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avi" ContentType="video/avi"/>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handoutMasterIdLst>
    <p:handoutMasterId r:id="rId70"/>
  </p:handoutMasterIdLst>
  <p:sldIdLst>
    <p:sldId id="403" r:id="rId2"/>
    <p:sldId id="405" r:id="rId3"/>
    <p:sldId id="411" r:id="rId4"/>
    <p:sldId id="469" r:id="rId5"/>
    <p:sldId id="413" r:id="rId6"/>
    <p:sldId id="477" r:id="rId7"/>
    <p:sldId id="417" r:id="rId8"/>
    <p:sldId id="415" r:id="rId9"/>
    <p:sldId id="414" r:id="rId10"/>
    <p:sldId id="471" r:id="rId11"/>
    <p:sldId id="418" r:id="rId12"/>
    <p:sldId id="416" r:id="rId13"/>
    <p:sldId id="476" r:id="rId14"/>
    <p:sldId id="422" r:id="rId15"/>
    <p:sldId id="419" r:id="rId16"/>
    <p:sldId id="423" r:id="rId17"/>
    <p:sldId id="421" r:id="rId18"/>
    <p:sldId id="420" r:id="rId19"/>
    <p:sldId id="424" r:id="rId20"/>
    <p:sldId id="425" r:id="rId21"/>
    <p:sldId id="470" r:id="rId22"/>
    <p:sldId id="472" r:id="rId23"/>
    <p:sldId id="473" r:id="rId24"/>
    <p:sldId id="474" r:id="rId25"/>
    <p:sldId id="475" r:id="rId26"/>
    <p:sldId id="427" r:id="rId27"/>
    <p:sldId id="428" r:id="rId28"/>
    <p:sldId id="429" r:id="rId29"/>
    <p:sldId id="431" r:id="rId30"/>
    <p:sldId id="430" r:id="rId31"/>
    <p:sldId id="432" r:id="rId32"/>
    <p:sldId id="433" r:id="rId33"/>
    <p:sldId id="435" r:id="rId34"/>
    <p:sldId id="434" r:id="rId35"/>
    <p:sldId id="436" r:id="rId36"/>
    <p:sldId id="439" r:id="rId37"/>
    <p:sldId id="437" r:id="rId38"/>
    <p:sldId id="438" r:id="rId39"/>
    <p:sldId id="446" r:id="rId40"/>
    <p:sldId id="445" r:id="rId41"/>
    <p:sldId id="444" r:id="rId42"/>
    <p:sldId id="443" r:id="rId43"/>
    <p:sldId id="441" r:id="rId44"/>
    <p:sldId id="442" r:id="rId45"/>
    <p:sldId id="450" r:id="rId46"/>
    <p:sldId id="449" r:id="rId47"/>
    <p:sldId id="448" r:id="rId48"/>
    <p:sldId id="447" r:id="rId49"/>
    <p:sldId id="453" r:id="rId50"/>
    <p:sldId id="452" r:id="rId51"/>
    <p:sldId id="451" r:id="rId52"/>
    <p:sldId id="454" r:id="rId53"/>
    <p:sldId id="455" r:id="rId54"/>
    <p:sldId id="456" r:id="rId55"/>
    <p:sldId id="459" r:id="rId56"/>
    <p:sldId id="458" r:id="rId57"/>
    <p:sldId id="457" r:id="rId58"/>
    <p:sldId id="461" r:id="rId59"/>
    <p:sldId id="464" r:id="rId60"/>
    <p:sldId id="462" r:id="rId61"/>
    <p:sldId id="463" r:id="rId62"/>
    <p:sldId id="460" r:id="rId63"/>
    <p:sldId id="465" r:id="rId64"/>
    <p:sldId id="466" r:id="rId65"/>
    <p:sldId id="468" r:id="rId66"/>
    <p:sldId id="467" r:id="rId67"/>
    <p:sldId id="404" r:id="rId68"/>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28BE0"/>
    <a:srgbClr val="63D000"/>
    <a:srgbClr val="0290E8"/>
    <a:srgbClr val="079FFD"/>
    <a:srgbClr val="64D200"/>
    <a:srgbClr val="6FEA00"/>
    <a:srgbClr val="79FE00"/>
    <a:srgbClr val="7EF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64630" autoAdjust="0"/>
  </p:normalViewPr>
  <p:slideViewPr>
    <p:cSldViewPr>
      <p:cViewPr varScale="1">
        <p:scale>
          <a:sx n="52" d="100"/>
          <a:sy n="52" d="100"/>
        </p:scale>
        <p:origin x="-132" y="-102"/>
      </p:cViewPr>
      <p:guideLst>
        <p:guide orient="horz" pos="2160"/>
        <p:guide pos="3840"/>
      </p:guideLst>
    </p:cSldViewPr>
  </p:slideViewPr>
  <p:notesTextViewPr>
    <p:cViewPr>
      <p:scale>
        <a:sx n="125" d="100"/>
        <a:sy n="125" d="100"/>
      </p:scale>
      <p:origin x="0" y="2004"/>
    </p:cViewPr>
  </p:notesTextViewPr>
  <p:notesViewPr>
    <p:cSldViewPr showGuides="1">
      <p:cViewPr varScale="1">
        <p:scale>
          <a:sx n="73" d="100"/>
          <a:sy n="73" d="100"/>
        </p:scale>
        <p:origin x="3424"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4" Type="http://schemas.openxmlformats.org/officeDocument/2006/relationships/image" Target="../media/image17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8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5" Type="http://schemas.openxmlformats.org/officeDocument/2006/relationships/image" Target="../media/image189.wmf"/><Relationship Id="rId4" Type="http://schemas.openxmlformats.org/officeDocument/2006/relationships/image" Target="../media/image18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5" Type="http://schemas.openxmlformats.org/officeDocument/2006/relationships/image" Target="../media/image202.wmf"/><Relationship Id="rId4" Type="http://schemas.openxmlformats.org/officeDocument/2006/relationships/image" Target="../media/image20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60.wmf"/><Relationship Id="rId2" Type="http://schemas.openxmlformats.org/officeDocument/2006/relationships/image" Target="../media/image259.wmf"/><Relationship Id="rId1" Type="http://schemas.openxmlformats.org/officeDocument/2006/relationships/image" Target="../media/image258.wmf"/><Relationship Id="rId4" Type="http://schemas.openxmlformats.org/officeDocument/2006/relationships/image" Target="../media/image2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2018/11/9</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305703961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pPr>
                <a:defRPr/>
              </a:pPr>
              <a:t>2018/11/9</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prstTxWarp prst="textNoShape">
              <a:avLst/>
            </a:prstTxWarp>
          </a:bodyPr>
          <a:lstStyle>
            <a:lvl1pPr algn="r">
              <a:defRPr sz="1200">
                <a:latin typeface="Calibri" panose="020F0502020204030204" pitchFamily="34" charset="0"/>
              </a:defRPr>
            </a:lvl1pPr>
          </a:lstStyle>
          <a:p>
            <a:fld id="{F19A2EC9-282E-4C73-9090-5E35C3C5DF68}" type="slidenum">
              <a:rPr lang="zh-CN" altLang="en-US"/>
              <a:pPr/>
              <a:t>‹#›</a:t>
            </a:fld>
            <a:endParaRPr lang="en-US" altLang="zh-CN"/>
          </a:p>
        </p:txBody>
      </p:sp>
    </p:spTree>
    <p:extLst>
      <p:ext uri="{BB962C8B-B14F-4D97-AF65-F5344CB8AC3E}">
        <p14:creationId xmlns:p14="http://schemas.microsoft.com/office/powerpoint/2010/main" val="3758959120"/>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1</a:t>
            </a:fld>
            <a:endParaRPr lang="en-US" altLang="zh-CN"/>
          </a:p>
        </p:txBody>
      </p:sp>
    </p:spTree>
    <p:extLst>
      <p:ext uri="{BB962C8B-B14F-4D97-AF65-F5344CB8AC3E}">
        <p14:creationId xmlns:p14="http://schemas.microsoft.com/office/powerpoint/2010/main" val="2644828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比如在这两篇文章中，构建了两个数据集，一个是</a:t>
            </a:r>
            <a:r>
              <a:rPr lang="en-US" altLang="zh-CN" dirty="0"/>
              <a:t>HOIC</a:t>
            </a:r>
            <a:r>
              <a:rPr lang="zh-CN" altLang="en-US" dirty="0"/>
              <a:t>，首先会对每种对象提前定义好了一些交互方式，然后输入一张图片，先进行对象检测，然后判断都有哪些交互方式</a:t>
            </a:r>
            <a:endParaRPr lang="en-US" altLang="zh-CN" dirty="0"/>
          </a:p>
          <a:p>
            <a:r>
              <a:rPr lang="zh-CN" altLang="en-US" dirty="0"/>
              <a:t>下面文章中输出多了边界框，并指出人在与哪个物体交互。</a:t>
            </a:r>
          </a:p>
          <a:p>
            <a:endParaRPr lang="zh-CN" altLang="en-US" dirty="0"/>
          </a:p>
        </p:txBody>
      </p:sp>
      <p:sp>
        <p:nvSpPr>
          <p:cNvPr id="4" name="页眉占位符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 Year Research Plan (2017-2018)</a:t>
            </a: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A2EC9-282E-4C73-9090-5E35C3C5DF6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3080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但是考虑机器人如果输入是一张图片（视频流），图中有两个球，一远一近，由于没有深度信息，机器人并不知道踢这两个球的位置是不同的，因此，第二个思路是从</a:t>
            </a:r>
            <a:r>
              <a:rPr lang="en-US" altLang="zh-CN" dirty="0"/>
              <a:t>RGBD</a:t>
            </a:r>
            <a:r>
              <a:rPr lang="zh-CN" altLang="en-US" dirty="0"/>
              <a:t>图像上进行</a:t>
            </a:r>
            <a:r>
              <a:rPr lang="en-US" altLang="zh-CN" dirty="0"/>
              <a:t>affordance</a:t>
            </a:r>
            <a:r>
              <a:rPr lang="zh-CN" altLang="en-US" dirty="0"/>
              <a:t>分析。</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12</a:t>
            </a:fld>
            <a:endParaRPr lang="en-US" altLang="zh-CN"/>
          </a:p>
        </p:txBody>
      </p:sp>
    </p:spTree>
    <p:extLst>
      <p:ext uri="{BB962C8B-B14F-4D97-AF65-F5344CB8AC3E}">
        <p14:creationId xmlns:p14="http://schemas.microsoft.com/office/powerpoint/2010/main" val="2682429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050" dirty="0" smtClean="0">
                <a:latin typeface="+mn-ea"/>
                <a:ea typeface="+mn-ea"/>
              </a:rPr>
              <a:t>数据集：根据视频重建的静态</a:t>
            </a:r>
            <a:r>
              <a:rPr lang="en-US" altLang="zh-CN" sz="1050" dirty="0" smtClean="0">
                <a:latin typeface="+mn-ea"/>
                <a:ea typeface="+mn-ea"/>
              </a:rPr>
              <a:t>3d</a:t>
            </a:r>
            <a:r>
              <a:rPr lang="zh-CN" altLang="en-US" sz="1050" dirty="0" smtClean="0">
                <a:latin typeface="+mn-ea"/>
                <a:ea typeface="+mn-ea"/>
              </a:rPr>
              <a:t>场景、从场景中提取的</a:t>
            </a:r>
            <a:r>
              <a:rPr lang="en-US" altLang="zh-CN" sz="1050" dirty="0" smtClean="0">
                <a:latin typeface="+mn-ea"/>
                <a:ea typeface="+mn-ea"/>
              </a:rPr>
              <a:t>3d</a:t>
            </a:r>
            <a:r>
              <a:rPr lang="zh-CN" altLang="en-US" sz="1050" dirty="0" smtClean="0">
                <a:latin typeface="+mn-ea"/>
                <a:ea typeface="+mn-ea"/>
              </a:rPr>
              <a:t>对象、人的骨架和有体积的人类姿势。</a:t>
            </a:r>
          </a:p>
          <a:p>
            <a:endParaRPr lang="en-US" altLang="zh-CN" dirty="0" smtClean="0"/>
          </a:p>
          <a:p>
            <a:r>
              <a:rPr lang="zh-CN" altLang="en-US" dirty="0" smtClean="0"/>
              <a:t>输入</a:t>
            </a:r>
            <a:r>
              <a:rPr lang="en-US" altLang="zh-CN" dirty="0" err="1" smtClean="0"/>
              <a:t>rgbd</a:t>
            </a:r>
            <a:r>
              <a:rPr lang="zh-CN" altLang="en-US" dirty="0" smtClean="0"/>
              <a:t>视频，重建静态</a:t>
            </a:r>
            <a:r>
              <a:rPr lang="en-US" altLang="zh-CN" dirty="0" smtClean="0"/>
              <a:t>3d</a:t>
            </a:r>
            <a:r>
              <a:rPr lang="zh-CN" altLang="en-US" dirty="0" smtClean="0"/>
              <a:t>场景，训练模型，给出人体最合适的坐的位置和对应的坐姿</a:t>
            </a: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13</a:t>
            </a:fld>
            <a:endParaRPr lang="en-US" altLang="zh-CN"/>
          </a:p>
        </p:txBody>
      </p:sp>
    </p:spTree>
    <p:extLst>
      <p:ext uri="{BB962C8B-B14F-4D97-AF65-F5344CB8AC3E}">
        <p14:creationId xmlns:p14="http://schemas.microsoft.com/office/powerpoint/2010/main" val="2908993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使用学习模型来标记高层次的活动，所有的子活动和对象可供性</a:t>
            </a:r>
            <a:endParaRPr lang="en-US" altLang="zh-CN" dirty="0"/>
          </a:p>
          <a:p>
            <a:r>
              <a:rPr lang="zh-CN" altLang="en-US" dirty="0"/>
              <a:t>上图代表了清洁物体活动中不同类别的结点和关系，例如清洁微波炉由触摸微波炉，打开微波炉和擦洗微波炉组成。</a:t>
            </a:r>
            <a:endParaRPr lang="en-US" altLang="zh-CN" dirty="0"/>
          </a:p>
          <a:p>
            <a:endParaRPr lang="en-US" altLang="zh-CN" dirty="0"/>
          </a:p>
          <a:p>
            <a:r>
              <a:rPr lang="zh-CN" altLang="en-US" dirty="0"/>
              <a:t>数据集：</a:t>
            </a:r>
            <a:r>
              <a:rPr lang="en-US" altLang="zh-CN" sz="1200" b="0" i="0" kern="1200" dirty="0">
                <a:solidFill>
                  <a:schemeClr val="tx1"/>
                </a:solidFill>
                <a:effectLst/>
                <a:latin typeface="+mn-lt"/>
                <a:ea typeface="+mn-ea"/>
                <a:cs typeface="+mn-cs"/>
              </a:rPr>
              <a:t>Cornell Activity Dataset</a:t>
            </a:r>
            <a:r>
              <a:rPr lang="en-US" altLang="zh-CN" dirty="0"/>
              <a:t> </a:t>
            </a:r>
          </a:p>
          <a:p>
            <a:r>
              <a:rPr lang="zh-CN" altLang="en-US" dirty="0"/>
              <a:t>这是我们算法的描述性输出：最上面一行是拿食物活动的图像序列，第二行是吃食物活动的图像序列，最后一行是清洁物体活动的图像序列</a:t>
            </a:r>
            <a:endParaRPr lang="en-US" altLang="zh-CN" dirty="0"/>
          </a:p>
          <a:p>
            <a:r>
              <a:rPr lang="zh-CN" altLang="en-US" dirty="0"/>
              <a:t>每个活动都标有子活动和物体可供性标签。标签在每一帧图像的下面。</a:t>
            </a:r>
            <a:endParaRPr lang="en-US" altLang="zh-CN" dirty="0"/>
          </a:p>
          <a:p>
            <a:r>
              <a:rPr lang="zh-CN" altLang="en-US" dirty="0"/>
              <a:t>（以最下面一行为例分别是：主角在触摸可触摸的对象</a:t>
            </a:r>
            <a:r>
              <a:rPr lang="en-US" altLang="zh-CN" dirty="0"/>
              <a:t>1</a:t>
            </a:r>
            <a:r>
              <a:rPr lang="zh-CN" altLang="en-US" dirty="0"/>
              <a:t>、主角在打开可打开的对象</a:t>
            </a:r>
            <a:r>
              <a:rPr lang="en-US" altLang="zh-CN" dirty="0"/>
              <a:t>1</a:t>
            </a:r>
            <a:r>
              <a:rPr lang="zh-CN" altLang="en-US" dirty="0"/>
              <a:t>、主角在触摸、主角在移动可移动的物体</a:t>
            </a:r>
            <a:r>
              <a:rPr lang="en-US" altLang="zh-CN" dirty="0"/>
              <a:t>2</a:t>
            </a:r>
            <a:r>
              <a:rPr lang="zh-CN" altLang="en-US" dirty="0"/>
              <a:t>、主角在用物体</a:t>
            </a:r>
            <a:r>
              <a:rPr lang="en-US" altLang="zh-CN" dirty="0"/>
              <a:t>2</a:t>
            </a:r>
            <a:r>
              <a:rPr lang="zh-CN" altLang="en-US" dirty="0"/>
              <a:t>擦洗可擦洗的物体</a:t>
            </a:r>
            <a:r>
              <a:rPr lang="en-US" altLang="zh-CN" dirty="0"/>
              <a:t>1</a:t>
            </a:r>
            <a:r>
              <a:rPr lang="zh-CN" altLang="en-US" dirty="0"/>
              <a:t>、主角在移动可移动的物体</a:t>
            </a:r>
            <a:r>
              <a:rPr lang="en-US" altLang="zh-CN" dirty="0"/>
              <a:t>2</a:t>
            </a:r>
            <a:r>
              <a:rPr lang="zh-CN" altLang="en-US" dirty="0"/>
              <a:t>）</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14</a:t>
            </a:fld>
            <a:endParaRPr lang="en-US" altLang="zh-CN"/>
          </a:p>
        </p:txBody>
      </p:sp>
    </p:spTree>
    <p:extLst>
      <p:ext uri="{BB962C8B-B14F-4D97-AF65-F5344CB8AC3E}">
        <p14:creationId xmlns:p14="http://schemas.microsoft.com/office/powerpoint/2010/main" val="2908993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4D</a:t>
            </a:r>
            <a:r>
              <a:rPr lang="zh-CN" altLang="en-US" sz="1200" dirty="0"/>
              <a:t>就是</a:t>
            </a:r>
            <a:r>
              <a:rPr lang="en-US" altLang="zh-CN" sz="1200" dirty="0"/>
              <a:t>3D</a:t>
            </a:r>
            <a:r>
              <a:rPr lang="zh-CN" altLang="en-US" sz="1200" dirty="0"/>
              <a:t>的空间和</a:t>
            </a:r>
            <a:r>
              <a:rPr lang="en-US" altLang="zh-CN" sz="1200" dirty="0"/>
              <a:t>1D</a:t>
            </a:r>
            <a:r>
              <a:rPr lang="zh-CN" altLang="en-US" sz="1200" dirty="0"/>
              <a:t>的时间轴。将交互行为分成了一系列的原子事件。</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本文要完成的任务就是 对视频序列进行事件分割，事件识别和解析 ，根据上下文检测对象</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a:t>
            </a:r>
            <a:r>
              <a:rPr lang="zh-CN" altLang="en-US" sz="1200" dirty="0"/>
              <a:t>、哑剧中识别其他功能对象，如桌子，椅子等，也依赖于人类行为的背景</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2</a:t>
            </a:r>
            <a:r>
              <a:rPr lang="zh-CN" altLang="en-US" sz="1200" dirty="0"/>
              <a:t>、日常事件通常可以分层次地划分为由人体姿势和上下文对象定义的原子事件序列。原子事件的对象和相对持续时间也有助于识别事件。例如，用杯子喝酒和用手机打电话的事件几乎不能通过姿势和运动特征来区分，但电话通常比啜饮花费更长的时间。</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3</a:t>
            </a:r>
            <a:r>
              <a:rPr lang="zh-CN" altLang="en-US" sz="1200" dirty="0"/>
              <a:t>、通过涉及事件中的</a:t>
            </a:r>
            <a:r>
              <a:rPr lang="en-US" altLang="zh-CN" sz="1200" dirty="0"/>
              <a:t>3D</a:t>
            </a:r>
            <a:r>
              <a:rPr lang="zh-CN" altLang="en-US" sz="1200" dirty="0"/>
              <a:t>人体姿势和上下文对象的分层时空图来描述可供性。</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将视频分割为事件和原子事件的分层图形</a:t>
            </a:r>
            <a:r>
              <a:rPr lang="en-US" altLang="zh-CN" sz="1200" dirty="0"/>
              <a:t>; ii</a:t>
            </a:r>
            <a:r>
              <a:rPr lang="zh-CN" altLang="en-US" sz="1200" dirty="0"/>
              <a:t>）事件类别标签</a:t>
            </a:r>
            <a:r>
              <a:rPr lang="en-US" altLang="zh-CN" sz="1200" dirty="0"/>
              <a:t>; iii</a:t>
            </a:r>
            <a:r>
              <a:rPr lang="zh-CN" altLang="en-US" sz="1200" dirty="0"/>
              <a:t>）在</a:t>
            </a:r>
            <a:r>
              <a:rPr lang="en-US" altLang="zh-CN" sz="1200" dirty="0"/>
              <a:t>RGBD</a:t>
            </a:r>
            <a:r>
              <a:rPr lang="zh-CN" altLang="en-US" sz="1200" dirty="0"/>
              <a:t>帧中定位的上下文对象。</a:t>
            </a:r>
            <a:endParaRPr lang="en-US" altLang="zh-CN" sz="1200" dirty="0"/>
          </a:p>
          <a:p>
            <a:r>
              <a:rPr lang="zh-CN" altLang="en-US" dirty="0"/>
              <a:t>高层次的，在</a:t>
            </a:r>
            <a:r>
              <a:rPr lang="en-US" altLang="zh-CN" dirty="0"/>
              <a:t>3d</a:t>
            </a:r>
            <a:r>
              <a:rPr lang="zh-CN" altLang="en-US" dirty="0"/>
              <a:t>点云上用不同的颜色分割表示物体的识别和定位，低层次的，用不同颜色的</a:t>
            </a:r>
            <a:r>
              <a:rPr lang="en-US" altLang="zh-CN" dirty="0"/>
              <a:t>2d</a:t>
            </a:r>
            <a:r>
              <a:rPr lang="zh-CN" altLang="en-US" dirty="0"/>
              <a:t>包围盒在图像中表示物体的识别和定位</a:t>
            </a:r>
            <a:endParaRPr lang="en-US" altLang="zh-CN" dirty="0"/>
          </a:p>
          <a:p>
            <a:r>
              <a:rPr lang="zh-CN" altLang="en-US" dirty="0"/>
              <a:t>人从自动售货机取水事件中人和物体的</a:t>
            </a:r>
            <a:r>
              <a:rPr lang="en-US" altLang="zh-CN" dirty="0"/>
              <a:t>4d</a:t>
            </a:r>
            <a:r>
              <a:rPr lang="zh-CN" altLang="en-US" dirty="0"/>
              <a:t>交互层次图</a:t>
            </a:r>
            <a:endParaRPr lang="en-US" altLang="zh-CN" dirty="0"/>
          </a:p>
          <a:p>
            <a:r>
              <a:rPr lang="en-US" altLang="zh-CN" dirty="0"/>
              <a:t>The 4DHOI model represents the geometric, temporal and semantic relations in daily events involving human object interactions.</a:t>
            </a:r>
          </a:p>
          <a:p>
            <a:r>
              <a:rPr lang="zh-CN" altLang="en-US" dirty="0"/>
              <a:t>数据集</a:t>
            </a:r>
            <a:r>
              <a:rPr lang="zh-CN" altLang="en-US" dirty="0">
                <a:sym typeface="Wingdings" pitchFamily="2" charset="2"/>
              </a:rPr>
              <a:t>：</a:t>
            </a:r>
            <a:r>
              <a:rPr lang="en-US" altLang="zh-CN" dirty="0">
                <a:sym typeface="Wingdings" pitchFamily="2" charset="2"/>
              </a:rPr>
              <a:t>(1)</a:t>
            </a:r>
            <a:r>
              <a:rPr lang="zh-CN" altLang="en-US" dirty="0"/>
              <a:t>通过</a:t>
            </a:r>
            <a:r>
              <a:rPr lang="en-US" altLang="zh-CN" dirty="0"/>
              <a:t>RGB-D</a:t>
            </a:r>
            <a:r>
              <a:rPr lang="zh-CN" altLang="en-US" dirty="0"/>
              <a:t>相机捕获的包含</a:t>
            </a:r>
            <a:r>
              <a:rPr lang="en-US" altLang="zh-CN" dirty="0"/>
              <a:t>3815</a:t>
            </a:r>
            <a:r>
              <a:rPr lang="zh-CN" altLang="en-US" dirty="0"/>
              <a:t>个视频序列和</a:t>
            </a:r>
            <a:r>
              <a:rPr lang="en-US" altLang="zh-CN" dirty="0"/>
              <a:t>383,036</a:t>
            </a:r>
            <a:r>
              <a:rPr lang="zh-CN" altLang="en-US" dirty="0"/>
              <a:t>个</a:t>
            </a:r>
            <a:r>
              <a:rPr lang="en-US" altLang="zh-CN" dirty="0"/>
              <a:t>RGB-D</a:t>
            </a:r>
            <a:r>
              <a:rPr lang="zh-CN" altLang="en-US" dirty="0"/>
              <a:t>帧的多视角</a:t>
            </a:r>
            <a:r>
              <a:rPr lang="en-US" altLang="zh-CN" dirty="0"/>
              <a:t>RGB-D</a:t>
            </a:r>
            <a:r>
              <a:rPr lang="zh-CN" altLang="en-US" dirty="0"/>
              <a:t>事件数据集</a:t>
            </a:r>
            <a:r>
              <a:rPr lang="en-US" altLang="zh-CN" dirty="0"/>
              <a:t>;(2) DailyActivity3D Dataset;(3) MSR-Action3D Dataset</a:t>
            </a:r>
          </a:p>
          <a:p>
            <a:r>
              <a:rPr lang="en-US" altLang="zh-CN" sz="1200" b="0" i="0" kern="1200" dirty="0">
                <a:solidFill>
                  <a:schemeClr val="tx1"/>
                </a:solidFill>
                <a:effectLst/>
                <a:latin typeface="+mn-lt"/>
                <a:ea typeface="+mn-ea"/>
                <a:cs typeface="+mn-cs"/>
              </a:rPr>
              <a:t>(a large </a:t>
            </a:r>
            <a:r>
              <a:rPr lang="en-US" altLang="zh-CN" sz="1200" b="0" i="0" kern="1200" dirty="0" err="1">
                <a:solidFill>
                  <a:schemeClr val="tx1"/>
                </a:solidFill>
                <a:effectLst/>
                <a:latin typeface="+mn-lt"/>
                <a:ea typeface="+mn-ea"/>
                <a:cs typeface="+mn-cs"/>
              </a:rPr>
              <a:t>multiview</a:t>
            </a:r>
            <a:r>
              <a:rPr lang="en-US" altLang="zh-CN" sz="1200" b="0" i="0" kern="1200" dirty="0">
                <a:solidFill>
                  <a:schemeClr val="tx1"/>
                </a:solidFill>
                <a:effectLst/>
                <a:latin typeface="+mn-lt"/>
                <a:ea typeface="+mn-ea"/>
                <a:cs typeface="+mn-cs"/>
              </a:rPr>
              <a:t> RGB-D event dataset which contains 3,815 video sequences and 383,036 RGB-D frames captured by three RGB-D cameras)</a:t>
            </a:r>
            <a:endParaRPr lang="zh-CN" altLang="en-US"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15</a:t>
            </a:fld>
            <a:endParaRPr lang="en-US" altLang="zh-CN"/>
          </a:p>
        </p:txBody>
      </p:sp>
    </p:spTree>
    <p:extLst>
      <p:ext uri="{BB962C8B-B14F-4D97-AF65-F5344CB8AC3E}">
        <p14:creationId xmlns:p14="http://schemas.microsoft.com/office/powerpoint/2010/main" val="3301716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17</a:t>
            </a:fld>
            <a:endParaRPr lang="en-US" altLang="zh-CN"/>
          </a:p>
        </p:txBody>
      </p:sp>
    </p:spTree>
    <p:extLst>
      <p:ext uri="{BB962C8B-B14F-4D97-AF65-F5344CB8AC3E}">
        <p14:creationId xmlns:p14="http://schemas.microsoft.com/office/powerpoint/2010/main" val="1314756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给定一个输入形状，算法能够预测一个人的姿势。输入一个模型，将表面区域分类为潜在的接触点（较暗的颜色表示较高的置信度），</a:t>
            </a:r>
            <a:r>
              <a:rPr lang="zh-CN" altLang="en-US" dirty="0">
                <a:sym typeface="Wingdings" pitchFamily="2" charset="2"/>
              </a:rPr>
              <a:t>找到末端感受器的概率分布，找到最佳的姿势。</a:t>
            </a:r>
            <a:endParaRPr lang="en-US" altLang="zh-CN" dirty="0">
              <a:sym typeface="Wingdings" pitchFamily="2" charset="2"/>
            </a:endParaRPr>
          </a:p>
          <a:p>
            <a:endParaRPr lang="en-US" altLang="zh-CN" dirty="0"/>
          </a:p>
          <a:p>
            <a:r>
              <a:rPr lang="zh-CN" altLang="en-US" dirty="0"/>
              <a:t>方法基于以下的观察</a:t>
            </a:r>
            <a:endParaRPr lang="en-US" altLang="zh-CN" dirty="0"/>
          </a:p>
          <a:p>
            <a:r>
              <a:rPr lang="zh-CN" altLang="en-US" dirty="0"/>
              <a:t>（</a:t>
            </a:r>
            <a:r>
              <a:rPr lang="en-US" altLang="zh-CN" dirty="0" err="1"/>
              <a:t>i</a:t>
            </a:r>
            <a:r>
              <a:rPr lang="zh-CN" altLang="en-US" dirty="0"/>
              <a:t>）局部几何特征与相应身体部位的几何形状强烈相关（例如，我们坐在相对平坦的区域并抓住圆柱状区域）</a:t>
            </a:r>
          </a:p>
          <a:p>
            <a:r>
              <a:rPr lang="zh-CN" altLang="en-US" dirty="0"/>
              <a:t>（</a:t>
            </a:r>
            <a:r>
              <a:rPr lang="en-US" altLang="zh-CN" dirty="0"/>
              <a:t>ii</a:t>
            </a:r>
            <a:r>
              <a:rPr lang="zh-CN" altLang="en-US" dirty="0"/>
              <a:t>）人体姿势受到运动学限制和先验（例如膝盖不能向后弯曲）</a:t>
            </a:r>
          </a:p>
          <a:p>
            <a:r>
              <a:rPr lang="zh-CN" altLang="en-US" dirty="0"/>
              <a:t>（</a:t>
            </a:r>
            <a:r>
              <a:rPr lang="en-US" altLang="zh-CN" dirty="0"/>
              <a:t>iii</a:t>
            </a:r>
            <a:r>
              <a:rPr lang="zh-CN" altLang="en-US" dirty="0"/>
              <a:t>）人表现出双侧对称性</a:t>
            </a:r>
          </a:p>
          <a:p>
            <a:r>
              <a:rPr lang="zh-CN" altLang="en-US" dirty="0"/>
              <a:t>（</a:t>
            </a:r>
            <a:r>
              <a:rPr lang="en-US" altLang="zh-CN" dirty="0"/>
              <a:t>iv</a:t>
            </a:r>
            <a:r>
              <a:rPr lang="zh-CN" altLang="en-US" dirty="0"/>
              <a:t>）形状表面不能被人穿透</a:t>
            </a:r>
            <a:endParaRPr lang="en-US" altLang="zh-CN" dirty="0"/>
          </a:p>
          <a:p>
            <a:r>
              <a:rPr lang="zh-CN" altLang="en-US" dirty="0"/>
              <a:t>这篇文章提出基于局部几何特征的预测对于遮挡来说是鲁棒的，但仍然会受到</a:t>
            </a:r>
            <a:r>
              <a:rPr lang="en-US" altLang="zh-CN" dirty="0"/>
              <a:t>shape</a:t>
            </a:r>
            <a:r>
              <a:rPr lang="zh-CN" altLang="en-US" dirty="0"/>
              <a:t>的几何方差影响，因此姿势先验为最后接触点的位置提供了关键线索。</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应用：</a:t>
            </a:r>
            <a:r>
              <a:rPr lang="en-US" altLang="zh-CN" dirty="0"/>
              <a:t>1.</a:t>
            </a:r>
            <a:r>
              <a:rPr lang="zh-CN" altLang="en-US" dirty="0"/>
              <a:t>预测人使用对象上某个点的频率。</a:t>
            </a:r>
            <a:r>
              <a:rPr lang="en-US" altLang="zh-CN" dirty="0"/>
              <a:t>1.</a:t>
            </a:r>
            <a:r>
              <a:rPr lang="zh-CN" altLang="en-US" dirty="0"/>
              <a:t>给定一个对象，在数据库里查找相似的对象，这里相似性是指功能相似。</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t>
            </a:r>
            <a:r>
              <a:rPr lang="zh-CN" altLang="en-US" dirty="0"/>
              <a:t>这篇文章创建了一个含有</a:t>
            </a:r>
            <a:r>
              <a:rPr lang="en-US" altLang="zh-CN" dirty="0"/>
              <a:t>147</a:t>
            </a:r>
            <a:r>
              <a:rPr lang="zh-CN" altLang="en-US" dirty="0"/>
              <a:t>个模型的数据集</a:t>
            </a:r>
          </a:p>
          <a:p>
            <a:endParaRPr lang="en-US" altLang="zh-CN"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18</a:t>
            </a:fld>
            <a:endParaRPr lang="en-US" altLang="zh-CN"/>
          </a:p>
        </p:txBody>
      </p:sp>
    </p:spTree>
    <p:extLst>
      <p:ext uri="{BB962C8B-B14F-4D97-AF65-F5344CB8AC3E}">
        <p14:creationId xmlns:p14="http://schemas.microsoft.com/office/powerpoint/2010/main" val="2362336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但由于这种思路需要大量的三维交互场景，并不容易获得，因此，考虑利用网络上的丰富的图片资源，实现从</a:t>
            </a:r>
            <a:r>
              <a:rPr lang="en-US" altLang="zh-CN" dirty="0"/>
              <a:t>image</a:t>
            </a:r>
            <a:r>
              <a:rPr lang="zh-CN" altLang="en-US" dirty="0"/>
              <a:t>到</a:t>
            </a:r>
            <a:r>
              <a:rPr lang="en-US" altLang="zh-CN" dirty="0"/>
              <a:t>3D affordance</a:t>
            </a:r>
            <a:r>
              <a:rPr lang="zh-CN" altLang="en-US" dirty="0"/>
              <a:t>的分析，那么我们思路是先对单幅图进行建模，再对三维交互模型进行</a:t>
            </a:r>
            <a:r>
              <a:rPr lang="en-US" altLang="zh-CN" dirty="0"/>
              <a:t>AFFORDANCE</a:t>
            </a:r>
            <a:r>
              <a:rPr lang="zh-CN" altLang="en-US" dirty="0"/>
              <a:t>分析。整过过程涉及到的具体问题有。。。</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19</a:t>
            </a:fld>
            <a:endParaRPr lang="en-US" altLang="zh-CN"/>
          </a:p>
        </p:txBody>
      </p:sp>
    </p:spTree>
    <p:extLst>
      <p:ext uri="{BB962C8B-B14F-4D97-AF65-F5344CB8AC3E}">
        <p14:creationId xmlns:p14="http://schemas.microsoft.com/office/powerpoint/2010/main" val="2791136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输入 室内</a:t>
            </a:r>
            <a:r>
              <a:rPr lang="en-US" altLang="zh-CN" sz="1200" dirty="0" err="1"/>
              <a:t>image+line</a:t>
            </a:r>
            <a:r>
              <a:rPr lang="en-US" altLang="zh-CN" sz="1200" dirty="0"/>
              <a:t> segments</a:t>
            </a:r>
          </a:p>
          <a:p>
            <a:r>
              <a:rPr lang="zh-CN" altLang="en-US" sz="1200" dirty="0"/>
              <a:t>通过 </a:t>
            </a:r>
            <a:r>
              <a:rPr lang="en-US" altLang="zh-CN" sz="1200" dirty="0"/>
              <a:t>Integrating function, geometry and appearance for scene parsing</a:t>
            </a:r>
          </a:p>
          <a:p>
            <a:r>
              <a:rPr lang="zh-CN" altLang="en-US" sz="1200" dirty="0"/>
              <a:t>输出 室内物体解析对象及</a:t>
            </a:r>
            <a:r>
              <a:rPr lang="en-US" altLang="zh-CN" sz="1200" dirty="0"/>
              <a:t>3D</a:t>
            </a:r>
            <a:r>
              <a:rPr lang="zh-CN" altLang="en-US" sz="1200" dirty="0"/>
              <a:t> </a:t>
            </a:r>
            <a:r>
              <a:rPr lang="en-US" altLang="zh-CN" sz="1200" dirty="0"/>
              <a:t>reconstructed</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a:t>
            </a:r>
            <a:r>
              <a:rPr lang="en-US" altLang="zh-CN" dirty="0" err="1"/>
              <a:t>ssg</a:t>
            </a:r>
            <a:r>
              <a:rPr lang="zh-CN" altLang="en-US" dirty="0"/>
              <a:t>模型和</a:t>
            </a:r>
            <a:r>
              <a:rPr lang="en-US" altLang="zh-CN" dirty="0"/>
              <a:t>FGA</a:t>
            </a:r>
            <a:r>
              <a:rPr lang="zh-CN" altLang="en-US" dirty="0"/>
              <a:t>来解析室内</a:t>
            </a:r>
            <a:r>
              <a:rPr lang="en-US" altLang="zh-CN" dirty="0"/>
              <a:t>image </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20</a:t>
            </a:fld>
            <a:endParaRPr lang="en-US" altLang="zh-CN"/>
          </a:p>
        </p:txBody>
      </p:sp>
    </p:spTree>
    <p:extLst>
      <p:ext uri="{BB962C8B-B14F-4D97-AF65-F5344CB8AC3E}">
        <p14:creationId xmlns:p14="http://schemas.microsoft.com/office/powerpoint/2010/main" val="789179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Affordance</a:t>
            </a:r>
            <a:r>
              <a:rPr lang="zh-CN" altLang="en-US" dirty="0"/>
              <a:t>是固有属性，也就是说只要具备某些特质就可以提供某种功能，但现有工作大部分都是对每一个类别单独定义</a:t>
            </a:r>
            <a:r>
              <a:rPr lang="en-US" altLang="zh-CN" dirty="0"/>
              <a:t>affordance</a:t>
            </a:r>
            <a:r>
              <a:rPr lang="zh-CN" altLang="en-US" dirty="0"/>
              <a:t>，就像</a:t>
            </a:r>
            <a:r>
              <a:rPr lang="en-US" altLang="zh-CN" dirty="0"/>
              <a:t>HICO</a:t>
            </a:r>
            <a:r>
              <a:rPr lang="zh-CN" altLang="en-US" dirty="0"/>
              <a:t>那个数据集里，比如对杯子，他就定义存在杯子倾倒和喝，杯子的拿起这些动作，对水桶，定义水桶拿起和水桶倾倒两种，但是同样都是倾倒和拿起，之前的工作里并没有将他们联系起来。从</a:t>
            </a:r>
            <a:r>
              <a:rPr lang="en-US" altLang="zh-CN" dirty="0"/>
              <a:t>..</a:t>
            </a:r>
            <a:r>
              <a:rPr lang="zh-CN" altLang="en-US" dirty="0"/>
              <a:t>文章中启发，我们想构建一个知识库，有两个维度</a:t>
            </a:r>
            <a:r>
              <a:rPr lang="en-US" altLang="zh-CN" dirty="0"/>
              <a:t>….</a:t>
            </a:r>
            <a:r>
              <a:rPr lang="zh-CN" altLang="en-US" dirty="0"/>
              <a:t>，现有工作中李飞飞的工作中有相关的内容。</a:t>
            </a:r>
            <a:endParaRPr lang="en-US" altLang="zh-CN" dirty="0"/>
          </a:p>
          <a:p>
            <a:r>
              <a:rPr lang="zh-CN" altLang="en-US" dirty="0"/>
              <a:t>但我们是希望能在</a:t>
            </a:r>
            <a:r>
              <a:rPr lang="en-US" altLang="zh-CN" dirty="0"/>
              <a:t>shape</a:t>
            </a:r>
            <a:r>
              <a:rPr lang="zh-CN" altLang="en-US" dirty="0"/>
              <a:t>的层面上做，构建一个模型库，每类</a:t>
            </a:r>
            <a:r>
              <a:rPr lang="en-US" altLang="zh-CN" dirty="0"/>
              <a:t>shape</a:t>
            </a:r>
            <a:r>
              <a:rPr lang="zh-CN" altLang="en-US" dirty="0"/>
              <a:t>与</a:t>
            </a:r>
            <a:r>
              <a:rPr lang="en-US" altLang="zh-CN" dirty="0"/>
              <a:t>affordance</a:t>
            </a:r>
            <a:r>
              <a:rPr lang="zh-CN" altLang="en-US" dirty="0"/>
              <a:t>的关系，不是语意发掘，也不是从图片直接对应。但是由于有交互的</a:t>
            </a:r>
            <a:r>
              <a:rPr lang="en-US" altLang="zh-CN" dirty="0"/>
              <a:t>3Dshape</a:t>
            </a:r>
            <a:r>
              <a:rPr lang="zh-CN" altLang="en-US" dirty="0"/>
              <a:t>并不容易获取，因此我们先利用海量图片资源，从图片中把</a:t>
            </a:r>
            <a:r>
              <a:rPr lang="en-US" altLang="zh-CN" dirty="0"/>
              <a:t>3D</a:t>
            </a:r>
            <a:r>
              <a:rPr lang="zh-CN" altLang="en-US" dirty="0"/>
              <a:t>场景建模出来，然后再对模型分析</a:t>
            </a:r>
            <a:r>
              <a:rPr lang="en-US" altLang="zh-CN" dirty="0"/>
              <a:t>Affordance</a:t>
            </a:r>
            <a:r>
              <a:rPr lang="zh-CN" altLang="en-US" dirty="0"/>
              <a:t>。</a:t>
            </a: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21</a:t>
            </a:fld>
            <a:endParaRPr lang="en-US" altLang="zh-CN"/>
          </a:p>
        </p:txBody>
      </p:sp>
    </p:spTree>
    <p:extLst>
      <p:ext uri="{BB962C8B-B14F-4D97-AF65-F5344CB8AC3E}">
        <p14:creationId xmlns:p14="http://schemas.microsoft.com/office/powerpoint/2010/main" val="188174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Clr>
                <a:schemeClr val="accent2"/>
              </a:buClr>
              <a:buFont typeface="Wingdings" panose="05000000000000000000" pitchFamily="2" charset="2"/>
              <a:buNone/>
            </a:pPr>
            <a:r>
              <a:rPr lang="en-US" altLang="zh-CN" dirty="0">
                <a:solidFill>
                  <a:schemeClr val="accent2"/>
                </a:solidFill>
                <a:latin typeface="+mj-lt"/>
                <a:ea typeface="+mj-ea"/>
              </a:rPr>
              <a:t>Affordance</a:t>
            </a:r>
            <a:r>
              <a:rPr lang="zh-CN" altLang="en-US" dirty="0">
                <a:solidFill>
                  <a:schemeClr val="accent2"/>
                </a:solidFill>
                <a:latin typeface="+mj-lt"/>
                <a:ea typeface="+mj-ea"/>
              </a:rPr>
              <a:t>指的是</a:t>
            </a:r>
            <a:r>
              <a:rPr lang="en-US" altLang="zh-CN" dirty="0">
                <a:solidFill>
                  <a:schemeClr val="accent2"/>
                </a:solidFill>
                <a:latin typeface="+mj-lt"/>
                <a:ea typeface="+mj-ea"/>
              </a:rPr>
              <a:t>…</a:t>
            </a:r>
            <a:r>
              <a:rPr lang="zh-CN" altLang="en-US" dirty="0">
                <a:solidFill>
                  <a:schemeClr val="accent2"/>
                </a:solidFill>
                <a:latin typeface="+mj-lt"/>
                <a:ea typeface="+mj-ea"/>
              </a:rPr>
              <a:t>，也就是说我们限制</a:t>
            </a:r>
            <a:r>
              <a:rPr lang="en-US" altLang="zh-CN" dirty="0" err="1">
                <a:solidFill>
                  <a:schemeClr val="accent2"/>
                </a:solidFill>
                <a:latin typeface="+mj-lt"/>
                <a:ea typeface="+mj-ea"/>
              </a:rPr>
              <a:t>affprdance</a:t>
            </a:r>
            <a:r>
              <a:rPr lang="zh-CN" altLang="en-US" dirty="0">
                <a:solidFill>
                  <a:schemeClr val="accent2"/>
                </a:solidFill>
                <a:latin typeface="+mj-lt"/>
                <a:ea typeface="+mj-ea"/>
              </a:rPr>
              <a:t>是</a:t>
            </a:r>
            <a:r>
              <a:rPr lang="en-US" altLang="zh-CN" dirty="0">
                <a:solidFill>
                  <a:schemeClr val="accent2"/>
                </a:solidFill>
                <a:latin typeface="+mj-lt"/>
                <a:ea typeface="+mj-ea"/>
              </a:rPr>
              <a:t>object</a:t>
            </a:r>
            <a:r>
              <a:rPr lang="zh-CN" altLang="en-US" dirty="0">
                <a:solidFill>
                  <a:schemeClr val="accent2"/>
                </a:solidFill>
                <a:latin typeface="+mj-lt"/>
                <a:ea typeface="+mj-ea"/>
              </a:rPr>
              <a:t>个</a:t>
            </a:r>
            <a:r>
              <a:rPr lang="en-US" altLang="zh-CN" dirty="0">
                <a:solidFill>
                  <a:schemeClr val="accent2"/>
                </a:solidFill>
                <a:latin typeface="+mj-lt"/>
                <a:ea typeface="+mj-ea"/>
              </a:rPr>
              <a:t>agent</a:t>
            </a:r>
            <a:r>
              <a:rPr lang="zh-CN" altLang="en-US" dirty="0">
                <a:solidFill>
                  <a:schemeClr val="accent2"/>
                </a:solidFill>
                <a:latin typeface="+mj-lt"/>
                <a:ea typeface="+mj-ea"/>
              </a:rPr>
              <a:t>提供的可能的。如图，椅子和沙发在视觉上不太一样，但是他们都是有平的表面且高度合适，因此可以提供坐这种交互关系，杯子与水桶很像，但杯子提供喝和倾倒两种交互关系，水桶太深了，可能喝不到，只用于倾倒。可以看出</a:t>
            </a:r>
            <a:r>
              <a:rPr lang="en-US" altLang="zh-CN" dirty="0">
                <a:solidFill>
                  <a:schemeClr val="accent2"/>
                </a:solidFill>
                <a:latin typeface="+mj-lt"/>
                <a:ea typeface="+mj-ea"/>
              </a:rPr>
              <a:t>affordance</a:t>
            </a:r>
            <a:r>
              <a:rPr lang="zh-CN" altLang="en-US" dirty="0">
                <a:solidFill>
                  <a:schemeClr val="accent2"/>
                </a:solidFill>
                <a:latin typeface="+mj-lt"/>
                <a:ea typeface="+mj-ea"/>
              </a:rPr>
              <a:t>反</a:t>
            </a:r>
            <a:r>
              <a:rPr lang="zh-CN" altLang="en-US" dirty="0"/>
              <a:t>映</a:t>
            </a:r>
            <a:r>
              <a:rPr lang="zh-CN" altLang="en-US" dirty="0">
                <a:solidFill>
                  <a:schemeClr val="accent2"/>
                </a:solidFill>
                <a:latin typeface="+mj-lt"/>
                <a:ea typeface="+mj-ea"/>
              </a:rPr>
              <a:t>的是物体的功能，全部是由物体的特性决定的，和人的行为无关。它反映的是物体的功能。通常说的</a:t>
            </a:r>
            <a:r>
              <a:rPr lang="en-US" altLang="zh-CN" dirty="0">
                <a:solidFill>
                  <a:schemeClr val="accent2"/>
                </a:solidFill>
                <a:latin typeface="+mj-lt"/>
                <a:ea typeface="+mj-ea"/>
              </a:rPr>
              <a:t>interaction</a:t>
            </a:r>
            <a:r>
              <a:rPr lang="zh-CN" altLang="en-US" dirty="0">
                <a:solidFill>
                  <a:schemeClr val="accent2"/>
                </a:solidFill>
                <a:latin typeface="+mj-lt"/>
                <a:ea typeface="+mj-ea"/>
              </a:rPr>
              <a:t>是什么呢，当人看到一个物体感知到它的一些</a:t>
            </a:r>
            <a:r>
              <a:rPr lang="en-US" altLang="zh-CN" dirty="0">
                <a:solidFill>
                  <a:schemeClr val="accent2"/>
                </a:solidFill>
                <a:latin typeface="+mj-lt"/>
                <a:ea typeface="+mj-ea"/>
              </a:rPr>
              <a:t>affordance</a:t>
            </a:r>
            <a:r>
              <a:rPr lang="zh-CN" altLang="en-US" dirty="0">
                <a:solidFill>
                  <a:schemeClr val="accent2"/>
                </a:solidFill>
                <a:latin typeface="+mj-lt"/>
                <a:ea typeface="+mj-ea"/>
              </a:rPr>
              <a:t>，根据自己的目的采取某种行为这样就形成了真实的交互。也就是人们在真正交互的时候只用到了一部分</a:t>
            </a:r>
            <a:r>
              <a:rPr lang="en-US" altLang="zh-CN">
                <a:solidFill>
                  <a:schemeClr val="accent2"/>
                </a:solidFill>
                <a:latin typeface="+mj-lt"/>
                <a:ea typeface="+mj-ea"/>
              </a:rPr>
              <a:t>affordance.</a:t>
            </a:r>
            <a:endParaRPr lang="en-US" altLang="zh-CN" dirty="0">
              <a:solidFill>
                <a:schemeClr val="accent2"/>
              </a:solidFill>
              <a:latin typeface="+mj-lt"/>
              <a:ea typeface="+mj-ea"/>
            </a:endParaRPr>
          </a:p>
          <a:p>
            <a:pPr marL="0" lvl="1" indent="0">
              <a:buClr>
                <a:schemeClr val="accent2"/>
              </a:buClr>
              <a:buFont typeface="Wingdings" panose="05000000000000000000" pitchFamily="2" charset="2"/>
              <a:buNone/>
            </a:pPr>
            <a:endParaRPr lang="en-US" altLang="zh-CN" dirty="0">
              <a:solidFill>
                <a:schemeClr val="accent2"/>
              </a:solidFill>
              <a:latin typeface="+mj-lt"/>
              <a:ea typeface="+mj-ea"/>
            </a:endParaRP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3</a:t>
            </a:fld>
            <a:endParaRPr lang="en-US" altLang="zh-CN"/>
          </a:p>
        </p:txBody>
      </p:sp>
    </p:spTree>
    <p:extLst>
      <p:ext uri="{BB962C8B-B14F-4D97-AF65-F5344CB8AC3E}">
        <p14:creationId xmlns:p14="http://schemas.microsoft.com/office/powerpoint/2010/main" val="1471972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22</a:t>
            </a:fld>
            <a:endParaRPr lang="en-US" altLang="zh-CN"/>
          </a:p>
        </p:txBody>
      </p:sp>
    </p:spTree>
    <p:extLst>
      <p:ext uri="{BB962C8B-B14F-4D97-AF65-F5344CB8AC3E}">
        <p14:creationId xmlns:p14="http://schemas.microsoft.com/office/powerpoint/2010/main" val="452020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23</a:t>
            </a:fld>
            <a:endParaRPr lang="en-US" altLang="zh-CN"/>
          </a:p>
        </p:txBody>
      </p:sp>
    </p:spTree>
    <p:extLst>
      <p:ext uri="{BB962C8B-B14F-4D97-AF65-F5344CB8AC3E}">
        <p14:creationId xmlns:p14="http://schemas.microsoft.com/office/powerpoint/2010/main" val="2376633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24</a:t>
            </a:fld>
            <a:endParaRPr lang="en-US" altLang="zh-CN"/>
          </a:p>
        </p:txBody>
      </p:sp>
    </p:spTree>
    <p:extLst>
      <p:ext uri="{BB962C8B-B14F-4D97-AF65-F5344CB8AC3E}">
        <p14:creationId xmlns:p14="http://schemas.microsoft.com/office/powerpoint/2010/main" val="2929612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25</a:t>
            </a:fld>
            <a:endParaRPr lang="en-US" altLang="zh-CN"/>
          </a:p>
        </p:txBody>
      </p:sp>
    </p:spTree>
    <p:extLst>
      <p:ext uri="{BB962C8B-B14F-4D97-AF65-F5344CB8AC3E}">
        <p14:creationId xmlns:p14="http://schemas.microsoft.com/office/powerpoint/2010/main" val="3711729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训练部分：首先是本体知识库的构建</a:t>
            </a:r>
            <a:endParaRPr lang="en-US" altLang="zh-CN" dirty="0"/>
          </a:p>
          <a:p>
            <a:r>
              <a:rPr lang="zh-CN" altLang="en-US" dirty="0"/>
              <a:t>从</a:t>
            </a:r>
            <a:r>
              <a:rPr lang="en-US" altLang="zh-CN" dirty="0"/>
              <a:t>wordnet</a:t>
            </a:r>
            <a:r>
              <a:rPr lang="zh-CN" altLang="en-US" dirty="0"/>
              <a:t>中抽取相应的名词 动词 </a:t>
            </a:r>
            <a:r>
              <a:rPr lang="en-US" altLang="zh-CN" dirty="0"/>
              <a:t>【click】</a:t>
            </a:r>
          </a:p>
          <a:p>
            <a:r>
              <a:rPr lang="zh-CN" altLang="en-US" dirty="0"/>
              <a:t>并依据其层次关系及本方法的需要构建相关的知识库</a:t>
            </a:r>
            <a:r>
              <a:rPr lang="en-US" altLang="zh-CN" dirty="0"/>
              <a:t>【click】【click】</a:t>
            </a:r>
            <a:r>
              <a:rPr lang="zh-CN" altLang="en-US" dirty="0"/>
              <a:t>。。</a:t>
            </a:r>
            <a:endParaRPr lang="en-US" altLang="zh-CN" dirty="0"/>
          </a:p>
          <a:p>
            <a:r>
              <a:rPr lang="en-US" altLang="zh-CN" dirty="0"/>
              <a:t>【click】</a:t>
            </a:r>
            <a:r>
              <a:rPr lang="zh-CN" altLang="en-US" dirty="0"/>
              <a:t>本知识库包含</a:t>
            </a:r>
            <a:r>
              <a:rPr lang="en-US" altLang="zh-CN" dirty="0"/>
              <a:t>14</a:t>
            </a:r>
            <a:r>
              <a:rPr lang="zh-CN" altLang="en-US" dirty="0"/>
              <a:t>种对象类型和</a:t>
            </a:r>
            <a:r>
              <a:rPr lang="en-US" altLang="zh-CN" dirty="0"/>
              <a:t>17</a:t>
            </a:r>
            <a:r>
              <a:rPr lang="zh-CN" altLang="en-US" dirty="0"/>
              <a:t>种交互关系</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39</a:t>
            </a:fld>
            <a:endParaRPr lang="en-US" altLang="zh-CN"/>
          </a:p>
        </p:txBody>
      </p:sp>
    </p:spTree>
    <p:extLst>
      <p:ext uri="{BB962C8B-B14F-4D97-AF65-F5344CB8AC3E}">
        <p14:creationId xmlns:p14="http://schemas.microsoft.com/office/powerpoint/2010/main" val="1468975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分类模型构建</a:t>
            </a:r>
            <a:r>
              <a:rPr lang="en-US" altLang="zh-CN" baseline="0" dirty="0"/>
              <a:t>  </a:t>
            </a:r>
            <a:r>
              <a:rPr lang="zh-CN" altLang="en-US" dirty="0"/>
              <a:t>首先需要收集相关数据</a:t>
            </a:r>
            <a:endParaRPr lang="en-US" altLang="zh-CN" dirty="0"/>
          </a:p>
          <a:p>
            <a:r>
              <a:rPr lang="zh-CN" altLang="en-US" dirty="0"/>
              <a:t>获取具有关系标注的图像集合</a:t>
            </a:r>
            <a:endParaRPr lang="en-US" altLang="zh-CN" dirty="0"/>
          </a:p>
          <a:p>
            <a:r>
              <a:rPr lang="zh-CN" altLang="en-US" dirty="0"/>
              <a:t>经过对象检测和人工整理获得标注好的数据</a:t>
            </a:r>
            <a:endParaRPr lang="en-US" altLang="zh-CN" dirty="0"/>
          </a:p>
          <a:p>
            <a:r>
              <a:rPr lang="zh-CN" altLang="en-US" dirty="0"/>
              <a:t>对图像中对象以及对象间的关系进行特征提取</a:t>
            </a:r>
            <a:r>
              <a:rPr lang="en-US" altLang="zh-CN" dirty="0"/>
              <a:t>【click】</a:t>
            </a:r>
            <a:r>
              <a:rPr lang="zh-CN" altLang="en-US" dirty="0"/>
              <a:t>标注了</a:t>
            </a:r>
            <a:r>
              <a:rPr lang="en-US" altLang="zh-CN" dirty="0"/>
              <a:t>3800</a:t>
            </a:r>
            <a:r>
              <a:rPr lang="zh-CN" altLang="en-US" dirty="0"/>
              <a:t>张图像</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40</a:t>
            </a:fld>
            <a:endParaRPr lang="en-US" altLang="zh-CN"/>
          </a:p>
        </p:txBody>
      </p:sp>
    </p:spTree>
    <p:extLst>
      <p:ext uri="{BB962C8B-B14F-4D97-AF65-F5344CB8AC3E}">
        <p14:creationId xmlns:p14="http://schemas.microsoft.com/office/powerpoint/2010/main" val="1334377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使用训练数据 在 本体知识库指导下 构建对象分类器和关系分类器</a:t>
            </a:r>
            <a:endParaRPr lang="en-US" altLang="zh-CN" b="0" dirty="0"/>
          </a:p>
          <a:p>
            <a:r>
              <a:rPr lang="zh-CN" altLang="en-US" b="0" dirty="0"/>
              <a:t>使用</a:t>
            </a:r>
            <a:r>
              <a:rPr lang="en-US" altLang="zh-CN" b="0" dirty="0"/>
              <a:t>SVM</a:t>
            </a:r>
            <a:r>
              <a:rPr lang="zh-CN" altLang="en-US" b="0" dirty="0"/>
              <a:t>分类器用“一对多”的训练方式训练分类模型</a:t>
            </a:r>
            <a:endParaRPr lang="en-US" altLang="zh-CN" b="0"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41</a:t>
            </a:fld>
            <a:endParaRPr lang="en-US" altLang="zh-CN"/>
          </a:p>
        </p:txBody>
      </p:sp>
    </p:spTree>
    <p:extLst>
      <p:ext uri="{BB962C8B-B14F-4D97-AF65-F5344CB8AC3E}">
        <p14:creationId xmlns:p14="http://schemas.microsoft.com/office/powerpoint/2010/main" val="2855142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对于一张输入图像首先进行对象检测   </a:t>
            </a:r>
            <a:endParaRPr lang="en-US" altLang="zh-CN" dirty="0"/>
          </a:p>
          <a:p>
            <a:r>
              <a:rPr lang="zh-CN" altLang="en-US" dirty="0"/>
              <a:t>对 对象 及 对象组合 进行特征提取</a:t>
            </a:r>
            <a:endParaRPr lang="en-US" altLang="zh-CN" dirty="0"/>
          </a:p>
          <a:p>
            <a:r>
              <a:rPr lang="zh-CN" altLang="en-US" dirty="0"/>
              <a:t>使用分类器为这些特征分类</a:t>
            </a:r>
            <a:r>
              <a:rPr lang="en-US" altLang="zh-CN" baseline="0" dirty="0"/>
              <a:t>  </a:t>
            </a:r>
            <a:r>
              <a:rPr lang="zh-CN" altLang="en-US" dirty="0"/>
              <a:t>到一个打分结果</a:t>
            </a:r>
            <a:endParaRPr lang="en-US" altLang="zh-CN" dirty="0"/>
          </a:p>
          <a:p>
            <a:r>
              <a:rPr lang="zh-CN" altLang="en-US" dirty="0"/>
              <a:t>通过本体知识库和打分结果构建能量函数 </a:t>
            </a:r>
            <a:r>
              <a:rPr lang="en-US" altLang="zh-CN" dirty="0"/>
              <a:t>【click】</a:t>
            </a:r>
            <a:r>
              <a:rPr lang="zh-CN" altLang="en-US" dirty="0"/>
              <a:t> 求解函数后得到最终的标注</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42</a:t>
            </a:fld>
            <a:endParaRPr lang="en-US" altLang="zh-CN"/>
          </a:p>
        </p:txBody>
      </p:sp>
    </p:spTree>
    <p:extLst>
      <p:ext uri="{BB962C8B-B14F-4D97-AF65-F5344CB8AC3E}">
        <p14:creationId xmlns:p14="http://schemas.microsoft.com/office/powerpoint/2010/main" val="3074244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首先是三维姿势库数据预处理</a:t>
            </a:r>
            <a:endParaRPr lang="en-US" altLang="zh-CN" dirty="0"/>
          </a:p>
          <a:p>
            <a:r>
              <a:rPr lang="zh-CN" altLang="en-US" dirty="0"/>
              <a:t>选取两个数据集  将数据依据要求进行抽取 对齐 获得三维姿势库</a:t>
            </a:r>
            <a:r>
              <a:rPr lang="en-US" altLang="zh-CN" dirty="0"/>
              <a:t>【click】</a:t>
            </a:r>
            <a:r>
              <a:rPr lang="zh-CN" altLang="en-US" dirty="0"/>
              <a:t> </a:t>
            </a:r>
            <a:r>
              <a:rPr lang="en-US" altLang="zh-CN" baseline="0" dirty="0"/>
              <a:t> </a:t>
            </a:r>
            <a:r>
              <a:rPr lang="zh-CN" altLang="en-US" dirty="0"/>
              <a:t>通过</a:t>
            </a:r>
            <a:r>
              <a:rPr lang="en-US" altLang="zh-CN" dirty="0"/>
              <a:t>16</a:t>
            </a:r>
            <a:r>
              <a:rPr lang="zh-CN" altLang="en-US" dirty="0"/>
              <a:t>个视角投影</a:t>
            </a:r>
            <a:r>
              <a:rPr lang="en-US" altLang="zh-CN" dirty="0"/>
              <a:t>【click】</a:t>
            </a:r>
            <a:r>
              <a:rPr lang="zh-CN" altLang="en-US" dirty="0"/>
              <a:t>  获得所需的不同视角下的二维姿势</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47</a:t>
            </a:fld>
            <a:endParaRPr lang="en-US" altLang="zh-CN"/>
          </a:p>
        </p:txBody>
      </p:sp>
    </p:spTree>
    <p:extLst>
      <p:ext uri="{BB962C8B-B14F-4D97-AF65-F5344CB8AC3E}">
        <p14:creationId xmlns:p14="http://schemas.microsoft.com/office/powerpoint/2010/main" val="3993343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使用经过处理的三维姿势</a:t>
            </a:r>
            <a:r>
              <a:rPr lang="en-US" altLang="zh-CN" dirty="0"/>
              <a:t>【click】</a:t>
            </a:r>
            <a:r>
              <a:rPr lang="zh-CN" altLang="en-US" dirty="0"/>
              <a:t>通过稀疏编码学习</a:t>
            </a:r>
            <a:r>
              <a:rPr lang="en-US" altLang="zh-CN" dirty="0"/>
              <a:t>【click】</a:t>
            </a:r>
            <a:r>
              <a:rPr lang="zh-CN" altLang="en-US" dirty="0"/>
              <a:t>获得之后三维姿势估计过程中所需的初始的三维字典模型</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48</a:t>
            </a:fld>
            <a:endParaRPr lang="en-US" altLang="zh-CN"/>
          </a:p>
        </p:txBody>
      </p:sp>
    </p:spTree>
    <p:extLst>
      <p:ext uri="{BB962C8B-B14F-4D97-AF65-F5344CB8AC3E}">
        <p14:creationId xmlns:p14="http://schemas.microsoft.com/office/powerpoint/2010/main" val="382668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Clr>
                <a:schemeClr val="accent2"/>
              </a:buClr>
              <a:buFont typeface="Wingdings" panose="05000000000000000000" pitchFamily="2" charset="2"/>
              <a:buNone/>
            </a:pPr>
            <a:r>
              <a:rPr lang="zh-CN" altLang="en-US" dirty="0">
                <a:solidFill>
                  <a:schemeClr val="accent2"/>
                </a:solidFill>
                <a:latin typeface="+mj-lt"/>
                <a:ea typeface="+mj-ea"/>
              </a:rPr>
              <a:t>比如有一张人在打电话的</a:t>
            </a:r>
            <a:r>
              <a:rPr lang="en-US" altLang="zh-CN" dirty="0">
                <a:solidFill>
                  <a:schemeClr val="accent2"/>
                </a:solidFill>
                <a:latin typeface="+mj-lt"/>
                <a:ea typeface="+mj-ea"/>
              </a:rPr>
              <a:t>image</a:t>
            </a:r>
            <a:r>
              <a:rPr lang="zh-CN" altLang="en-US" dirty="0">
                <a:solidFill>
                  <a:schemeClr val="accent2"/>
                </a:solidFill>
                <a:latin typeface="+mj-lt"/>
                <a:ea typeface="+mj-ea"/>
              </a:rPr>
              <a:t>，即使手机被遮挡的很严重，我们可以从人的动作里判断她是在打电话，而能提供打电话这个</a:t>
            </a:r>
            <a:r>
              <a:rPr lang="en-US" altLang="zh-CN" dirty="0">
                <a:solidFill>
                  <a:schemeClr val="accent2"/>
                </a:solidFill>
                <a:latin typeface="+mj-lt"/>
                <a:ea typeface="+mj-ea"/>
              </a:rPr>
              <a:t>affordance</a:t>
            </a:r>
            <a:r>
              <a:rPr lang="zh-CN" altLang="en-US" dirty="0">
                <a:solidFill>
                  <a:schemeClr val="accent2"/>
                </a:solidFill>
                <a:latin typeface="+mj-lt"/>
                <a:ea typeface="+mj-ea"/>
              </a:rPr>
              <a:t>的无疑就是手机。</a:t>
            </a:r>
            <a:endParaRPr lang="en-US" altLang="zh-CN" dirty="0">
              <a:solidFill>
                <a:schemeClr val="accent2"/>
              </a:solidFill>
              <a:latin typeface="+mj-lt"/>
              <a:ea typeface="+mj-ea"/>
            </a:endParaRPr>
          </a:p>
          <a:p>
            <a:pPr marL="0" lvl="1" indent="0">
              <a:buClr>
                <a:schemeClr val="accent2"/>
              </a:buClr>
              <a:buFont typeface="Wingdings" panose="05000000000000000000" pitchFamily="2" charset="2"/>
              <a:buNone/>
            </a:pPr>
            <a:endParaRPr lang="en-US" altLang="zh-CN" dirty="0">
              <a:solidFill>
                <a:schemeClr val="accent2"/>
              </a:solidFill>
              <a:latin typeface="+mj-lt"/>
              <a:ea typeface="+mj-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a:t>
            </a:fld>
            <a:endParaRPr lang="en-US" altLang="zh-CN"/>
          </a:p>
        </p:txBody>
      </p:sp>
    </p:spTree>
    <p:extLst>
      <p:ext uri="{BB962C8B-B14F-4D97-AF65-F5344CB8AC3E}">
        <p14:creationId xmlns:p14="http://schemas.microsoft.com/office/powerpoint/2010/main" val="3392209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多视角下二维姿势的估计需要获得初始输入的二维姿势大致的视角</a:t>
            </a:r>
            <a:endParaRPr lang="en-US" altLang="zh-CN" dirty="0"/>
          </a:p>
          <a:p>
            <a:r>
              <a:rPr lang="zh-CN" altLang="en-US" dirty="0"/>
              <a:t>对每一个视角下的二维姿势 构建高斯混合模型</a:t>
            </a:r>
            <a:r>
              <a:rPr lang="en-US" altLang="zh-CN" dirty="0"/>
              <a:t>【click】</a:t>
            </a:r>
          </a:p>
          <a:p>
            <a:r>
              <a:rPr lang="en-US" altLang="zh-CN" dirty="0"/>
              <a:t>【click】</a:t>
            </a:r>
            <a:r>
              <a:rPr lang="zh-CN" altLang="en-US" dirty="0"/>
              <a:t>对于一个输入二维姿势 选取不同模型下最大似然估计结果  获得初始视角估计的结果</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49</a:t>
            </a:fld>
            <a:endParaRPr lang="en-US" altLang="zh-CN"/>
          </a:p>
        </p:txBody>
      </p:sp>
    </p:spTree>
    <p:extLst>
      <p:ext uri="{BB962C8B-B14F-4D97-AF65-F5344CB8AC3E}">
        <p14:creationId xmlns:p14="http://schemas.microsoft.com/office/powerpoint/2010/main" val="3282369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使用初始估计的三维姿势分部分从三维姿势库中进行检索</a:t>
            </a:r>
            <a:endParaRPr lang="en-US" altLang="zh-CN" dirty="0"/>
          </a:p>
          <a:p>
            <a:r>
              <a:rPr lang="zh-CN" altLang="en-US" dirty="0"/>
              <a:t>使用检索得到的三维姿势  更新三维姿势字典模型</a:t>
            </a:r>
            <a:r>
              <a:rPr lang="en-US" altLang="zh-CN" dirty="0"/>
              <a:t>【click】  </a:t>
            </a:r>
          </a:p>
          <a:p>
            <a:r>
              <a:rPr lang="zh-CN" altLang="en-US" dirty="0"/>
              <a:t>用新模型估计得到新的三维姿势 计算其在最终估计结果中的权重值 修正的三维姿势  重复此过程</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50</a:t>
            </a:fld>
            <a:endParaRPr lang="en-US" altLang="zh-CN"/>
          </a:p>
        </p:txBody>
      </p:sp>
    </p:spTree>
    <p:extLst>
      <p:ext uri="{BB962C8B-B14F-4D97-AF65-F5344CB8AC3E}">
        <p14:creationId xmlns:p14="http://schemas.microsoft.com/office/powerpoint/2010/main" val="1046689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单幅图像人体三维姿势估计步骤如下</a:t>
            </a:r>
            <a:endParaRPr lang="en-US" altLang="zh-CN" dirty="0"/>
          </a:p>
          <a:p>
            <a:r>
              <a:rPr lang="zh-CN" altLang="en-US" dirty="0"/>
              <a:t>关键步骤为  </a:t>
            </a:r>
            <a:r>
              <a:rPr lang="en-US" altLang="zh-CN" dirty="0"/>
              <a:t>【click】</a:t>
            </a:r>
            <a:r>
              <a:rPr lang="zh-CN" altLang="en-US" dirty="0"/>
              <a:t>多视角下二维姿势合成</a:t>
            </a:r>
            <a:endParaRPr lang="en-US" altLang="zh-CN" dirty="0"/>
          </a:p>
          <a:p>
            <a:r>
              <a:rPr lang="en-US" altLang="zh-CN" dirty="0"/>
              <a:t>【click】</a:t>
            </a:r>
            <a:r>
              <a:rPr lang="zh-CN" altLang="en-US" dirty="0"/>
              <a:t>三维姿势估计  </a:t>
            </a:r>
            <a:r>
              <a:rPr lang="en-US" altLang="zh-CN" dirty="0"/>
              <a:t>【click】</a:t>
            </a:r>
            <a:r>
              <a:rPr lang="zh-CN" altLang="en-US" dirty="0"/>
              <a:t>基于检索 三维姿势迭代修正</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51</a:t>
            </a:fld>
            <a:endParaRPr lang="en-US" altLang="zh-CN"/>
          </a:p>
        </p:txBody>
      </p:sp>
    </p:spTree>
    <p:extLst>
      <p:ext uri="{BB962C8B-B14F-4D97-AF65-F5344CB8AC3E}">
        <p14:creationId xmlns:p14="http://schemas.microsoft.com/office/powerpoint/2010/main" val="1536712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人体三维模型是通过三维姿势指导标准人体模板变形获得：</a:t>
            </a:r>
            <a:endParaRPr lang="en-US" altLang="zh-CN" dirty="0"/>
          </a:p>
          <a:p>
            <a:r>
              <a:rPr lang="zh-CN" altLang="en-US" dirty="0"/>
              <a:t>使用估计得到的三维姿势获取与标准三维姿势间的变化矩阵</a:t>
            </a:r>
            <a:r>
              <a:rPr lang="en-US" altLang="zh-CN" dirty="0"/>
              <a:t>【click】</a:t>
            </a:r>
          </a:p>
          <a:p>
            <a:r>
              <a:rPr lang="en-US" altLang="zh-CN" dirty="0"/>
              <a:t>【click】</a:t>
            </a:r>
            <a:r>
              <a:rPr lang="zh-CN" altLang="en-US" dirty="0"/>
              <a:t>将标准人体三维模型变化为与输入姿势相近的人体三维模型</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55</a:t>
            </a:fld>
            <a:endParaRPr lang="en-US" altLang="zh-CN"/>
          </a:p>
        </p:txBody>
      </p:sp>
    </p:spTree>
    <p:extLst>
      <p:ext uri="{BB962C8B-B14F-4D97-AF65-F5344CB8AC3E}">
        <p14:creationId xmlns:p14="http://schemas.microsoft.com/office/powerpoint/2010/main" val="53918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对象模型通过检索获得</a:t>
            </a:r>
          </a:p>
          <a:p>
            <a:r>
              <a:rPr lang="zh-CN" altLang="en-US" dirty="0"/>
              <a:t>在构建了图像与三维模型的共存空间后</a:t>
            </a:r>
            <a:endParaRPr lang="en-US" altLang="zh-CN" dirty="0"/>
          </a:p>
          <a:p>
            <a:r>
              <a:rPr lang="zh-CN" altLang="en-US" dirty="0"/>
              <a:t>使用图像找到空间中节点即为三维模型的检索结果</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56</a:t>
            </a:fld>
            <a:endParaRPr lang="en-US" altLang="zh-CN"/>
          </a:p>
        </p:txBody>
      </p:sp>
    </p:spTree>
    <p:extLst>
      <p:ext uri="{BB962C8B-B14F-4D97-AF65-F5344CB8AC3E}">
        <p14:creationId xmlns:p14="http://schemas.microsoft.com/office/powerpoint/2010/main" val="2422537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67</a:t>
            </a:fld>
            <a:endParaRPr lang="en-US" altLang="zh-CN"/>
          </a:p>
        </p:txBody>
      </p:sp>
    </p:spTree>
    <p:extLst>
      <p:ext uri="{BB962C8B-B14F-4D97-AF65-F5344CB8AC3E}">
        <p14:creationId xmlns:p14="http://schemas.microsoft.com/office/powerpoint/2010/main" val="4238745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那现在我们知道分析</a:t>
            </a:r>
            <a:r>
              <a:rPr lang="en-US" altLang="zh-CN" dirty="0"/>
              <a:t>object</a:t>
            </a:r>
            <a:r>
              <a:rPr lang="zh-CN" altLang="en-US" dirty="0"/>
              <a:t>的</a:t>
            </a:r>
            <a:r>
              <a:rPr lang="en-US" altLang="zh-CN" dirty="0"/>
              <a:t>affordance</a:t>
            </a:r>
            <a:r>
              <a:rPr lang="zh-CN" altLang="en-US" dirty="0"/>
              <a:t>其实就是去找到物体都给人提供了哪些可能的交互关系。目前关于</a:t>
            </a:r>
            <a:r>
              <a:rPr lang="en-US" altLang="zh-CN" dirty="0"/>
              <a:t>Affordance</a:t>
            </a:r>
            <a:r>
              <a:rPr lang="zh-CN" altLang="en-US" dirty="0"/>
              <a:t>的工作从以下几个思路展开，第一个思路可能是直接从图像进行</a:t>
            </a:r>
            <a:r>
              <a:rPr lang="en-US" altLang="zh-CN" dirty="0"/>
              <a:t>2D</a:t>
            </a:r>
            <a:r>
              <a:rPr lang="zh-CN" altLang="en-US" dirty="0"/>
              <a:t>的分析，相关工作有。。</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5</a:t>
            </a:fld>
            <a:endParaRPr lang="en-US" altLang="zh-CN"/>
          </a:p>
        </p:txBody>
      </p:sp>
    </p:spTree>
    <p:extLst>
      <p:ext uri="{BB962C8B-B14F-4D97-AF65-F5344CB8AC3E}">
        <p14:creationId xmlns:p14="http://schemas.microsoft.com/office/powerpoint/2010/main" val="3186063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数据集：</a:t>
            </a:r>
            <a:endParaRPr lang="en-US" altLang="zh-CN" dirty="0" smtClean="0"/>
          </a:p>
          <a:p>
            <a:r>
              <a:rPr lang="en-US" altLang="zh-CN" dirty="0" smtClean="0"/>
              <a:t>1.</a:t>
            </a:r>
            <a:r>
              <a:rPr lang="zh-CN" altLang="en-US" dirty="0" smtClean="0"/>
              <a:t>视频理解</a:t>
            </a:r>
          </a:p>
          <a:p>
            <a:r>
              <a:rPr lang="zh-CN" altLang="en-US" dirty="0" smtClean="0"/>
              <a:t>测试数据集有</a:t>
            </a:r>
            <a:r>
              <a:rPr lang="en-US" altLang="zh-CN" dirty="0" smtClean="0"/>
              <a:t>10</a:t>
            </a:r>
            <a:r>
              <a:rPr lang="zh-CN" altLang="en-US" dirty="0" smtClean="0"/>
              <a:t>个主体与</a:t>
            </a:r>
            <a:r>
              <a:rPr lang="en-US" altLang="zh-CN" dirty="0" smtClean="0"/>
              <a:t>4</a:t>
            </a:r>
            <a:r>
              <a:rPr lang="zh-CN" altLang="en-US" dirty="0" smtClean="0"/>
              <a:t>个不同对象（杯子，喷雾瓶，电话机，手电筒）展现了六个可能的交互行为（杯子喝水，喷雾瓶喷雾，接电话，拨电话，倒掉水杯里的水，打开手电筒）</a:t>
            </a:r>
            <a:endParaRPr lang="en-US" altLang="zh-CN" dirty="0" smtClean="0"/>
          </a:p>
          <a:p>
            <a:r>
              <a:rPr lang="en-US" altLang="zh-CN" dirty="0" smtClean="0"/>
              <a:t>2.</a:t>
            </a:r>
            <a:r>
              <a:rPr lang="zh-CN" altLang="en-US" dirty="0" smtClean="0"/>
              <a:t>图像理解</a:t>
            </a:r>
          </a:p>
          <a:p>
            <a:r>
              <a:rPr lang="zh-CN" altLang="en-US" dirty="0" smtClean="0"/>
              <a:t>数据集有</a:t>
            </a:r>
            <a:r>
              <a:rPr lang="en-US" altLang="zh-CN" dirty="0" smtClean="0"/>
              <a:t>6</a:t>
            </a:r>
            <a:r>
              <a:rPr lang="zh-CN" altLang="en-US" dirty="0" smtClean="0"/>
              <a:t>个可能的行为（正手接网球、发网球、扣排球、板球防守回击、板球滚动、槌击）</a:t>
            </a:r>
          </a:p>
          <a:p>
            <a:r>
              <a:rPr lang="zh-CN" altLang="en-US" dirty="0" smtClean="0"/>
              <a:t>前五类图像是从网上下的，第六类用的是公用数据集</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这个实验中，使用的是针对杯子和喷雾的对象探测器。</a:t>
            </a:r>
            <a:r>
              <a:rPr lang="en-US" altLang="zh-CN" dirty="0" smtClean="0"/>
              <a:t>(a)</a:t>
            </a:r>
            <a:r>
              <a:rPr lang="zh-CN" altLang="en-US" dirty="0" smtClean="0"/>
              <a:t>一个像素成为一个杯子和喷雾瓶中心的似然值分别用红色和绿色展示。</a:t>
            </a:r>
            <a:r>
              <a:rPr lang="en-US" altLang="zh-CN" dirty="0" smtClean="0"/>
              <a:t>(b)</a:t>
            </a:r>
            <a:r>
              <a:rPr lang="zh-CN" altLang="en-US" dirty="0" smtClean="0"/>
              <a:t>交互运动中手的轨迹</a:t>
            </a:r>
            <a:r>
              <a:rPr lang="en-US" altLang="zh-CN" dirty="0" smtClean="0"/>
              <a:t>(</a:t>
            </a:r>
            <a:r>
              <a:rPr lang="zh-CN" altLang="en-US" dirty="0" smtClean="0"/>
              <a:t>包括触及和操作</a:t>
            </a:r>
            <a:r>
              <a:rPr lang="en-US" altLang="zh-CN" dirty="0" smtClean="0"/>
              <a:t>)</a:t>
            </a:r>
            <a:r>
              <a:rPr lang="zh-CN" altLang="en-US" dirty="0" smtClean="0"/>
              <a:t>。</a:t>
            </a:r>
            <a:r>
              <a:rPr lang="en-US" altLang="zh-CN" dirty="0" smtClean="0"/>
              <a:t>(c)</a:t>
            </a:r>
            <a:r>
              <a:rPr lang="zh-CN" altLang="en-US" dirty="0" smtClean="0"/>
              <a:t>获得的划分。绿色轨迹代表触及，红色轨迹代表操作。</a:t>
            </a:r>
            <a:r>
              <a:rPr lang="en-US" altLang="zh-CN" dirty="0" smtClean="0"/>
              <a:t>(d)</a:t>
            </a:r>
            <a:r>
              <a:rPr lang="zh-CN" altLang="en-US" dirty="0" smtClean="0"/>
              <a:t>在置信度传播算法后的似然值。通过使用和对象交互的上下文，因为这个对象的运动像波浪一样，可以推断出这更可能是一个喷雾瓶</a:t>
            </a: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从静态图像的行为推理过程的描述示例。红色标签是场景分类的结果，青色标签和蓝色标签分别代表场景对象和可交互对象，紫红标签是姿势估计算法的结果。对于理解静态图像的行为而言，信息已经和所有的组件结合了。虽然姿势在上面两个场景中相似，板球和网球的出现以及网球场环境表明第一张图是网球正手接球而第二张图根据投掷区域以及棒球区域的存在表明是棒球投掷。</a:t>
            </a:r>
            <a:r>
              <a:rPr lang="en-US" altLang="zh-CN" dirty="0" smtClean="0"/>
              <a:t>(a)</a:t>
            </a:r>
            <a:r>
              <a:rPr lang="zh-CN" altLang="en-US" dirty="0" smtClean="0"/>
              <a:t>网球正手接球。</a:t>
            </a:r>
            <a:r>
              <a:rPr lang="en-US" altLang="zh-CN" dirty="0" smtClean="0"/>
              <a:t>(b)</a:t>
            </a:r>
            <a:r>
              <a:rPr lang="zh-CN" altLang="en-US" smtClean="0"/>
              <a:t>棒球投掷。</a:t>
            </a:r>
          </a:p>
          <a:p>
            <a:endParaRPr lang="en-US" altLang="zh-CN" dirty="0" smtClean="0"/>
          </a:p>
          <a:p>
            <a:endParaRPr lang="zh-CN" altLang="en-US" dirty="0" smtClean="0"/>
          </a:p>
          <a:p>
            <a:endParaRPr lang="zh-CN" altLang="en-US" dirty="0" smtClean="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6</a:t>
            </a:fld>
            <a:endParaRPr lang="en-US" altLang="zh-CN"/>
          </a:p>
        </p:txBody>
      </p:sp>
    </p:spTree>
    <p:extLst>
      <p:ext uri="{BB962C8B-B14F-4D97-AF65-F5344CB8AC3E}">
        <p14:creationId xmlns:p14="http://schemas.microsoft.com/office/powerpoint/2010/main" val="2365672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物体的尺寸会对手的动作有影响，手的动作也暗示了对象的尺寸，因此根据这一步得到的分类结果再指导下一次的分类</a:t>
            </a:r>
          </a:p>
          <a:p>
            <a:r>
              <a:rPr lang="zh-CN" altLang="en-US" dirty="0">
                <a:latin typeface="+mj-lt"/>
                <a:ea typeface="+mj-ea"/>
              </a:rPr>
              <a:t>提取</a:t>
            </a:r>
            <a:r>
              <a:rPr lang="en-US" altLang="zh-CN" dirty="0">
                <a:latin typeface="+mj-lt"/>
                <a:ea typeface="+mj-ea"/>
              </a:rPr>
              <a:t>object features        </a:t>
            </a:r>
            <a:r>
              <a:rPr lang="en-US" altLang="zh-CN" sz="1200" kern="1200" dirty="0" err="1">
                <a:solidFill>
                  <a:schemeClr val="tx1"/>
                </a:solidFill>
                <a:latin typeface="+mn-lt"/>
                <a:ea typeface="+mn-ea"/>
                <a:cs typeface="+mn-cs"/>
              </a:rPr>
              <a:t>objectclassification</a:t>
            </a:r>
            <a:r>
              <a:rPr lang="en-US" altLang="zh-CN" dirty="0">
                <a:latin typeface="+mj-lt"/>
                <a:ea typeface="+mj-ea"/>
              </a:rPr>
              <a:t>                </a:t>
            </a:r>
            <a:r>
              <a:rPr lang="zh-CN" altLang="en-US" dirty="0">
                <a:latin typeface="+mj-ea"/>
                <a:ea typeface="+mj-ea"/>
              </a:rPr>
              <a:t>对相关性进行建模并指导进一步的分类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latin typeface="+mj-lt"/>
              <a:ea typeface="+mj-ea"/>
            </a:endParaRPr>
          </a:p>
          <a:p>
            <a:r>
              <a:rPr lang="zh-CN" altLang="en-US" dirty="0">
                <a:latin typeface="+mn-lt"/>
                <a:ea typeface="+mj-ea"/>
              </a:rPr>
              <a:t>提取</a:t>
            </a:r>
            <a:r>
              <a:rPr lang="en-US" altLang="zh-CN" dirty="0">
                <a:latin typeface="+mn-lt"/>
                <a:ea typeface="+mj-ea"/>
              </a:rPr>
              <a:t>action features        </a:t>
            </a:r>
            <a:r>
              <a:rPr lang="en-US" altLang="zh-CN" sz="1200" kern="1200" dirty="0" err="1">
                <a:solidFill>
                  <a:schemeClr val="tx1"/>
                </a:solidFill>
                <a:latin typeface="+mn-lt"/>
                <a:ea typeface="+mn-ea"/>
                <a:cs typeface="+mn-cs"/>
              </a:rPr>
              <a:t>actionclassification</a:t>
            </a:r>
            <a:endParaRPr lang="en-US" altLang="zh-CN" dirty="0">
              <a:latin typeface="+mn-lt"/>
              <a:ea typeface="+mj-ea"/>
            </a:endParaRPr>
          </a:p>
          <a:p>
            <a:r>
              <a:rPr lang="zh-CN" altLang="en-US" dirty="0">
                <a:latin typeface="+mn-lt"/>
                <a:ea typeface="+mj-ea"/>
              </a:rPr>
              <a:t>重建手并跟踪手的关节运动</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7</a:t>
            </a:fld>
            <a:endParaRPr lang="en-US" altLang="zh-CN"/>
          </a:p>
        </p:txBody>
      </p:sp>
    </p:spTree>
    <p:extLst>
      <p:ext uri="{BB962C8B-B14F-4D97-AF65-F5344CB8AC3E}">
        <p14:creationId xmlns:p14="http://schemas.microsoft.com/office/powerpoint/2010/main" val="2365672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文章中另外对</a:t>
            </a:r>
            <a:r>
              <a:rPr lang="en-US" altLang="zh-CN" sz="1200" kern="1200" dirty="0" err="1">
                <a:solidFill>
                  <a:schemeClr val="tx1"/>
                </a:solidFill>
                <a:effectLst/>
                <a:latin typeface="+mn-lt"/>
                <a:ea typeface="+mn-ea"/>
                <a:cs typeface="+mn-cs"/>
              </a:rPr>
              <a:t>affordancce</a:t>
            </a:r>
            <a:r>
              <a:rPr lang="zh-CN" altLang="en-US" sz="1200" kern="1200" dirty="0">
                <a:solidFill>
                  <a:schemeClr val="tx1"/>
                </a:solidFill>
                <a:effectLst/>
                <a:latin typeface="+mn-lt"/>
                <a:ea typeface="+mn-ea"/>
                <a:cs typeface="+mn-cs"/>
              </a:rPr>
              <a:t>给出了一个应用，输入一些人演奏乐器的图片，先检测出人的姿势，根据构建的人体姿势和</a:t>
            </a:r>
            <a:r>
              <a:rPr lang="en-US" altLang="zh-CN" sz="1200" kern="1200" dirty="0">
                <a:solidFill>
                  <a:schemeClr val="tx1"/>
                </a:solidFill>
                <a:effectLst/>
                <a:latin typeface="+mn-lt"/>
                <a:ea typeface="+mn-ea"/>
                <a:cs typeface="+mn-cs"/>
              </a:rPr>
              <a:t>object</a:t>
            </a:r>
            <a:r>
              <a:rPr lang="zh-CN" altLang="en-US" sz="1200" kern="1200" dirty="0">
                <a:solidFill>
                  <a:schemeClr val="tx1"/>
                </a:solidFill>
                <a:effectLst/>
                <a:latin typeface="+mn-lt"/>
                <a:ea typeface="+mn-ea"/>
                <a:cs typeface="+mn-cs"/>
              </a:rPr>
              <a:t>的模型库，判断乐器是什么。</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给定一组人</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小提琴相互作用的图像，给定一组人与某个对象交互的图像</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以及对象检测和姿势估计的初始模型，目标是弄清楚人和小提琴之间的</a:t>
            </a:r>
            <a:r>
              <a:rPr lang="zh-CN" altLang="en-US" sz="1200" kern="1200" dirty="0">
                <a:solidFill>
                  <a:schemeClr val="tx1"/>
                </a:solidFill>
                <a:effectLst/>
                <a:latin typeface="+mn-lt"/>
                <a:ea typeface="+mn-ea"/>
                <a:cs typeface="+mn-cs"/>
              </a:rPr>
              <a:t>交互方式</a:t>
            </a:r>
            <a:r>
              <a:rPr lang="zh-CN" altLang="zh-CN" sz="1200" kern="1200" dirty="0">
                <a:solidFill>
                  <a:schemeClr val="tx1"/>
                </a:solidFill>
                <a:effectLst/>
                <a:latin typeface="+mn-lt"/>
                <a:ea typeface="+mn-ea"/>
                <a:cs typeface="+mn-cs"/>
              </a:rPr>
              <a:t>是什么，并输出这个动作的模型。一方面，给定</a:t>
            </a:r>
            <a:r>
              <a:rPr lang="zh-CN" altLang="en-US" sz="1200" kern="1200" dirty="0">
                <a:solidFill>
                  <a:schemeClr val="tx1"/>
                </a:solidFill>
                <a:effectLst/>
                <a:latin typeface="+mn-lt"/>
                <a:ea typeface="+mn-ea"/>
                <a:cs typeface="+mn-cs"/>
              </a:rPr>
              <a:t>图片</a:t>
            </a:r>
            <a:r>
              <a:rPr lang="zh-CN" altLang="zh-CN" sz="1200" kern="1200" dirty="0">
                <a:solidFill>
                  <a:schemeClr val="tx1"/>
                </a:solidFill>
                <a:effectLst/>
                <a:latin typeface="+mn-lt"/>
                <a:ea typeface="+mn-ea"/>
                <a:cs typeface="+mn-cs"/>
              </a:rPr>
              <a:t>，我们检测对象，估计人体</a:t>
            </a:r>
            <a:r>
              <a:rPr lang="zh-CN" altLang="en-US" sz="1200" kern="1200" dirty="0">
                <a:solidFill>
                  <a:schemeClr val="tx1"/>
                </a:solidFill>
                <a:effectLst/>
                <a:latin typeface="+mn-lt"/>
                <a:ea typeface="+mn-ea"/>
                <a:cs typeface="+mn-cs"/>
              </a:rPr>
              <a:t>二维</a:t>
            </a:r>
            <a:r>
              <a:rPr lang="zh-CN" altLang="zh-CN" sz="1200" kern="1200" dirty="0">
                <a:solidFill>
                  <a:schemeClr val="tx1"/>
                </a:solidFill>
                <a:effectLst/>
                <a:latin typeface="+mn-lt"/>
                <a:ea typeface="+mn-ea"/>
                <a:cs typeface="+mn-cs"/>
              </a:rPr>
              <a:t>姿势，将</a:t>
            </a:r>
            <a:r>
              <a:rPr lang="en-US" altLang="zh-CN" sz="1200" kern="1200" dirty="0">
                <a:solidFill>
                  <a:schemeClr val="tx1"/>
                </a:solidFill>
                <a:effectLst/>
                <a:latin typeface="+mn-lt"/>
                <a:ea typeface="+mn-ea"/>
                <a:cs typeface="+mn-cs"/>
              </a:rPr>
              <a:t>2D</a:t>
            </a:r>
            <a:r>
              <a:rPr lang="zh-CN" altLang="en-US" sz="1200" kern="1200" dirty="0">
                <a:solidFill>
                  <a:schemeClr val="tx1"/>
                </a:solidFill>
                <a:effectLst/>
                <a:latin typeface="+mn-lt"/>
                <a:ea typeface="+mn-ea"/>
                <a:cs typeface="+mn-cs"/>
              </a:rPr>
              <a:t>关节点</a:t>
            </a:r>
            <a:r>
              <a:rPr lang="zh-CN" altLang="zh-CN" sz="1200" kern="1200" dirty="0">
                <a:solidFill>
                  <a:schemeClr val="tx1"/>
                </a:solidFill>
                <a:effectLst/>
                <a:latin typeface="+mn-lt"/>
                <a:ea typeface="+mn-ea"/>
                <a:cs typeface="+mn-cs"/>
              </a:rPr>
              <a:t>转换为</a:t>
            </a:r>
            <a:r>
              <a:rPr lang="en-US" altLang="zh-CN" sz="1200" kern="1200" dirty="0">
                <a:solidFill>
                  <a:schemeClr val="tx1"/>
                </a:solidFill>
                <a:effectLst/>
                <a:latin typeface="+mn-lt"/>
                <a:ea typeface="+mn-ea"/>
                <a:cs typeface="+mn-cs"/>
              </a:rPr>
              <a:t>3D</a:t>
            </a:r>
            <a:r>
              <a:rPr lang="zh-CN" altLang="zh-CN" sz="1200" kern="1200" dirty="0">
                <a:solidFill>
                  <a:schemeClr val="tx1"/>
                </a:solidFill>
                <a:effectLst/>
                <a:latin typeface="+mn-lt"/>
                <a:ea typeface="+mn-ea"/>
                <a:cs typeface="+mn-cs"/>
              </a:rPr>
              <a:t>，然后测量每对图像之间的距离来确定每个图像属于哪种交互类型。另一方面，给定聚类结果，可以</a:t>
            </a:r>
            <a:r>
              <a:rPr lang="zh-CN" altLang="en-US" sz="1200" kern="1200" dirty="0">
                <a:solidFill>
                  <a:schemeClr val="tx1"/>
                </a:solidFill>
                <a:effectLst/>
                <a:latin typeface="+mn-lt"/>
                <a:ea typeface="+mn-ea"/>
                <a:cs typeface="+mn-cs"/>
              </a:rPr>
              <a:t>用模型</a:t>
            </a:r>
            <a:r>
              <a:rPr lang="zh-CN" altLang="zh-CN" sz="1200" kern="1200" dirty="0">
                <a:solidFill>
                  <a:schemeClr val="tx1"/>
                </a:solidFill>
                <a:effectLst/>
                <a:latin typeface="+mn-lt"/>
                <a:ea typeface="+mn-ea"/>
                <a:cs typeface="+mn-cs"/>
              </a:rPr>
              <a:t>更新对象检测器和人体姿势估计器，以便可以根据对象功能的特定情况定制原始模型。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给出人体姿势，预测人们演奏的是什么乐器，在之前获得的大量人体与物体交互的模型里选择与图片最像的，模型里的乐器就是人演奏的乐器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People Playing Musical Instrument (PPMI) dataset [31] contains images of people interacting with twelve different musical instruments. people playing the instrument (PPMI+) </a:t>
            </a:r>
            <a:r>
              <a:rPr lang="zh-CN" altLang="en-US" dirty="0"/>
              <a:t>，</a:t>
            </a:r>
            <a:r>
              <a:rPr lang="en-US" altLang="zh-CN" dirty="0"/>
              <a:t>people holding the instrument with different pose, but not performing the playing action (PPMI-). </a:t>
            </a:r>
            <a:endParaRPr lang="zh-CN" altLang="zh-CN" sz="1200" kern="1200" dirty="0">
              <a:solidFill>
                <a:schemeClr val="tx1"/>
              </a:solidFill>
              <a:effectLst/>
              <a:latin typeface="+mn-lt"/>
              <a:ea typeface="+mn-ea"/>
              <a:cs typeface="+mn-cs"/>
            </a:endParaRP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8</a:t>
            </a:fld>
            <a:endParaRPr lang="en-US" altLang="zh-CN"/>
          </a:p>
        </p:txBody>
      </p:sp>
    </p:spTree>
    <p:extLst>
      <p:ext uri="{BB962C8B-B14F-4D97-AF65-F5344CB8AC3E}">
        <p14:creationId xmlns:p14="http://schemas.microsoft.com/office/powerpoint/2010/main" val="17184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这篇论文提出了一个通过提取图像和</a:t>
            </a:r>
            <a:r>
              <a:rPr lang="en-US" altLang="zh-CN" dirty="0"/>
              <a:t>Amazon</a:t>
            </a:r>
            <a:r>
              <a:rPr lang="zh-CN" altLang="en-US" dirty="0"/>
              <a:t>等一些在线文本源来建立对象、对象属性、可供性的知识库的方式。</a:t>
            </a:r>
            <a:endParaRPr lang="en-US" altLang="zh-CN" dirty="0"/>
          </a:p>
          <a:p>
            <a:r>
              <a:rPr lang="zh-CN" altLang="en-US" dirty="0"/>
              <a:t>用以下三种属性描述一个对象：</a:t>
            </a:r>
          </a:p>
          <a:p>
            <a:r>
              <a:rPr lang="en-US" altLang="zh-CN" dirty="0"/>
              <a:t>1.</a:t>
            </a:r>
            <a:r>
              <a:rPr lang="zh-CN" altLang="en-US" dirty="0"/>
              <a:t>视觉属性 </a:t>
            </a:r>
            <a:r>
              <a:rPr lang="en-US" altLang="zh-CN" dirty="0"/>
              <a:t>2.</a:t>
            </a:r>
            <a:r>
              <a:rPr lang="zh-CN" altLang="en-US" dirty="0"/>
              <a:t>物理属性 </a:t>
            </a:r>
            <a:r>
              <a:rPr lang="en-US" altLang="zh-CN" dirty="0"/>
              <a:t>3.</a:t>
            </a:r>
            <a:r>
              <a:rPr lang="zh-CN" altLang="en-US" dirty="0"/>
              <a:t>分类属性</a:t>
            </a:r>
            <a:endParaRPr lang="en-US" altLang="zh-CN" dirty="0"/>
          </a:p>
          <a:p>
            <a:r>
              <a:rPr lang="zh-CN" altLang="en-US" dirty="0"/>
              <a:t>可供性由三种实体表示：</a:t>
            </a:r>
          </a:p>
          <a:p>
            <a:r>
              <a:rPr lang="en-US" altLang="zh-CN" dirty="0"/>
              <a:t>1.</a:t>
            </a:r>
            <a:r>
              <a:rPr lang="zh-CN" altLang="en-US" dirty="0"/>
              <a:t>可供性标签：一个动词或动词短语</a:t>
            </a:r>
            <a:r>
              <a:rPr lang="en-US" altLang="zh-CN" dirty="0"/>
              <a:t>(</a:t>
            </a:r>
            <a:r>
              <a:rPr lang="zh-CN" altLang="en-US" dirty="0"/>
              <a:t>骑或坐</a:t>
            </a:r>
            <a:r>
              <a:rPr lang="en-US" altLang="zh-CN" dirty="0"/>
              <a:t>) 2.</a:t>
            </a:r>
            <a:r>
              <a:rPr lang="zh-CN" altLang="en-US" dirty="0"/>
              <a:t>人体姿势</a:t>
            </a:r>
            <a:r>
              <a:rPr lang="en-US" altLang="zh-CN" dirty="0"/>
              <a:t>:</a:t>
            </a:r>
            <a:r>
              <a:rPr lang="zh-CN" altLang="en-US" dirty="0"/>
              <a:t>人体姿势铰接骨架 </a:t>
            </a:r>
            <a:r>
              <a:rPr lang="en-US" altLang="zh-CN" dirty="0"/>
              <a:t>3.</a:t>
            </a:r>
            <a:r>
              <a:rPr lang="zh-CN" altLang="en-US" dirty="0"/>
              <a:t>人和对象的相对位置：人和对象交互时人与对象的空间关系</a:t>
            </a:r>
          </a:p>
          <a:p>
            <a:r>
              <a:rPr lang="zh-CN" altLang="en-US" dirty="0"/>
              <a:t>总规则</a:t>
            </a:r>
            <a:r>
              <a:rPr lang="en-US" altLang="zh-CN" dirty="0"/>
              <a:t>(</a:t>
            </a:r>
            <a:r>
              <a:rPr lang="zh-CN" altLang="en-US" dirty="0"/>
              <a:t>实体间的关系</a:t>
            </a:r>
            <a:r>
              <a:rPr lang="en-US" altLang="zh-CN" dirty="0"/>
              <a:t>)</a:t>
            </a:r>
            <a:r>
              <a:rPr lang="zh-CN" altLang="en-US" dirty="0"/>
              <a:t>，可以看做是知识图谱的边：</a:t>
            </a:r>
          </a:p>
          <a:p>
            <a:r>
              <a:rPr lang="en-US" altLang="zh-CN" dirty="0"/>
              <a:t>1.</a:t>
            </a:r>
            <a:r>
              <a:rPr lang="zh-CN" altLang="en-US" dirty="0"/>
              <a:t>三种属性之间的关系</a:t>
            </a:r>
          </a:p>
          <a:p>
            <a:r>
              <a:rPr lang="en-US" altLang="zh-CN" dirty="0"/>
              <a:t>2.</a:t>
            </a:r>
            <a:r>
              <a:rPr lang="zh-CN" altLang="en-US" dirty="0"/>
              <a:t>属性与可供性的关系</a:t>
            </a:r>
            <a:r>
              <a:rPr lang="en-US" altLang="zh-CN" dirty="0"/>
              <a:t>:</a:t>
            </a:r>
            <a:r>
              <a:rPr lang="zh-CN" altLang="en-US" dirty="0"/>
              <a:t>一个对象的可供性很大程度上依赖于它的属性</a:t>
            </a:r>
            <a:r>
              <a:rPr lang="en-US" altLang="zh-CN" dirty="0"/>
              <a:t>(</a:t>
            </a:r>
            <a:r>
              <a:rPr lang="zh-CN" altLang="en-US" dirty="0"/>
              <a:t>例如笔记本和伞是可以举起来的因为它们都不是很重</a:t>
            </a:r>
            <a:r>
              <a:rPr lang="en-US" altLang="zh-CN" dirty="0"/>
              <a:t>)</a:t>
            </a:r>
          </a:p>
          <a:p>
            <a:r>
              <a:rPr lang="en-US" altLang="zh-CN" dirty="0"/>
              <a:t>3.</a:t>
            </a:r>
            <a:r>
              <a:rPr lang="zh-CN" altLang="en-US" dirty="0"/>
              <a:t>人与对象交互</a:t>
            </a:r>
            <a:r>
              <a:rPr lang="en-US" altLang="zh-CN" dirty="0"/>
              <a:t>(HOI)</a:t>
            </a:r>
            <a:r>
              <a:rPr lang="zh-CN" altLang="en-US" dirty="0"/>
              <a:t>关系</a:t>
            </a:r>
            <a:r>
              <a:rPr lang="en-US" altLang="zh-CN" dirty="0"/>
              <a:t>:</a:t>
            </a:r>
            <a:r>
              <a:rPr lang="zh-CN" altLang="en-US" dirty="0"/>
              <a:t>对象的属性会影响人对其的交互方式</a:t>
            </a:r>
            <a:r>
              <a:rPr lang="en-US" altLang="zh-CN" dirty="0"/>
              <a:t>(</a:t>
            </a:r>
            <a:r>
              <a:rPr lang="zh-CN" altLang="en-US" dirty="0"/>
              <a:t>例如一个物体的重量会改变它被抓的方式</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输入一张对象图片，首先估计对象的视觉属性，并推断它的物理属性和类别属性，用这些属性去判断对象的可能的交互方式以及人最可能的姿势以及人与物体的相对位置。</a:t>
            </a:r>
            <a:endParaRPr lang="en-US" altLang="zh-CN"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9</a:t>
            </a:fld>
            <a:endParaRPr lang="en-US" altLang="zh-CN"/>
          </a:p>
        </p:txBody>
      </p:sp>
    </p:spTree>
    <p:extLst>
      <p:ext uri="{BB962C8B-B14F-4D97-AF65-F5344CB8AC3E}">
        <p14:creationId xmlns:p14="http://schemas.microsoft.com/office/powerpoint/2010/main" val="31528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a:extLst>
              <a:ext uri="{FF2B5EF4-FFF2-40B4-BE49-F238E27FC236}">
                <a16:creationId xmlns:a16="http://schemas.microsoft.com/office/drawing/2014/main" xmlns="" id="{63895B83-04B6-4404-9203-910A6AA55D76}"/>
              </a:ext>
            </a:extLst>
          </p:cNvPr>
          <p:cNvPicPr>
            <a:picLocks noChangeAspect="1"/>
          </p:cNvPicPr>
          <p:nvPr userDrawn="1"/>
        </p:nvPicPr>
        <p:blipFill>
          <a:blip r:embed="rId2"/>
          <a:stretch>
            <a:fillRect/>
          </a:stretch>
        </p:blipFill>
        <p:spPr>
          <a:xfrm>
            <a:off x="3528940" y="180000"/>
            <a:ext cx="5134119" cy="1080000"/>
          </a:xfrm>
          <a:prstGeom prst="rect">
            <a:avLst/>
          </a:prstGeom>
        </p:spPr>
      </p:pic>
    </p:spTree>
    <p:extLst>
      <p:ext uri="{BB962C8B-B14F-4D97-AF65-F5344CB8AC3E}">
        <p14:creationId xmlns:p14="http://schemas.microsoft.com/office/powerpoint/2010/main" val="39295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00" indent="-360000">
              <a:spcBef>
                <a:spcPts val="600"/>
              </a:spcBef>
              <a:defRPr sz="3200">
                <a:latin typeface="+mj-lt"/>
              </a:defRPr>
            </a:lvl1pPr>
            <a:lvl2pPr marL="540000" indent="-288000">
              <a:spcBef>
                <a:spcPts val="600"/>
              </a:spcBef>
              <a:defRPr sz="3200">
                <a:solidFill>
                  <a:schemeClr val="tx1"/>
                </a:solidFill>
                <a:latin typeface="+mj-lt"/>
              </a:defRPr>
            </a:lvl2pPr>
            <a:lvl3pPr marL="864000" indent="-252000">
              <a:spcBef>
                <a:spcPts val="600"/>
              </a:spcBef>
              <a:defRPr sz="3200">
                <a:latin typeface="+mj-lt"/>
              </a:defRPr>
            </a:lvl3pPr>
            <a:lvl4pPr marL="1224000" indent="-252000">
              <a:spcBef>
                <a:spcPts val="600"/>
              </a:spcBef>
              <a:defRPr sz="2800">
                <a:latin typeface="+mj-lt"/>
              </a:defRPr>
            </a:lvl4pPr>
            <a:lvl5pPr marL="1548000" indent="-252000">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zh-CN" altLang="en-US" dirty="0"/>
              <a:t>单击此处编辑母版标题样式</a:t>
            </a:r>
          </a:p>
        </p:txBody>
      </p:sp>
    </p:spTree>
    <p:extLst>
      <p:ext uri="{BB962C8B-B14F-4D97-AF65-F5344CB8AC3E}">
        <p14:creationId xmlns:p14="http://schemas.microsoft.com/office/powerpoint/2010/main" val="5155149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a:extLst>
              <a:ext uri="{FF2B5EF4-FFF2-40B4-BE49-F238E27FC236}">
                <a16:creationId xmlns:a16="http://schemas.microsoft.com/office/drawing/2014/main" xmlns="" id="{57FC3242-8B2D-4F47-AF49-524D2BA82E95}"/>
              </a:ext>
            </a:extLst>
          </p:cNvPr>
          <p:cNvSpPr txBox="1"/>
          <p:nvPr userDrawn="1"/>
        </p:nvSpPr>
        <p:spPr>
          <a:xfrm>
            <a:off x="0" y="6498000"/>
            <a:ext cx="252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a:extLst>
              <a:ext uri="{FF2B5EF4-FFF2-40B4-BE49-F238E27FC236}">
                <a16:creationId xmlns:a16="http://schemas.microsoft.com/office/drawing/2014/main" xmlns="" id="{A806DE06-E5DA-446E-A8CD-783CAE1C0279}"/>
              </a:ext>
            </a:extLst>
          </p:cNvPr>
          <p:cNvSpPr txBox="1"/>
          <p:nvPr userDrawn="1"/>
        </p:nvSpPr>
        <p:spPr>
          <a:xfrm>
            <a:off x="4656000" y="6498000"/>
            <a:ext cx="28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a:extLst>
              <a:ext uri="{FF2B5EF4-FFF2-40B4-BE49-F238E27FC236}">
                <a16:creationId xmlns:a16="http://schemas.microsoft.com/office/drawing/2014/main" xmlns="" id="{8283C3CC-733F-4493-AB72-0A74BA3B6802}"/>
              </a:ext>
            </a:extLst>
          </p:cNvPr>
          <p:cNvSpPr txBox="1"/>
          <p:nvPr userDrawn="1"/>
        </p:nvSpPr>
        <p:spPr>
          <a:xfrm>
            <a:off x="11112000" y="6498000"/>
            <a:ext cx="10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lumMod val="75000"/>
                  </a:schemeClr>
                </a:solidFill>
              </a:rPr>
              <a:t>‹#›</a:t>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tmp"/></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image" Target="../media/image24.tm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2.png"/><Relationship Id="rId18" Type="http://schemas.microsoft.com/office/2007/relationships/hdphoto" Target="../media/hdphoto6.wdp"/><Relationship Id="rId3" Type="http://schemas.openxmlformats.org/officeDocument/2006/relationships/image" Target="../media/image27.png"/><Relationship Id="rId21" Type="http://schemas.openxmlformats.org/officeDocument/2006/relationships/image" Target="../media/image36.jpeg"/><Relationship Id="rId7" Type="http://schemas.openxmlformats.org/officeDocument/2006/relationships/image" Target="../media/image29.png"/><Relationship Id="rId12" Type="http://schemas.microsoft.com/office/2007/relationships/hdphoto" Target="../media/hdphoto3.wdp"/><Relationship Id="rId17" Type="http://schemas.openxmlformats.org/officeDocument/2006/relationships/image" Target="../media/image34.png"/><Relationship Id="rId2" Type="http://schemas.openxmlformats.org/officeDocument/2006/relationships/notesSlide" Target="../notesSlides/notesSlide19.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1.png"/><Relationship Id="rId15" Type="http://schemas.openxmlformats.org/officeDocument/2006/relationships/image" Target="../media/image33.png"/><Relationship Id="rId10" Type="http://schemas.microsoft.com/office/2007/relationships/hdphoto" Target="../media/hdphoto2.wdp"/><Relationship Id="rId19" Type="http://schemas.openxmlformats.org/officeDocument/2006/relationships/image" Target="../media/image35.png"/><Relationship Id="rId4" Type="http://schemas.openxmlformats.org/officeDocument/2006/relationships/image" Target="../media/image11.tmp"/><Relationship Id="rId9" Type="http://schemas.openxmlformats.org/officeDocument/2006/relationships/image" Target="../media/image30.png"/><Relationship Id="rId14"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40.jpg"/><Relationship Id="rId3" Type="http://schemas.openxmlformats.org/officeDocument/2006/relationships/image" Target="../media/image29.png"/><Relationship Id="rId7" Type="http://schemas.openxmlformats.org/officeDocument/2006/relationships/image" Target="../media/image35.png"/><Relationship Id="rId12"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38.jpg"/><Relationship Id="rId5" Type="http://schemas.openxmlformats.org/officeDocument/2006/relationships/image" Target="../media/image34.png"/><Relationship Id="rId15" Type="http://schemas.openxmlformats.org/officeDocument/2006/relationships/image" Target="../media/image42.jpg"/><Relationship Id="rId10" Type="http://schemas.openxmlformats.org/officeDocument/2006/relationships/image" Target="../media/image37.jpg"/><Relationship Id="rId4" Type="http://schemas.microsoft.com/office/2007/relationships/hdphoto" Target="../media/hdphoto1.wdp"/><Relationship Id="rId9" Type="http://schemas.openxmlformats.org/officeDocument/2006/relationships/image" Target="../media/image36.jpeg"/><Relationship Id="rId14" Type="http://schemas.openxmlformats.org/officeDocument/2006/relationships/image" Target="../media/image41.jp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4.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36.jpeg"/><Relationship Id="rId2" Type="http://schemas.openxmlformats.org/officeDocument/2006/relationships/notesSlide" Target="../notesSlides/notesSlide21.xml"/><Relationship Id="rId16" Type="http://schemas.microsoft.com/office/2007/relationships/hdphoto" Target="../media/hdphoto7.wdp"/><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35.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microsoft.com/office/2007/relationships/hdphoto" Target="../media/hdphoto6.wdp"/></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7.png"/><Relationship Id="rId7" Type="http://schemas.microsoft.com/office/2007/relationships/hdphoto" Target="../media/hdphoto9.wdp"/><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22.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6.jpeg"/><Relationship Id="rId26" Type="http://schemas.microsoft.com/office/2007/relationships/hdphoto" Target="../media/hdphoto7.wdp"/><Relationship Id="rId3" Type="http://schemas.openxmlformats.org/officeDocument/2006/relationships/image" Target="../media/image29.png"/><Relationship Id="rId21" Type="http://schemas.openxmlformats.org/officeDocument/2006/relationships/image" Target="../media/image62.png"/><Relationship Id="rId7" Type="http://schemas.microsoft.com/office/2007/relationships/hdphoto" Target="../media/hdphoto3.wdp"/><Relationship Id="rId12" Type="http://schemas.microsoft.com/office/2007/relationships/hdphoto" Target="../media/hdphoto4.wdp"/><Relationship Id="rId17" Type="http://schemas.openxmlformats.org/officeDocument/2006/relationships/image" Target="../media/image40.jpg"/><Relationship Id="rId25" Type="http://schemas.openxmlformats.org/officeDocument/2006/relationships/image" Target="../media/image35.png"/><Relationship Id="rId2" Type="http://schemas.openxmlformats.org/officeDocument/2006/relationships/notesSlide" Target="../notesSlides/notesSlide23.xml"/><Relationship Id="rId16" Type="http://schemas.openxmlformats.org/officeDocument/2006/relationships/image" Target="../media/image42.jpg"/><Relationship Id="rId20" Type="http://schemas.microsoft.com/office/2007/relationships/hdphoto" Target="../media/hdphoto11.wdp"/><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2.png"/><Relationship Id="rId24" Type="http://schemas.microsoft.com/office/2007/relationships/hdphoto" Target="../media/hdphoto6.wdp"/><Relationship Id="rId5" Type="http://schemas.openxmlformats.org/officeDocument/2006/relationships/image" Target="../media/image11.tmp"/><Relationship Id="rId15" Type="http://schemas.openxmlformats.org/officeDocument/2006/relationships/image" Target="../media/image39.jpg"/><Relationship Id="rId23" Type="http://schemas.openxmlformats.org/officeDocument/2006/relationships/image" Target="../media/image34.png"/><Relationship Id="rId10" Type="http://schemas.microsoft.com/office/2007/relationships/hdphoto" Target="../media/hdphoto2.wdp"/><Relationship Id="rId19"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30.png"/><Relationship Id="rId14" Type="http://schemas.microsoft.com/office/2007/relationships/hdphoto" Target="../media/hdphoto5.wdp"/><Relationship Id="rId22" Type="http://schemas.microsoft.com/office/2007/relationships/hdphoto" Target="../media/hdphoto12.wdp"/><Relationship Id="rId27"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jpe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97.jpe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99.png"/><Relationship Id="rId2" Type="http://schemas.openxmlformats.org/officeDocument/2006/relationships/image" Target="../media/image96.jpe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98.jpeg"/><Relationship Id="rId9" Type="http://schemas.openxmlformats.org/officeDocument/2006/relationships/image" Target="../media/image70.png"/><Relationship Id="rId14" Type="http://schemas.openxmlformats.org/officeDocument/2006/relationships/image" Target="../media/image75.png"/></Relationships>
</file>

<file path=ppt/slides/_rels/slide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118.jpeg"/><Relationship Id="rId7" Type="http://schemas.openxmlformats.org/officeDocument/2006/relationships/image" Target="../media/image122.jpeg"/><Relationship Id="rId12" Type="http://schemas.openxmlformats.org/officeDocument/2006/relationships/image" Target="../media/image127.jpeg"/><Relationship Id="rId17" Type="http://schemas.openxmlformats.org/officeDocument/2006/relationships/image" Target="../media/image107.png"/><Relationship Id="rId2" Type="http://schemas.openxmlformats.org/officeDocument/2006/relationships/notesSlide" Target="../notesSlides/notesSlide25.xml"/><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jpeg"/><Relationship Id="rId5" Type="http://schemas.openxmlformats.org/officeDocument/2006/relationships/image" Target="../media/image120.png"/><Relationship Id="rId15" Type="http://schemas.openxmlformats.org/officeDocument/2006/relationships/image" Target="../media/image105.png"/><Relationship Id="rId10" Type="http://schemas.openxmlformats.org/officeDocument/2006/relationships/image" Target="../media/image125.jpeg"/><Relationship Id="rId19" Type="http://schemas.openxmlformats.org/officeDocument/2006/relationships/image" Target="../media/image109.png"/><Relationship Id="rId4" Type="http://schemas.openxmlformats.org/officeDocument/2006/relationships/image" Target="../media/image119.jpeg"/><Relationship Id="rId9" Type="http://schemas.openxmlformats.org/officeDocument/2006/relationships/image" Target="../media/image124.jpeg"/><Relationship Id="rId14" Type="http://schemas.openxmlformats.org/officeDocument/2006/relationships/image" Target="../media/image104.png"/></Relationships>
</file>

<file path=ppt/slides/_rels/slide4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oleObject" Target="../embeddings/oleObject1.bin"/><Relationship Id="rId18" Type="http://schemas.openxmlformats.org/officeDocument/2006/relationships/image" Target="../media/image120.png"/><Relationship Id="rId3" Type="http://schemas.openxmlformats.org/officeDocument/2006/relationships/notesSlide" Target="../notesSlides/notesSlide26.xml"/><Relationship Id="rId21" Type="http://schemas.openxmlformats.org/officeDocument/2006/relationships/image" Target="../media/image144.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1.png"/><Relationship Id="rId2" Type="http://schemas.openxmlformats.org/officeDocument/2006/relationships/slideLayout" Target="../slideLayouts/slideLayout2.xml"/><Relationship Id="rId16" Type="http://schemas.openxmlformats.org/officeDocument/2006/relationships/image" Target="../media/image140.png"/><Relationship Id="rId20" Type="http://schemas.openxmlformats.org/officeDocument/2006/relationships/image" Target="../media/image143.png"/><Relationship Id="rId1" Type="http://schemas.openxmlformats.org/officeDocument/2006/relationships/vmlDrawing" Target="../drawings/vmlDrawing1.v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39.png"/><Relationship Id="rId23" Type="http://schemas.openxmlformats.org/officeDocument/2006/relationships/image" Target="../media/image129.wmf"/><Relationship Id="rId10" Type="http://schemas.openxmlformats.org/officeDocument/2006/relationships/image" Target="../media/image136.png"/><Relationship Id="rId19" Type="http://schemas.openxmlformats.org/officeDocument/2006/relationships/image" Target="../media/image142.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28.wmf"/><Relationship Id="rId22"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7.xml"/><Relationship Id="rId7"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6.jpe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45.wmf"/></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jpeg"/><Relationship Id="rId7" Type="http://schemas.openxmlformats.org/officeDocument/2006/relationships/image" Target="../media/image165.pn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67.wmf"/><Relationship Id="rId18" Type="http://schemas.openxmlformats.org/officeDocument/2006/relationships/image" Target="../media/image169.wmf"/><Relationship Id="rId3" Type="http://schemas.openxmlformats.org/officeDocument/2006/relationships/notesSlide" Target="../notesSlides/notesSlide28.xml"/><Relationship Id="rId21" Type="http://schemas.openxmlformats.org/officeDocument/2006/relationships/image" Target="../media/image177.png"/><Relationship Id="rId7" Type="http://schemas.openxmlformats.org/officeDocument/2006/relationships/image" Target="../media/image172.png"/><Relationship Id="rId12" Type="http://schemas.openxmlformats.org/officeDocument/2006/relationships/oleObject" Target="../embeddings/oleObject4.bin"/><Relationship Id="rId17" Type="http://schemas.openxmlformats.org/officeDocument/2006/relationships/oleObject" Target="../embeddings/oleObject7.bin"/><Relationship Id="rId25" Type="http://schemas.openxmlformats.org/officeDocument/2006/relationships/image" Target="../media/image181.png"/><Relationship Id="rId2" Type="http://schemas.openxmlformats.org/officeDocument/2006/relationships/slideLayout" Target="../slideLayouts/slideLayout2.xml"/><Relationship Id="rId16" Type="http://schemas.openxmlformats.org/officeDocument/2006/relationships/image" Target="../media/image168.wmf"/><Relationship Id="rId20" Type="http://schemas.openxmlformats.org/officeDocument/2006/relationships/image" Target="../media/image170.wmf"/><Relationship Id="rId1" Type="http://schemas.openxmlformats.org/officeDocument/2006/relationships/vmlDrawing" Target="../drawings/vmlDrawing3.vml"/><Relationship Id="rId6" Type="http://schemas.openxmlformats.org/officeDocument/2006/relationships/image" Target="../media/image171.png"/><Relationship Id="rId11" Type="http://schemas.openxmlformats.org/officeDocument/2006/relationships/image" Target="../media/image176.png"/><Relationship Id="rId24" Type="http://schemas.openxmlformats.org/officeDocument/2006/relationships/image" Target="../media/image180.png"/><Relationship Id="rId5" Type="http://schemas.openxmlformats.org/officeDocument/2006/relationships/hyperlink" Target="http://vision.imar.ro/human3.6m/description.php" TargetMode="External"/><Relationship Id="rId15" Type="http://schemas.openxmlformats.org/officeDocument/2006/relationships/oleObject" Target="../embeddings/oleObject6.bin"/><Relationship Id="rId23" Type="http://schemas.openxmlformats.org/officeDocument/2006/relationships/image" Target="../media/image179.png"/><Relationship Id="rId10" Type="http://schemas.openxmlformats.org/officeDocument/2006/relationships/image" Target="../media/image175.png"/><Relationship Id="rId19" Type="http://schemas.openxmlformats.org/officeDocument/2006/relationships/oleObject" Target="../embeddings/oleObject8.bin"/><Relationship Id="rId4" Type="http://schemas.openxmlformats.org/officeDocument/2006/relationships/hyperlink" Target="http://mocap.cs.cmu.edu/" TargetMode="External"/><Relationship Id="rId9" Type="http://schemas.openxmlformats.org/officeDocument/2006/relationships/image" Target="../media/image174.png"/><Relationship Id="rId14" Type="http://schemas.openxmlformats.org/officeDocument/2006/relationships/oleObject" Target="../embeddings/oleObject5.bin"/><Relationship Id="rId22" Type="http://schemas.openxmlformats.org/officeDocument/2006/relationships/image" Target="../media/image178.png"/></Relationships>
</file>

<file path=ppt/slides/_rels/slide48.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oleObject" Target="../embeddings/oleObject10.bin"/><Relationship Id="rId3" Type="http://schemas.openxmlformats.org/officeDocument/2006/relationships/notesSlide" Target="../notesSlides/notesSlide29.xml"/><Relationship Id="rId7" Type="http://schemas.openxmlformats.org/officeDocument/2006/relationships/image" Target="../media/image172.png"/><Relationship Id="rId12"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1.png"/><Relationship Id="rId11" Type="http://schemas.openxmlformats.org/officeDocument/2006/relationships/image" Target="../media/image184.png"/><Relationship Id="rId5" Type="http://schemas.openxmlformats.org/officeDocument/2006/relationships/image" Target="../media/image182.wmf"/><Relationship Id="rId10" Type="http://schemas.openxmlformats.org/officeDocument/2006/relationships/image" Target="../media/image175.png"/><Relationship Id="rId4" Type="http://schemas.openxmlformats.org/officeDocument/2006/relationships/oleObject" Target="../embeddings/oleObject9.bin"/><Relationship Id="rId9" Type="http://schemas.openxmlformats.org/officeDocument/2006/relationships/image" Target="../media/image174.png"/><Relationship Id="rId14" Type="http://schemas.openxmlformats.org/officeDocument/2006/relationships/image" Target="../media/image183.wmf"/></Relationships>
</file>

<file path=ppt/slides/_rels/slide49.x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oleObject" Target="../embeddings/oleObject15.bin"/><Relationship Id="rId18" Type="http://schemas.openxmlformats.org/officeDocument/2006/relationships/image" Target="../media/image192.png"/><Relationship Id="rId3" Type="http://schemas.openxmlformats.org/officeDocument/2006/relationships/notesSlide" Target="../notesSlides/notesSlide30.xml"/><Relationship Id="rId21" Type="http://schemas.openxmlformats.org/officeDocument/2006/relationships/image" Target="../media/image194.png"/><Relationship Id="rId7" Type="http://schemas.openxmlformats.org/officeDocument/2006/relationships/oleObject" Target="../embeddings/oleObject12.bin"/><Relationship Id="rId12" Type="http://schemas.openxmlformats.org/officeDocument/2006/relationships/image" Target="../media/image188.wmf"/><Relationship Id="rId17" Type="http://schemas.openxmlformats.org/officeDocument/2006/relationships/image" Target="../media/image191.png"/><Relationship Id="rId2" Type="http://schemas.openxmlformats.org/officeDocument/2006/relationships/slideLayout" Target="../slideLayouts/slideLayout2.xml"/><Relationship Id="rId16" Type="http://schemas.openxmlformats.org/officeDocument/2006/relationships/image" Target="../media/image180.png"/><Relationship Id="rId20" Type="http://schemas.openxmlformats.org/officeDocument/2006/relationships/image" Target="../media/image193.png"/><Relationship Id="rId1" Type="http://schemas.openxmlformats.org/officeDocument/2006/relationships/vmlDrawing" Target="../drawings/vmlDrawing5.vml"/><Relationship Id="rId6" Type="http://schemas.openxmlformats.org/officeDocument/2006/relationships/image" Target="../media/image185.wmf"/><Relationship Id="rId11" Type="http://schemas.openxmlformats.org/officeDocument/2006/relationships/oleObject" Target="../embeddings/oleObject14.bin"/><Relationship Id="rId24" Type="http://schemas.openxmlformats.org/officeDocument/2006/relationships/image" Target="../media/image197.png"/><Relationship Id="rId5" Type="http://schemas.openxmlformats.org/officeDocument/2006/relationships/oleObject" Target="../embeddings/oleObject11.bin"/><Relationship Id="rId15" Type="http://schemas.openxmlformats.org/officeDocument/2006/relationships/image" Target="../media/image179.png"/><Relationship Id="rId23" Type="http://schemas.openxmlformats.org/officeDocument/2006/relationships/image" Target="../media/image196.png"/><Relationship Id="rId10" Type="http://schemas.openxmlformats.org/officeDocument/2006/relationships/image" Target="../media/image187.wmf"/><Relationship Id="rId19" Type="http://schemas.openxmlformats.org/officeDocument/2006/relationships/image" Target="../media/image181.png"/><Relationship Id="rId4" Type="http://schemas.openxmlformats.org/officeDocument/2006/relationships/image" Target="../media/image190.png"/><Relationship Id="rId9" Type="http://schemas.openxmlformats.org/officeDocument/2006/relationships/oleObject" Target="../embeddings/oleObject13.bin"/><Relationship Id="rId14" Type="http://schemas.openxmlformats.org/officeDocument/2006/relationships/image" Target="../media/image189.wmf"/><Relationship Id="rId22" Type="http://schemas.openxmlformats.org/officeDocument/2006/relationships/image" Target="../media/image19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199.wmf"/><Relationship Id="rId3" Type="http://schemas.openxmlformats.org/officeDocument/2006/relationships/notesSlide" Target="../notesSlides/notesSlide31.xml"/><Relationship Id="rId21" Type="http://schemas.openxmlformats.org/officeDocument/2006/relationships/oleObject" Target="../embeddings/oleObject19.bin"/><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image" Target="../media/image198.wmf"/><Relationship Id="rId20" Type="http://schemas.openxmlformats.org/officeDocument/2006/relationships/image" Target="../media/image200.wmf"/><Relationship Id="rId1" Type="http://schemas.openxmlformats.org/officeDocument/2006/relationships/vmlDrawing" Target="../drawings/vmlDrawing6.vml"/><Relationship Id="rId6" Type="http://schemas.openxmlformats.org/officeDocument/2006/relationships/image" Target="../media/image204.png"/><Relationship Id="rId11" Type="http://schemas.openxmlformats.org/officeDocument/2006/relationships/image" Target="../media/image209.png"/><Relationship Id="rId24" Type="http://schemas.openxmlformats.org/officeDocument/2006/relationships/image" Target="../media/image202.wmf"/><Relationship Id="rId5" Type="http://schemas.openxmlformats.org/officeDocument/2006/relationships/image" Target="../media/image203.png"/><Relationship Id="rId15" Type="http://schemas.openxmlformats.org/officeDocument/2006/relationships/oleObject" Target="../embeddings/oleObject16.bin"/><Relationship Id="rId23" Type="http://schemas.openxmlformats.org/officeDocument/2006/relationships/oleObject" Target="../embeddings/oleObject20.bin"/><Relationship Id="rId10" Type="http://schemas.openxmlformats.org/officeDocument/2006/relationships/image" Target="../media/image208.png"/><Relationship Id="rId19" Type="http://schemas.openxmlformats.org/officeDocument/2006/relationships/oleObject" Target="../embeddings/oleObject18.bin"/><Relationship Id="rId4" Type="http://schemas.openxmlformats.org/officeDocument/2006/relationships/image" Target="../media/image172.png"/><Relationship Id="rId9" Type="http://schemas.openxmlformats.org/officeDocument/2006/relationships/image" Target="../media/image207.png"/><Relationship Id="rId14" Type="http://schemas.openxmlformats.org/officeDocument/2006/relationships/image" Target="../media/image212.png"/><Relationship Id="rId22" Type="http://schemas.openxmlformats.org/officeDocument/2006/relationships/image" Target="../media/image201.wmf"/></Relationships>
</file>

<file path=ppt/slides/_rels/slide51.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3" Type="http://schemas.openxmlformats.org/officeDocument/2006/relationships/image" Target="../media/image213.png"/><Relationship Id="rId7" Type="http://schemas.openxmlformats.org/officeDocument/2006/relationships/image" Target="../media/image217.png"/><Relationship Id="rId12" Type="http://schemas.openxmlformats.org/officeDocument/2006/relationships/image" Target="../media/image222.png"/><Relationship Id="rId17" Type="http://schemas.openxmlformats.org/officeDocument/2006/relationships/image" Target="../media/image227.png"/><Relationship Id="rId2" Type="http://schemas.openxmlformats.org/officeDocument/2006/relationships/notesSlide" Target="../notesSlides/notesSlide32.xml"/><Relationship Id="rId16"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5" Type="http://schemas.openxmlformats.org/officeDocument/2006/relationships/image" Target="../media/image22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 Id="rId14" Type="http://schemas.openxmlformats.org/officeDocument/2006/relationships/image" Target="../media/image224.png"/></Relationships>
</file>

<file path=ppt/slides/_rels/slide52.xml.rels><?xml version="1.0" encoding="UTF-8" standalone="yes"?>
<Relationships xmlns="http://schemas.openxmlformats.org/package/2006/relationships"><Relationship Id="rId8" Type="http://schemas.openxmlformats.org/officeDocument/2006/relationships/video" Target="../media/media4.avi"/><Relationship Id="rId13" Type="http://schemas.openxmlformats.org/officeDocument/2006/relationships/slideLayout" Target="../slideLayouts/slideLayout2.xml"/><Relationship Id="rId18" Type="http://schemas.openxmlformats.org/officeDocument/2006/relationships/image" Target="../media/image232.png"/><Relationship Id="rId3" Type="http://schemas.microsoft.com/office/2007/relationships/media" Target="../media/media2.avi"/><Relationship Id="rId21" Type="http://schemas.openxmlformats.org/officeDocument/2006/relationships/image" Target="../media/image235.png"/><Relationship Id="rId7" Type="http://schemas.microsoft.com/office/2007/relationships/media" Target="../media/media4.avi"/><Relationship Id="rId12" Type="http://schemas.openxmlformats.org/officeDocument/2006/relationships/video" Target="../media/media6.avi"/><Relationship Id="rId17" Type="http://schemas.openxmlformats.org/officeDocument/2006/relationships/image" Target="../media/image231.png"/><Relationship Id="rId25" Type="http://schemas.openxmlformats.org/officeDocument/2006/relationships/image" Target="../media/image239.png"/><Relationship Id="rId2" Type="http://schemas.openxmlformats.org/officeDocument/2006/relationships/video" Target="../media/media1.avi"/><Relationship Id="rId16" Type="http://schemas.openxmlformats.org/officeDocument/2006/relationships/image" Target="../media/image230.png"/><Relationship Id="rId20" Type="http://schemas.openxmlformats.org/officeDocument/2006/relationships/image" Target="../media/image234.png"/><Relationship Id="rId1" Type="http://schemas.microsoft.com/office/2007/relationships/media" Target="../media/media1.avi"/><Relationship Id="rId6" Type="http://schemas.openxmlformats.org/officeDocument/2006/relationships/video" Target="../media/media3.avi"/><Relationship Id="rId11" Type="http://schemas.microsoft.com/office/2007/relationships/media" Target="../media/media6.avi"/><Relationship Id="rId24" Type="http://schemas.openxmlformats.org/officeDocument/2006/relationships/image" Target="../media/image238.png"/><Relationship Id="rId5" Type="http://schemas.microsoft.com/office/2007/relationships/media" Target="../media/media3.avi"/><Relationship Id="rId15" Type="http://schemas.openxmlformats.org/officeDocument/2006/relationships/image" Target="../media/image229.png"/><Relationship Id="rId23" Type="http://schemas.openxmlformats.org/officeDocument/2006/relationships/image" Target="../media/image237.png"/><Relationship Id="rId10" Type="http://schemas.openxmlformats.org/officeDocument/2006/relationships/video" Target="../media/media5.avi"/><Relationship Id="rId19" Type="http://schemas.openxmlformats.org/officeDocument/2006/relationships/image" Target="../media/image233.png"/><Relationship Id="rId4" Type="http://schemas.openxmlformats.org/officeDocument/2006/relationships/video" Target="../media/media2.avi"/><Relationship Id="rId9" Type="http://schemas.microsoft.com/office/2007/relationships/media" Target="../media/media5.avi"/><Relationship Id="rId14" Type="http://schemas.openxmlformats.org/officeDocument/2006/relationships/image" Target="../media/image228.png"/><Relationship Id="rId22" Type="http://schemas.openxmlformats.org/officeDocument/2006/relationships/image" Target="../media/image236.png"/></Relationships>
</file>

<file path=ppt/slides/_rels/slide53.xml.rels><?xml version="1.0" encoding="UTF-8" standalone="yes"?>
<Relationships xmlns="http://schemas.openxmlformats.org/package/2006/relationships"><Relationship Id="rId8" Type="http://schemas.openxmlformats.org/officeDocument/2006/relationships/video" Target="../media/media10.avi"/><Relationship Id="rId13" Type="http://schemas.openxmlformats.org/officeDocument/2006/relationships/image" Target="../media/image243.png"/><Relationship Id="rId18" Type="http://schemas.openxmlformats.org/officeDocument/2006/relationships/image" Target="../media/image248.png"/><Relationship Id="rId3" Type="http://schemas.microsoft.com/office/2007/relationships/media" Target="../media/media8.avi"/><Relationship Id="rId7" Type="http://schemas.microsoft.com/office/2007/relationships/media" Target="../media/media10.avi"/><Relationship Id="rId12" Type="http://schemas.openxmlformats.org/officeDocument/2006/relationships/image" Target="../media/image242.png"/><Relationship Id="rId17" Type="http://schemas.openxmlformats.org/officeDocument/2006/relationships/image" Target="../media/image247.png"/><Relationship Id="rId2" Type="http://schemas.openxmlformats.org/officeDocument/2006/relationships/video" Target="../media/media7.avi"/><Relationship Id="rId16" Type="http://schemas.openxmlformats.org/officeDocument/2006/relationships/image" Target="../media/image246.png"/><Relationship Id="rId1" Type="http://schemas.microsoft.com/office/2007/relationships/media" Target="../media/media7.avi"/><Relationship Id="rId6" Type="http://schemas.openxmlformats.org/officeDocument/2006/relationships/video" Target="../media/media9.avi"/><Relationship Id="rId11" Type="http://schemas.openxmlformats.org/officeDocument/2006/relationships/image" Target="../media/image241.png"/><Relationship Id="rId5" Type="http://schemas.microsoft.com/office/2007/relationships/media" Target="../media/media9.avi"/><Relationship Id="rId15" Type="http://schemas.openxmlformats.org/officeDocument/2006/relationships/image" Target="../media/image245.png"/><Relationship Id="rId10" Type="http://schemas.openxmlformats.org/officeDocument/2006/relationships/image" Target="../media/image240.png"/><Relationship Id="rId19" Type="http://schemas.openxmlformats.org/officeDocument/2006/relationships/image" Target="../media/image249.png"/><Relationship Id="rId4" Type="http://schemas.openxmlformats.org/officeDocument/2006/relationships/video" Target="../media/media8.avi"/><Relationship Id="rId9" Type="http://schemas.openxmlformats.org/officeDocument/2006/relationships/slideLayout" Target="../slideLayouts/slideLayout2.xml"/><Relationship Id="rId14" Type="http://schemas.openxmlformats.org/officeDocument/2006/relationships/image" Target="../media/image244.png"/></Relationships>
</file>

<file path=ppt/slides/_rels/slide54.xml.rels><?xml version="1.0" encoding="UTF-8" standalone="yes"?>
<Relationships xmlns="http://schemas.openxmlformats.org/package/2006/relationships"><Relationship Id="rId8" Type="http://schemas.openxmlformats.org/officeDocument/2006/relationships/image" Target="../media/image252.png"/><Relationship Id="rId3" Type="http://schemas.microsoft.com/office/2007/relationships/media" Target="../media/media12.avi"/><Relationship Id="rId7" Type="http://schemas.openxmlformats.org/officeDocument/2006/relationships/image" Target="../media/image251.png"/><Relationship Id="rId2" Type="http://schemas.openxmlformats.org/officeDocument/2006/relationships/video" Target="../media/media11.avi"/><Relationship Id="rId1" Type="http://schemas.microsoft.com/office/2007/relationships/media" Target="../media/media11.avi"/><Relationship Id="rId6" Type="http://schemas.openxmlformats.org/officeDocument/2006/relationships/image" Target="../media/image250.png"/><Relationship Id="rId5" Type="http://schemas.openxmlformats.org/officeDocument/2006/relationships/slideLayout" Target="../slideLayouts/slideLayout2.xml"/><Relationship Id="rId4" Type="http://schemas.openxmlformats.org/officeDocument/2006/relationships/video" Target="../media/media12.avi"/><Relationship Id="rId9" Type="http://schemas.openxmlformats.org/officeDocument/2006/relationships/image" Target="../media/image253.png"/></Relationships>
</file>

<file path=ppt/slides/_rels/slide5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56.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8.png"/><Relationship Id="rId18" Type="http://schemas.openxmlformats.org/officeDocument/2006/relationships/image" Target="../media/image271.png"/><Relationship Id="rId26" Type="http://schemas.openxmlformats.org/officeDocument/2006/relationships/oleObject" Target="../embeddings/oleObject24.bin"/><Relationship Id="rId3" Type="http://schemas.openxmlformats.org/officeDocument/2006/relationships/notesSlide" Target="../notesSlides/notesSlide34.xml"/><Relationship Id="rId21" Type="http://schemas.openxmlformats.org/officeDocument/2006/relationships/image" Target="../media/image274.png"/><Relationship Id="rId7" Type="http://schemas.openxmlformats.org/officeDocument/2006/relationships/image" Target="../media/image263.png"/><Relationship Id="rId12" Type="http://schemas.openxmlformats.org/officeDocument/2006/relationships/image" Target="../media/image267.png"/><Relationship Id="rId17" Type="http://schemas.openxmlformats.org/officeDocument/2006/relationships/image" Target="../media/image270.png"/><Relationship Id="rId25" Type="http://schemas.openxmlformats.org/officeDocument/2006/relationships/image" Target="../media/image276.png"/><Relationship Id="rId2" Type="http://schemas.openxmlformats.org/officeDocument/2006/relationships/slideLayout" Target="../slideLayouts/slideLayout2.xml"/><Relationship Id="rId16" Type="http://schemas.openxmlformats.org/officeDocument/2006/relationships/image" Target="../media/image269.png"/><Relationship Id="rId20" Type="http://schemas.openxmlformats.org/officeDocument/2006/relationships/image" Target="../media/image273.png"/><Relationship Id="rId1" Type="http://schemas.openxmlformats.org/officeDocument/2006/relationships/vmlDrawing" Target="../drawings/vmlDrawing7.vml"/><Relationship Id="rId6" Type="http://schemas.openxmlformats.org/officeDocument/2006/relationships/image" Target="../media/image262.png"/><Relationship Id="rId11" Type="http://schemas.openxmlformats.org/officeDocument/2006/relationships/image" Target="../media/image266.png"/><Relationship Id="rId24" Type="http://schemas.openxmlformats.org/officeDocument/2006/relationships/image" Target="../media/image260.wmf"/><Relationship Id="rId5" Type="http://schemas.openxmlformats.org/officeDocument/2006/relationships/image" Target="../media/image258.wmf"/><Relationship Id="rId15" Type="http://schemas.openxmlformats.org/officeDocument/2006/relationships/image" Target="../media/image259.wmf"/><Relationship Id="rId23" Type="http://schemas.openxmlformats.org/officeDocument/2006/relationships/oleObject" Target="../embeddings/oleObject23.bin"/><Relationship Id="rId10" Type="http://schemas.openxmlformats.org/officeDocument/2006/relationships/image" Target="../media/image265.png"/><Relationship Id="rId19" Type="http://schemas.openxmlformats.org/officeDocument/2006/relationships/image" Target="../media/image272.png"/><Relationship Id="rId4" Type="http://schemas.openxmlformats.org/officeDocument/2006/relationships/oleObject" Target="../embeddings/oleObject21.bin"/><Relationship Id="rId9" Type="http://schemas.openxmlformats.org/officeDocument/2006/relationships/image" Target="../media/image2670.png"/><Relationship Id="rId14" Type="http://schemas.openxmlformats.org/officeDocument/2006/relationships/oleObject" Target="../embeddings/oleObject22.bin"/><Relationship Id="rId22" Type="http://schemas.openxmlformats.org/officeDocument/2006/relationships/image" Target="../media/image275.png"/><Relationship Id="rId27" Type="http://schemas.openxmlformats.org/officeDocument/2006/relationships/image" Target="../media/image261.wmf"/></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80.jpeg"/><Relationship Id="rId4" Type="http://schemas.openxmlformats.org/officeDocument/2006/relationships/image" Target="../media/image2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6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6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6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65.xml.rels><?xml version="1.0" encoding="UTF-8" standalone="yes"?>
<Relationships xmlns="http://schemas.openxmlformats.org/package/2006/relationships"><Relationship Id="rId8" Type="http://schemas.openxmlformats.org/officeDocument/2006/relationships/image" Target="../media/image303.jpeg"/><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jpeg"/><Relationship Id="rId1" Type="http://schemas.openxmlformats.org/officeDocument/2006/relationships/slideLayout" Target="../slideLayouts/slideLayout2.xml"/><Relationship Id="rId6" Type="http://schemas.openxmlformats.org/officeDocument/2006/relationships/image" Target="../media/image301.jpeg"/><Relationship Id="rId11" Type="http://schemas.openxmlformats.org/officeDocument/2006/relationships/image" Target="../media/image306.png"/><Relationship Id="rId5" Type="http://schemas.openxmlformats.org/officeDocument/2006/relationships/image" Target="../media/image300.png"/><Relationship Id="rId10" Type="http://schemas.openxmlformats.org/officeDocument/2006/relationships/image" Target="../media/image305.jpeg"/><Relationship Id="rId4" Type="http://schemas.openxmlformats.org/officeDocument/2006/relationships/image" Target="../media/image299.jpeg"/><Relationship Id="rId9" Type="http://schemas.openxmlformats.org/officeDocument/2006/relationships/image" Target="../media/image304.png"/></Relationships>
</file>

<file path=ppt/slides/_rels/slide6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tmp"/><Relationship Id="rId4" Type="http://schemas.openxmlformats.org/officeDocument/2006/relationships/image" Target="../media/image7.tmp"/></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tmp"/><Relationship Id="rId5" Type="http://schemas.openxmlformats.org/officeDocument/2006/relationships/image" Target="../media/image13.png"/><Relationship Id="rId4" Type="http://schemas.openxmlformats.org/officeDocument/2006/relationships/image" Target="../media/image12.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Research Plan </a:t>
            </a:r>
            <a:endParaRPr lang="zh-CN" altLang="en-US" dirty="0"/>
          </a:p>
        </p:txBody>
      </p:sp>
      <p:sp>
        <p:nvSpPr>
          <p:cNvPr id="3" name="文本占位符 2"/>
          <p:cNvSpPr>
            <a:spLocks noGrp="1"/>
          </p:cNvSpPr>
          <p:nvPr>
            <p:ph type="body" sz="quarter" idx="11"/>
          </p:nvPr>
        </p:nvSpPr>
        <p:spPr/>
        <p:txBody>
          <a:bodyPr/>
          <a:lstStyle/>
          <a:p>
            <a:r>
              <a:rPr lang="en-US" altLang="zh-CN" dirty="0"/>
              <a:t>GWZ LYJ @ 2018-11-10</a:t>
            </a:r>
            <a:endParaRPr lang="zh-CN" altLang="en-US" dirty="0"/>
          </a:p>
        </p:txBody>
      </p:sp>
      <p:sp>
        <p:nvSpPr>
          <p:cNvPr id="4" name="文本占位符 3"/>
          <p:cNvSpPr>
            <a:spLocks noGrp="1"/>
          </p:cNvSpPr>
          <p:nvPr>
            <p:ph type="body" sz="quarter" idx="12"/>
          </p:nvPr>
        </p:nvSpPr>
        <p:spPr/>
        <p:txBody>
          <a:bodyPr/>
          <a:lstStyle/>
          <a:p>
            <a:r>
              <a:rPr lang="en-US" altLang="zh-CN" dirty="0"/>
              <a:t>Affordance</a:t>
            </a:r>
            <a:endParaRPr lang="zh-CN" altLang="en-US" dirty="0"/>
          </a:p>
        </p:txBody>
      </p:sp>
    </p:spTree>
    <p:extLst>
      <p:ext uri="{BB962C8B-B14F-4D97-AF65-F5344CB8AC3E}">
        <p14:creationId xmlns:p14="http://schemas.microsoft.com/office/powerpoint/2010/main" val="119011321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36C96AA-0145-4305-8311-F5F0121CD85A}"/>
              </a:ext>
            </a:extLst>
          </p:cNvPr>
          <p:cNvSpPr>
            <a:spLocks noGrp="1"/>
          </p:cNvSpPr>
          <p:nvPr>
            <p:ph type="title"/>
          </p:nvPr>
        </p:nvSpPr>
        <p:spPr/>
        <p:txBody>
          <a:bodyPr/>
          <a:lstStyle/>
          <a:p>
            <a:r>
              <a:rPr lang="en-US" altLang="zh-CN" dirty="0"/>
              <a:t>Related work</a:t>
            </a:r>
            <a:endParaRPr lang="zh-CN" altLang="en-US" dirty="0"/>
          </a:p>
        </p:txBody>
      </p:sp>
      <p:sp>
        <p:nvSpPr>
          <p:cNvPr id="4" name="标题 1">
            <a:extLst>
              <a:ext uri="{FF2B5EF4-FFF2-40B4-BE49-F238E27FC236}">
                <a16:creationId xmlns:a16="http://schemas.microsoft.com/office/drawing/2014/main" xmlns="" id="{D1753024-94DA-41C6-AAE3-BFA019393C80}"/>
              </a:ext>
            </a:extLst>
          </p:cNvPr>
          <p:cNvSpPr txBox="1">
            <a:spLocks/>
          </p:cNvSpPr>
          <p:nvPr/>
        </p:nvSpPr>
        <p:spPr bwMode="auto">
          <a:xfrm>
            <a:off x="0" y="6069095"/>
            <a:ext cx="12192000" cy="425208"/>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1600" b="0" dirty="0">
                <a:solidFill>
                  <a:schemeClr val="tx1"/>
                </a:solidFill>
                <a:ea typeface="宋体" panose="02010600030101010101" pitchFamily="2" charset="-122"/>
                <a:cs typeface="+mn-cs"/>
              </a:rPr>
              <a:t>Yu-Wei Chao, Zhan Wang, Rada </a:t>
            </a:r>
            <a:r>
              <a:rPr lang="en-US" altLang="zh-CN" sz="1600" b="0" dirty="0" err="1">
                <a:solidFill>
                  <a:schemeClr val="tx1"/>
                </a:solidFill>
                <a:ea typeface="宋体" panose="02010600030101010101" pitchFamily="2" charset="-122"/>
                <a:cs typeface="+mn-cs"/>
              </a:rPr>
              <a:t>Mihalcea</a:t>
            </a:r>
            <a:r>
              <a:rPr lang="en-US" altLang="zh-CN" sz="1600" b="0" dirty="0">
                <a:solidFill>
                  <a:schemeClr val="tx1"/>
                </a:solidFill>
                <a:ea typeface="宋体" panose="02010600030101010101" pitchFamily="2" charset="-122"/>
                <a:cs typeface="+mn-cs"/>
              </a:rPr>
              <a:t>, Jia Deng. </a:t>
            </a:r>
            <a:r>
              <a:rPr lang="en-US" altLang="zh-CN" sz="1600" dirty="0">
                <a:solidFill>
                  <a:schemeClr val="tx1"/>
                </a:solidFill>
                <a:ea typeface="宋体" panose="02010600030101010101" pitchFamily="2" charset="-122"/>
                <a:cs typeface="+mn-cs"/>
              </a:rPr>
              <a:t>Mining Semantic Affordances of Visual Object Categories</a:t>
            </a:r>
            <a:r>
              <a:rPr lang="en-US" altLang="zh-CN" sz="1600" b="0" dirty="0">
                <a:solidFill>
                  <a:schemeClr val="tx1"/>
                </a:solidFill>
                <a:ea typeface="宋体" panose="02010600030101010101" pitchFamily="2" charset="-122"/>
                <a:cs typeface="+mn-cs"/>
              </a:rPr>
              <a:t>. CVPR 2015.</a:t>
            </a:r>
          </a:p>
        </p:txBody>
      </p:sp>
      <p:sp>
        <p:nvSpPr>
          <p:cNvPr id="5" name="文本框 4">
            <a:extLst>
              <a:ext uri="{FF2B5EF4-FFF2-40B4-BE49-F238E27FC236}">
                <a16:creationId xmlns:a16="http://schemas.microsoft.com/office/drawing/2014/main" xmlns="" id="{831C6D76-13F2-47CC-BEC0-E426734AFCA3}"/>
              </a:ext>
            </a:extLst>
          </p:cNvPr>
          <p:cNvSpPr txBox="1"/>
          <p:nvPr/>
        </p:nvSpPr>
        <p:spPr>
          <a:xfrm>
            <a:off x="351932" y="1401557"/>
            <a:ext cx="10441160" cy="1015663"/>
          </a:xfrm>
          <a:prstGeom prst="rect">
            <a:avLst/>
          </a:prstGeom>
          <a:noFill/>
        </p:spPr>
        <p:txBody>
          <a:bodyPr wrap="square" rtlCol="0">
            <a:spAutoFit/>
          </a:bodyPr>
          <a:lstStyle/>
          <a:p>
            <a:endParaRPr lang="en-US" altLang="zh-CN" sz="2000" dirty="0">
              <a:latin typeface="+mj-lt"/>
              <a:ea typeface="+mj-ea"/>
            </a:endParaRPr>
          </a:p>
          <a:p>
            <a:r>
              <a:rPr lang="zh-CN" altLang="en-US" sz="2000" dirty="0">
                <a:latin typeface="+mj-lt"/>
                <a:ea typeface="+mj-ea"/>
              </a:rPr>
              <a:t>输入：</a:t>
            </a:r>
            <a:endParaRPr lang="en-US" altLang="zh-CN" sz="2000" dirty="0">
              <a:latin typeface="+mj-lt"/>
              <a:ea typeface="+mj-ea"/>
            </a:endParaRPr>
          </a:p>
          <a:p>
            <a:r>
              <a:rPr lang="zh-CN" altLang="en-US" sz="2000" dirty="0">
                <a:latin typeface="+mj-lt"/>
                <a:ea typeface="+mj-ea"/>
              </a:rPr>
              <a:t>输出：</a:t>
            </a:r>
          </a:p>
        </p:txBody>
      </p:sp>
      <p:sp>
        <p:nvSpPr>
          <p:cNvPr id="10" name="内容占位符 12">
            <a:extLst>
              <a:ext uri="{FF2B5EF4-FFF2-40B4-BE49-F238E27FC236}">
                <a16:creationId xmlns:a16="http://schemas.microsoft.com/office/drawing/2014/main" xmlns="" id="{67745BB5-F18F-4F19-8A7C-700DD5422F20}"/>
              </a:ext>
            </a:extLst>
          </p:cNvPr>
          <p:cNvSpPr>
            <a:spLocks noGrp="1"/>
          </p:cNvSpPr>
          <p:nvPr>
            <p:ph idx="1"/>
          </p:nvPr>
        </p:nvSpPr>
        <p:spPr>
          <a:xfrm>
            <a:off x="27169" y="826206"/>
            <a:ext cx="11520000" cy="557213"/>
          </a:xfrm>
        </p:spPr>
        <p:txBody>
          <a:bodyPr/>
          <a:lstStyle/>
          <a:p>
            <a:r>
              <a:rPr lang="en-US" altLang="zh-CN" sz="2400" dirty="0">
                <a:solidFill>
                  <a:srgbClr val="0000FF"/>
                </a:solidFill>
              </a:rPr>
              <a:t>2D Affordance from Image(s)</a:t>
            </a:r>
            <a:endParaRPr lang="zh-CN" altLang="en-US" sz="2400" dirty="0">
              <a:solidFill>
                <a:srgbClr val="0000FF"/>
              </a:solidFill>
            </a:endParaRPr>
          </a:p>
          <a:p>
            <a:pPr marL="0" indent="0">
              <a:buNone/>
            </a:pPr>
            <a:endParaRPr lang="zh-CN" altLang="en-US" dirty="0"/>
          </a:p>
        </p:txBody>
      </p:sp>
    </p:spTree>
    <p:extLst>
      <p:ext uri="{BB962C8B-B14F-4D97-AF65-F5344CB8AC3E}">
        <p14:creationId xmlns:p14="http://schemas.microsoft.com/office/powerpoint/2010/main" val="906851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EEA7C8A9-9149-4A5D-BC00-E3FE28078178}"/>
              </a:ext>
            </a:extLst>
          </p:cNvPr>
          <p:cNvSpPr>
            <a:spLocks noGrp="1"/>
          </p:cNvSpPr>
          <p:nvPr>
            <p:ph type="title"/>
          </p:nvPr>
        </p:nvSpPr>
        <p:spPr/>
        <p:txBody>
          <a:bodyPr/>
          <a:lstStyle/>
          <a:p>
            <a:r>
              <a:rPr lang="en-US" altLang="zh-CN" dirty="0"/>
              <a:t>Related Work</a:t>
            </a:r>
            <a:endParaRPr lang="zh-CN" altLang="en-US" dirty="0"/>
          </a:p>
        </p:txBody>
      </p:sp>
      <p:sp>
        <p:nvSpPr>
          <p:cNvPr id="5" name="标题 1">
            <a:extLst>
              <a:ext uri="{FF2B5EF4-FFF2-40B4-BE49-F238E27FC236}">
                <a16:creationId xmlns:a16="http://schemas.microsoft.com/office/drawing/2014/main" xmlns="" id="{19AC5431-7D0F-4745-9EBC-B5F083240DDB}"/>
              </a:ext>
            </a:extLst>
          </p:cNvPr>
          <p:cNvSpPr txBox="1">
            <a:spLocks/>
          </p:cNvSpPr>
          <p:nvPr/>
        </p:nvSpPr>
        <p:spPr bwMode="auto">
          <a:xfrm>
            <a:off x="0" y="865605"/>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marL="342900" indent="-342900" eaLnBrk="1" hangingPunct="1">
              <a:buFont typeface="Wingdings" panose="05000000000000000000" pitchFamily="2" charset="2"/>
              <a:buChar char="l"/>
              <a:defRPr/>
            </a:pPr>
            <a:endParaRPr lang="zh-CN" altLang="en-US" sz="3200" dirty="0">
              <a:solidFill>
                <a:srgbClr val="0000FF"/>
              </a:solidFill>
              <a:ea typeface="+mn-ea"/>
              <a:cs typeface="+mn-cs"/>
            </a:endParaRPr>
          </a:p>
        </p:txBody>
      </p:sp>
      <p:sp>
        <p:nvSpPr>
          <p:cNvPr id="6" name="矩形 5">
            <a:extLst>
              <a:ext uri="{FF2B5EF4-FFF2-40B4-BE49-F238E27FC236}">
                <a16:creationId xmlns:a16="http://schemas.microsoft.com/office/drawing/2014/main" xmlns="" id="{65C318CC-9043-427F-A9FC-60CAD03CE87B}"/>
              </a:ext>
            </a:extLst>
          </p:cNvPr>
          <p:cNvSpPr/>
          <p:nvPr/>
        </p:nvSpPr>
        <p:spPr>
          <a:xfrm>
            <a:off x="-4357" y="5921691"/>
            <a:ext cx="12196357" cy="861774"/>
          </a:xfrm>
          <a:prstGeom prst="rect">
            <a:avLst/>
          </a:prstGeom>
          <a:solidFill>
            <a:schemeClr val="bg1"/>
          </a:solidFill>
        </p:spPr>
        <p:txBody>
          <a:bodyPr wrap="square">
            <a:spAutoFit/>
          </a:bodyPr>
          <a:lstStyle/>
          <a:p>
            <a:r>
              <a:rPr lang="en-US" altLang="zh-CN" sz="1600" dirty="0"/>
              <a:t>Yu-Wei Chao, Zhan Wang, </a:t>
            </a:r>
            <a:r>
              <a:rPr lang="en-US" altLang="zh-CN" sz="1600" dirty="0" err="1"/>
              <a:t>Yugeng</a:t>
            </a:r>
            <a:r>
              <a:rPr lang="en-US" altLang="zh-CN" sz="1600" dirty="0"/>
              <a:t> He, </a:t>
            </a:r>
            <a:r>
              <a:rPr lang="en-US" altLang="zh-CN" sz="1600" dirty="0" err="1"/>
              <a:t>Jiaxuan</a:t>
            </a:r>
            <a:r>
              <a:rPr lang="en-US" altLang="zh-CN" sz="1600" dirty="0"/>
              <a:t> Wang, Jia Deng </a:t>
            </a:r>
          </a:p>
          <a:p>
            <a:r>
              <a:rPr lang="en-US" altLang="zh-CN" sz="1600" b="1" dirty="0"/>
              <a:t>HICO: A Benchmark for Recognizing Human-Object Interactions in Images.</a:t>
            </a:r>
            <a:r>
              <a:rPr lang="en-US" altLang="zh-CN" sz="1600" dirty="0"/>
              <a:t>(ICCV) 2015.</a:t>
            </a:r>
            <a:br>
              <a:rPr lang="en-US" altLang="zh-CN" sz="1600" dirty="0"/>
            </a:br>
            <a:r>
              <a:rPr lang="en-US" altLang="zh-CN" sz="1600" b="1" dirty="0"/>
              <a:t>Learning to Detect Human-Object Interactions.</a:t>
            </a:r>
            <a:r>
              <a:rPr lang="en-US" altLang="zh-CN" sz="1600" dirty="0"/>
              <a:t> IEEE Winter Conference on Applications of Computer Vision (WACV) 2018.</a:t>
            </a:r>
            <a:r>
              <a:rPr lang="en-US" altLang="zh-CN" dirty="0"/>
              <a:t> </a:t>
            </a:r>
            <a:endParaRPr lang="zh-CN" altLang="en-US" dirty="0"/>
          </a:p>
        </p:txBody>
      </p:sp>
      <p:pic>
        <p:nvPicPr>
          <p:cNvPr id="7" name="图片 6">
            <a:extLst>
              <a:ext uri="{FF2B5EF4-FFF2-40B4-BE49-F238E27FC236}">
                <a16:creationId xmlns:a16="http://schemas.microsoft.com/office/drawing/2014/main" xmlns="" id="{72AA56AC-C40D-47CB-ACFF-03E55BC4FE62}"/>
              </a:ext>
            </a:extLst>
          </p:cNvPr>
          <p:cNvPicPr>
            <a:picLocks noChangeAspect="1"/>
          </p:cNvPicPr>
          <p:nvPr/>
        </p:nvPicPr>
        <p:blipFill>
          <a:blip r:embed="rId3"/>
          <a:stretch>
            <a:fillRect/>
          </a:stretch>
        </p:blipFill>
        <p:spPr>
          <a:xfrm>
            <a:off x="1271464" y="3158739"/>
            <a:ext cx="3874896" cy="2762952"/>
          </a:xfrm>
          <a:prstGeom prst="rect">
            <a:avLst/>
          </a:prstGeom>
        </p:spPr>
      </p:pic>
      <p:sp>
        <p:nvSpPr>
          <p:cNvPr id="8" name="文本框 7">
            <a:extLst>
              <a:ext uri="{FF2B5EF4-FFF2-40B4-BE49-F238E27FC236}">
                <a16:creationId xmlns:a16="http://schemas.microsoft.com/office/drawing/2014/main" xmlns="" id="{90D06651-340F-42D5-8DF5-E87C682B93B0}"/>
              </a:ext>
            </a:extLst>
          </p:cNvPr>
          <p:cNvSpPr txBox="1"/>
          <p:nvPr/>
        </p:nvSpPr>
        <p:spPr>
          <a:xfrm>
            <a:off x="6240016" y="1780975"/>
            <a:ext cx="4529483" cy="1323439"/>
          </a:xfrm>
          <a:prstGeom prst="rect">
            <a:avLst/>
          </a:prstGeom>
          <a:noFill/>
        </p:spPr>
        <p:txBody>
          <a:bodyPr wrap="square" rtlCol="0">
            <a:spAutoFit/>
          </a:bodyPr>
          <a:lstStyle/>
          <a:p>
            <a:r>
              <a:rPr lang="en-US" altLang="zh-CN" sz="2000" b="1" dirty="0">
                <a:solidFill>
                  <a:srgbClr val="0000FF"/>
                </a:solidFill>
                <a:latin typeface="+mj-lt"/>
                <a:ea typeface="+mn-ea"/>
              </a:rPr>
              <a:t>HOI detection</a:t>
            </a:r>
          </a:p>
          <a:p>
            <a:r>
              <a:rPr lang="zh-CN" altLang="en-US" sz="2000" dirty="0">
                <a:latin typeface="+mj-lt"/>
                <a:ea typeface="+mj-ea"/>
              </a:rPr>
              <a:t>输入：</a:t>
            </a:r>
            <a:r>
              <a:rPr lang="en-US" altLang="zh-CN" sz="2000" dirty="0">
                <a:latin typeface="+mj-lt"/>
                <a:ea typeface="+mj-ea"/>
              </a:rPr>
              <a:t>image </a:t>
            </a:r>
          </a:p>
          <a:p>
            <a:r>
              <a:rPr lang="zh-CN" altLang="en-US" sz="2000" dirty="0">
                <a:latin typeface="+mj-lt"/>
                <a:ea typeface="+mj-ea"/>
              </a:rPr>
              <a:t>输出：</a:t>
            </a:r>
            <a:r>
              <a:rPr lang="en-US" altLang="zh-CN" sz="2000" dirty="0">
                <a:latin typeface="+mj-lt"/>
                <a:ea typeface="+mj-ea"/>
              </a:rPr>
              <a:t>HOI </a:t>
            </a:r>
            <a:r>
              <a:rPr lang="zh-CN" altLang="en-US" sz="2000" dirty="0">
                <a:latin typeface="+mj-lt"/>
                <a:ea typeface="+mj-ea"/>
              </a:rPr>
              <a:t>边界框对 </a:t>
            </a:r>
            <a:r>
              <a:rPr lang="en-US" altLang="zh-CN" sz="2000" dirty="0">
                <a:latin typeface="+mj-lt"/>
                <a:ea typeface="+mj-ea"/>
              </a:rPr>
              <a:t>,</a:t>
            </a:r>
            <a:r>
              <a:rPr lang="zh-CN" altLang="en-US" sz="2000" dirty="0">
                <a:latin typeface="+mj-lt"/>
                <a:ea typeface="+mj-ea"/>
              </a:rPr>
              <a:t>每个边框对定位一个人和一个对象，并预测</a:t>
            </a:r>
            <a:r>
              <a:rPr lang="en-US" altLang="zh-CN" sz="2000" dirty="0">
                <a:latin typeface="+mj-lt"/>
                <a:ea typeface="+mj-ea"/>
              </a:rPr>
              <a:t>HOI</a:t>
            </a:r>
            <a:r>
              <a:rPr lang="zh-CN" altLang="en-US" sz="2000" dirty="0">
                <a:latin typeface="+mj-lt"/>
                <a:ea typeface="+mj-ea"/>
              </a:rPr>
              <a:t>类标签</a:t>
            </a:r>
          </a:p>
        </p:txBody>
      </p:sp>
      <p:sp>
        <p:nvSpPr>
          <p:cNvPr id="9" name="矩形 8">
            <a:extLst>
              <a:ext uri="{FF2B5EF4-FFF2-40B4-BE49-F238E27FC236}">
                <a16:creationId xmlns:a16="http://schemas.microsoft.com/office/drawing/2014/main" xmlns="" id="{8BA643F9-091B-471F-B530-D6259E522994}"/>
              </a:ext>
            </a:extLst>
          </p:cNvPr>
          <p:cNvSpPr/>
          <p:nvPr/>
        </p:nvSpPr>
        <p:spPr>
          <a:xfrm>
            <a:off x="1271464" y="1791876"/>
            <a:ext cx="4336292" cy="1323439"/>
          </a:xfrm>
          <a:prstGeom prst="rect">
            <a:avLst/>
          </a:prstGeom>
        </p:spPr>
        <p:txBody>
          <a:bodyPr wrap="square">
            <a:spAutoFit/>
          </a:bodyPr>
          <a:lstStyle/>
          <a:p>
            <a:r>
              <a:rPr lang="en-US" altLang="zh-CN" sz="2000" b="1" dirty="0">
                <a:solidFill>
                  <a:srgbClr val="0000FF"/>
                </a:solidFill>
                <a:latin typeface="+mj-lt"/>
                <a:ea typeface="+mn-ea"/>
              </a:rPr>
              <a:t>HOI classification</a:t>
            </a:r>
          </a:p>
          <a:p>
            <a:r>
              <a:rPr lang="zh-CN" altLang="en-US" sz="2000" dirty="0">
                <a:latin typeface="+mj-lt"/>
                <a:ea typeface="+mj-ea"/>
              </a:rPr>
              <a:t>输入：</a:t>
            </a:r>
            <a:r>
              <a:rPr lang="en-US" altLang="zh-CN" sz="2000" dirty="0">
                <a:latin typeface="+mj-lt"/>
                <a:ea typeface="+mj-ea"/>
              </a:rPr>
              <a:t>image</a:t>
            </a:r>
          </a:p>
          <a:p>
            <a:r>
              <a:rPr lang="zh-CN" altLang="en-US" sz="2000" dirty="0">
                <a:latin typeface="+mj-lt"/>
                <a:ea typeface="+mj-ea"/>
              </a:rPr>
              <a:t>输出：一组二进制标签，每个标签表示</a:t>
            </a:r>
            <a:r>
              <a:rPr lang="en-US" altLang="zh-CN" sz="2000" dirty="0">
                <a:latin typeface="+mj-lt"/>
                <a:ea typeface="+mj-ea"/>
              </a:rPr>
              <a:t>HOI</a:t>
            </a:r>
            <a:r>
              <a:rPr lang="zh-CN" altLang="en-US" sz="2000" dirty="0">
                <a:latin typeface="+mj-lt"/>
                <a:ea typeface="+mj-ea"/>
              </a:rPr>
              <a:t>类的存在或不存在</a:t>
            </a:r>
          </a:p>
        </p:txBody>
      </p:sp>
      <p:sp>
        <p:nvSpPr>
          <p:cNvPr id="10" name="矩形 9">
            <a:extLst>
              <a:ext uri="{FF2B5EF4-FFF2-40B4-BE49-F238E27FC236}">
                <a16:creationId xmlns:a16="http://schemas.microsoft.com/office/drawing/2014/main" xmlns="" id="{0A7E566F-6938-49DF-A441-FA77CA1CCDA1}"/>
              </a:ext>
            </a:extLst>
          </p:cNvPr>
          <p:cNvSpPr/>
          <p:nvPr/>
        </p:nvSpPr>
        <p:spPr>
          <a:xfrm>
            <a:off x="3894663" y="1286787"/>
            <a:ext cx="3785011" cy="461665"/>
          </a:xfrm>
          <a:prstGeom prst="rect">
            <a:avLst/>
          </a:prstGeom>
        </p:spPr>
        <p:txBody>
          <a:bodyPr wrap="none">
            <a:spAutoFit/>
          </a:bodyPr>
          <a:lstStyle/>
          <a:p>
            <a:r>
              <a:rPr lang="en-US" altLang="zh-CN" sz="2400" dirty="0"/>
              <a:t>HICO &amp; HICO-DET</a:t>
            </a:r>
            <a:r>
              <a:rPr lang="zh-CN" altLang="en-US" sz="2400" dirty="0"/>
              <a:t>数据集</a:t>
            </a:r>
            <a:r>
              <a:rPr lang="en-US" altLang="zh-CN" sz="2400" dirty="0"/>
              <a:t> </a:t>
            </a:r>
            <a:endParaRPr lang="zh-CN" altLang="en-US" sz="2400" dirty="0"/>
          </a:p>
        </p:txBody>
      </p:sp>
      <p:pic>
        <p:nvPicPr>
          <p:cNvPr id="11" name="图片 10">
            <a:extLst>
              <a:ext uri="{FF2B5EF4-FFF2-40B4-BE49-F238E27FC236}">
                <a16:creationId xmlns:a16="http://schemas.microsoft.com/office/drawing/2014/main" xmlns="" id="{3AA97D67-FF82-4BF5-A427-B669CBCF3373}"/>
              </a:ext>
            </a:extLst>
          </p:cNvPr>
          <p:cNvPicPr>
            <a:picLocks noChangeAspect="1"/>
          </p:cNvPicPr>
          <p:nvPr/>
        </p:nvPicPr>
        <p:blipFill>
          <a:blip r:embed="rId4"/>
          <a:stretch>
            <a:fillRect/>
          </a:stretch>
        </p:blipFill>
        <p:spPr>
          <a:xfrm>
            <a:off x="6422181" y="3226655"/>
            <a:ext cx="3814666" cy="2629990"/>
          </a:xfrm>
          <a:prstGeom prst="rect">
            <a:avLst/>
          </a:prstGeom>
        </p:spPr>
      </p:pic>
      <p:sp>
        <p:nvSpPr>
          <p:cNvPr id="13" name="内容占位符 12">
            <a:extLst>
              <a:ext uri="{FF2B5EF4-FFF2-40B4-BE49-F238E27FC236}">
                <a16:creationId xmlns:a16="http://schemas.microsoft.com/office/drawing/2014/main" xmlns="" id="{250F3CC3-ACB8-4C67-9EF6-F08050C4D5AB}"/>
              </a:ext>
            </a:extLst>
          </p:cNvPr>
          <p:cNvSpPr>
            <a:spLocks noGrp="1"/>
          </p:cNvSpPr>
          <p:nvPr>
            <p:ph idx="1"/>
          </p:nvPr>
        </p:nvSpPr>
        <p:spPr>
          <a:xfrm>
            <a:off x="27169" y="826206"/>
            <a:ext cx="11520000" cy="557213"/>
          </a:xfrm>
        </p:spPr>
        <p:txBody>
          <a:bodyPr/>
          <a:lstStyle/>
          <a:p>
            <a:r>
              <a:rPr lang="en-US" altLang="zh-CN" sz="2400" dirty="0">
                <a:solidFill>
                  <a:srgbClr val="0000FF"/>
                </a:solidFill>
              </a:rPr>
              <a:t>2D Affordance from Image(s)</a:t>
            </a:r>
            <a:endParaRPr lang="zh-CN" altLang="en-US" sz="2400" dirty="0">
              <a:solidFill>
                <a:srgbClr val="0000FF"/>
              </a:solidFill>
            </a:endParaRPr>
          </a:p>
          <a:p>
            <a:pPr marL="0" indent="0">
              <a:buNone/>
            </a:pPr>
            <a:endParaRPr lang="zh-CN" altLang="en-US" dirty="0"/>
          </a:p>
        </p:txBody>
      </p:sp>
    </p:spTree>
    <p:extLst>
      <p:ext uri="{BB962C8B-B14F-4D97-AF65-F5344CB8AC3E}">
        <p14:creationId xmlns:p14="http://schemas.microsoft.com/office/powerpoint/2010/main" val="1207649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DDBC01D6-9179-4E37-A87A-33B94B94D0B3}"/>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xmlns="" id="{D2EB21BF-6181-41C8-98B9-6EB54E24146D}"/>
              </a:ext>
            </a:extLst>
          </p:cNvPr>
          <p:cNvSpPr txBox="1"/>
          <p:nvPr/>
        </p:nvSpPr>
        <p:spPr>
          <a:xfrm>
            <a:off x="2207568" y="1910795"/>
            <a:ext cx="9266555" cy="3036409"/>
          </a:xfrm>
          <a:prstGeom prst="rect">
            <a:avLst/>
          </a:prstGeom>
          <a:noFill/>
        </p:spPr>
        <p:txBody>
          <a:bodyPr wrap="square" rtlCol="0">
            <a:spAutoFit/>
          </a:bodyPr>
          <a:lstStyle/>
          <a:p>
            <a:pPr>
              <a:lnSpc>
                <a:spcPct val="200000"/>
              </a:lnSpc>
            </a:pPr>
            <a:r>
              <a:rPr lang="en-US" altLang="zh-CN" sz="2800" b="1" dirty="0">
                <a:solidFill>
                  <a:srgbClr val="C00000"/>
                </a:solidFill>
              </a:rPr>
              <a:t> </a:t>
            </a:r>
            <a:r>
              <a:rPr lang="en-US" altLang="zh-CN" sz="2800" b="1" dirty="0">
                <a:solidFill>
                  <a:srgbClr val="C00000"/>
                </a:solidFill>
                <a:sym typeface="+mn-ea"/>
              </a:rPr>
              <a:t>2D </a:t>
            </a:r>
            <a:r>
              <a:rPr lang="en-US" altLang="zh-CN" sz="2800" b="1" dirty="0">
                <a:sym typeface="+mn-ea"/>
              </a:rPr>
              <a:t>Affordance from</a:t>
            </a:r>
            <a:r>
              <a:rPr lang="en-US" altLang="zh-CN" sz="2800" b="1" dirty="0">
                <a:solidFill>
                  <a:schemeClr val="accent2"/>
                </a:solidFill>
                <a:sym typeface="+mn-ea"/>
              </a:rPr>
              <a:t> </a:t>
            </a:r>
            <a:r>
              <a:rPr lang="en-US" altLang="zh-CN" sz="2800" b="1" dirty="0">
                <a:solidFill>
                  <a:srgbClr val="C00000"/>
                </a:solidFill>
                <a:sym typeface="+mn-ea"/>
              </a:rPr>
              <a:t>Image(s)</a:t>
            </a:r>
          </a:p>
          <a:p>
            <a:pPr>
              <a:lnSpc>
                <a:spcPct val="200000"/>
              </a:lnSpc>
            </a:pPr>
            <a:r>
              <a:rPr lang="en-US" altLang="zh-CN" sz="4400" b="1" dirty="0">
                <a:solidFill>
                  <a:srgbClr val="C00000"/>
                </a:solidFill>
              </a:rPr>
              <a:t>3D</a:t>
            </a:r>
            <a:r>
              <a:rPr lang="en-US" altLang="zh-CN" sz="4400" b="1" dirty="0">
                <a:solidFill>
                  <a:schemeClr val="accent2"/>
                </a:solidFill>
              </a:rPr>
              <a:t> </a:t>
            </a:r>
            <a:r>
              <a:rPr lang="en-US" altLang="zh-CN" sz="4400" b="1" dirty="0"/>
              <a:t>Affordance from </a:t>
            </a:r>
            <a:r>
              <a:rPr lang="en-US" altLang="zh-CN" sz="4400" b="1" dirty="0">
                <a:solidFill>
                  <a:srgbClr val="C00000"/>
                </a:solidFill>
              </a:rPr>
              <a:t>RGBD(s)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t>
            </a:r>
            <a:r>
              <a:rPr lang="en-US" altLang="zh-CN" sz="2800" b="1" dirty="0"/>
              <a:t>Affordance from </a:t>
            </a:r>
            <a:r>
              <a:rPr lang="en-US" altLang="zh-CN" sz="2800" b="1" dirty="0">
                <a:solidFill>
                  <a:srgbClr val="C00000"/>
                </a:solidFill>
              </a:rPr>
              <a:t>3D Shape</a:t>
            </a:r>
          </a:p>
        </p:txBody>
      </p:sp>
    </p:spTree>
    <p:extLst>
      <p:ext uri="{BB962C8B-B14F-4D97-AF65-F5344CB8AC3E}">
        <p14:creationId xmlns:p14="http://schemas.microsoft.com/office/powerpoint/2010/main" val="4073338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xmlns="" id="{53B39886-357C-43FB-8F9B-E052307DCB93}"/>
              </a:ext>
            </a:extLst>
          </p:cNvPr>
          <p:cNvSpPr txBox="1">
            <a:spLocks/>
          </p:cNvSpPr>
          <p:nvPr/>
        </p:nvSpPr>
        <p:spPr bwMode="auto">
          <a:xfrm>
            <a:off x="263352" y="1253527"/>
            <a:ext cx="8926764"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chemeClr val="accent2"/>
                </a:solidFill>
              </a:rPr>
              <a:t>输入</a:t>
            </a:r>
            <a:r>
              <a:rPr lang="zh-CN" altLang="en-US" sz="1800" b="0" dirty="0"/>
              <a:t>：</a:t>
            </a:r>
            <a:r>
              <a:rPr lang="en-US" altLang="zh-CN" sz="1800" b="0" dirty="0"/>
              <a:t>RGBD </a:t>
            </a:r>
            <a:r>
              <a:rPr lang="zh-CN" altLang="en-US" sz="1800" b="0" dirty="0" smtClean="0"/>
              <a:t>视频</a:t>
            </a:r>
            <a:endParaRPr lang="en-US" altLang="zh-CN" sz="1800" b="0" dirty="0"/>
          </a:p>
          <a:p>
            <a:r>
              <a:rPr lang="zh-CN" altLang="en-US" sz="1800" b="0" dirty="0">
                <a:solidFill>
                  <a:schemeClr val="accent2"/>
                </a:solidFill>
              </a:rPr>
              <a:t>输出</a:t>
            </a:r>
            <a:r>
              <a:rPr lang="zh-CN" altLang="en-US" sz="1800" b="0" dirty="0"/>
              <a:t> </a:t>
            </a:r>
            <a:r>
              <a:rPr lang="zh-CN" altLang="en-US" sz="1800" b="0" dirty="0" smtClean="0"/>
              <a:t>：人体最合适的坐姿</a:t>
            </a:r>
            <a:endParaRPr lang="zh-CN" altLang="en-US" sz="1800" b="0" dirty="0">
              <a:solidFill>
                <a:srgbClr val="C00000"/>
              </a:solidFill>
            </a:endParaRPr>
          </a:p>
          <a:p>
            <a:endParaRPr lang="en-US" altLang="zh-CN" sz="2000" dirty="0"/>
          </a:p>
        </p:txBody>
      </p:sp>
      <p:sp>
        <p:nvSpPr>
          <p:cNvPr id="7" name="内容占位符 12">
            <a:extLst>
              <a:ext uri="{FF2B5EF4-FFF2-40B4-BE49-F238E27FC236}">
                <a16:creationId xmlns:a16="http://schemas.microsoft.com/office/drawing/2014/main" xmlns="" id="{525E5B35-8D89-4CBB-A288-DDC315F93359}"/>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RGBD(s)</a:t>
            </a:r>
            <a:endParaRPr lang="zh-CN" altLang="en-US" sz="2400" kern="0" dirty="0">
              <a:solidFill>
                <a:srgbClr val="0000FF"/>
              </a:solidFill>
            </a:endParaRPr>
          </a:p>
          <a:p>
            <a:pPr marL="0" indent="0">
              <a:buFont typeface="Arial" panose="020B0604020202020204" pitchFamily="34" charset="0"/>
              <a:buNone/>
            </a:pPr>
            <a:endParaRPr lang="zh-CN" altLang="en-US" sz="2400" kern="0" dirty="0">
              <a:solidFill>
                <a:srgbClr val="0000FF"/>
              </a:solidFill>
            </a:endParaRPr>
          </a:p>
        </p:txBody>
      </p:sp>
      <p:sp>
        <p:nvSpPr>
          <p:cNvPr id="9" name="标题 2">
            <a:extLst>
              <a:ext uri="{FF2B5EF4-FFF2-40B4-BE49-F238E27FC236}">
                <a16:creationId xmlns:a16="http://schemas.microsoft.com/office/drawing/2014/main" xmlns="" id="{B3C86D89-3C07-474C-BB16-A616FD7EC4CA}"/>
              </a:ext>
            </a:extLst>
          </p:cNvPr>
          <p:cNvSpPr>
            <a:spLocks noGrp="1"/>
          </p:cNvSpPr>
          <p:nvPr>
            <p:ph type="title"/>
          </p:nvPr>
        </p:nvSpPr>
        <p:spPr>
          <a:xfrm>
            <a:off x="321735" y="74535"/>
            <a:ext cx="11501967" cy="642937"/>
          </a:xfrm>
        </p:spPr>
        <p:txBody>
          <a:bodyPr/>
          <a:lstStyle/>
          <a:p>
            <a:r>
              <a:rPr lang="en-US" altLang="zh-CN" dirty="0"/>
              <a:t>Related work</a:t>
            </a:r>
            <a:endParaRPr lang="zh-CN" altLang="en-US" dirty="0"/>
          </a:p>
        </p:txBody>
      </p:sp>
      <p:sp>
        <p:nvSpPr>
          <p:cNvPr id="10" name="矩形 9">
            <a:extLst>
              <a:ext uri="{FF2B5EF4-FFF2-40B4-BE49-F238E27FC236}">
                <a16:creationId xmlns:a16="http://schemas.microsoft.com/office/drawing/2014/main" xmlns="" id="{60C0ADB7-149E-4769-9A30-A71722486461}"/>
              </a:ext>
            </a:extLst>
          </p:cNvPr>
          <p:cNvSpPr/>
          <p:nvPr/>
        </p:nvSpPr>
        <p:spPr>
          <a:xfrm>
            <a:off x="0" y="6183670"/>
            <a:ext cx="12192000" cy="646331"/>
          </a:xfrm>
          <a:prstGeom prst="rect">
            <a:avLst/>
          </a:prstGeom>
          <a:solidFill>
            <a:schemeClr val="bg1"/>
          </a:solidFill>
        </p:spPr>
        <p:txBody>
          <a:bodyPr wrap="square">
            <a:spAutoFit/>
          </a:bodyPr>
          <a:lstStyle/>
          <a:p>
            <a:r>
              <a:rPr lang="en-US" altLang="zh-CN" dirty="0" err="1">
                <a:latin typeface="+mn-lt"/>
              </a:rPr>
              <a:t>Yixin</a:t>
            </a:r>
            <a:r>
              <a:rPr lang="en-US" altLang="zh-CN" dirty="0">
                <a:latin typeface="+mn-lt"/>
              </a:rPr>
              <a:t> Zhu, </a:t>
            </a:r>
            <a:r>
              <a:rPr lang="en-US" altLang="zh-CN" dirty="0" err="1">
                <a:latin typeface="+mn-lt"/>
              </a:rPr>
              <a:t>Chenfanfu</a:t>
            </a:r>
            <a:r>
              <a:rPr lang="en-US" altLang="zh-CN" dirty="0">
                <a:latin typeface="+mn-lt"/>
              </a:rPr>
              <a:t> Jiang, </a:t>
            </a:r>
            <a:r>
              <a:rPr lang="en-US" altLang="zh-CN" dirty="0" err="1">
                <a:latin typeface="+mn-lt"/>
              </a:rPr>
              <a:t>Yibiao</a:t>
            </a:r>
            <a:r>
              <a:rPr lang="en-US" altLang="zh-CN" dirty="0">
                <a:latin typeface="+mn-lt"/>
              </a:rPr>
              <a:t> Zhao. </a:t>
            </a:r>
            <a:r>
              <a:rPr lang="en-US" altLang="zh-CN" b="1" dirty="0">
                <a:latin typeface="+mn-lt"/>
              </a:rPr>
              <a:t>Inferring Forces and Learning Human Utilities From Videos</a:t>
            </a:r>
            <a:r>
              <a:rPr lang="en-US" altLang="zh-CN" dirty="0">
                <a:latin typeface="+mn-lt"/>
              </a:rPr>
              <a:t>. </a:t>
            </a:r>
            <a:r>
              <a:rPr lang="en-US" altLang="zh-CN" dirty="0" smtClean="0">
                <a:latin typeface="+mn-lt"/>
              </a:rPr>
              <a:t>IEEE </a:t>
            </a:r>
            <a:r>
              <a:rPr lang="en-US" altLang="zh-CN" dirty="0">
                <a:latin typeface="+mn-lt"/>
              </a:rPr>
              <a:t>Conference on Computer Vision and Pattern </a:t>
            </a:r>
            <a:r>
              <a:rPr lang="en-US" altLang="zh-CN" dirty="0" smtClean="0">
                <a:latin typeface="+mn-lt"/>
              </a:rPr>
              <a:t>Recognition (IEEE)</a:t>
            </a:r>
            <a:r>
              <a:rPr lang="en-US" altLang="zh-CN" dirty="0" smtClean="0">
                <a:solidFill>
                  <a:srgbClr val="000000"/>
                </a:solidFill>
                <a:latin typeface="Times New Roman"/>
              </a:rPr>
              <a:t> </a:t>
            </a:r>
            <a:r>
              <a:rPr lang="en-US" altLang="zh-CN" dirty="0">
                <a:solidFill>
                  <a:srgbClr val="000000"/>
                </a:solidFill>
                <a:latin typeface="Times New Roman"/>
              </a:rPr>
              <a:t>2016</a:t>
            </a:r>
            <a:r>
              <a:rPr lang="en-US" altLang="zh-CN" dirty="0" smtClean="0">
                <a:latin typeface="+mn-lt"/>
              </a:rPr>
              <a:t>.</a:t>
            </a:r>
            <a:endParaRPr lang="en-US" altLang="zh-CN" dirty="0">
              <a:latin typeface="+mn-lt"/>
            </a:endParaRPr>
          </a:p>
        </p:txBody>
      </p:sp>
      <p:pic>
        <p:nvPicPr>
          <p:cNvPr id="8" name="Picture 2" descr="C:\Users\A\Desktop\paper\Inferring Forces and Learning Human Utilities From Videos\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903" y="2067936"/>
            <a:ext cx="2892026" cy="413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4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67B499F9-E84D-4244-88E9-368F41DE7D1E}"/>
              </a:ext>
            </a:extLst>
          </p:cNvPr>
          <p:cNvPicPr>
            <a:picLocks noChangeAspect="1"/>
          </p:cNvPicPr>
          <p:nvPr/>
        </p:nvPicPr>
        <p:blipFill>
          <a:blip r:embed="rId3"/>
          <a:stretch>
            <a:fillRect/>
          </a:stretch>
        </p:blipFill>
        <p:spPr>
          <a:xfrm>
            <a:off x="623392" y="2204864"/>
            <a:ext cx="9937104" cy="3508664"/>
          </a:xfrm>
          <a:prstGeom prst="rect">
            <a:avLst/>
          </a:prstGeom>
        </p:spPr>
      </p:pic>
      <p:sp>
        <p:nvSpPr>
          <p:cNvPr id="6" name="内容占位符 1">
            <a:extLst>
              <a:ext uri="{FF2B5EF4-FFF2-40B4-BE49-F238E27FC236}">
                <a16:creationId xmlns:a16="http://schemas.microsoft.com/office/drawing/2014/main" xmlns="" id="{53B39886-357C-43FB-8F9B-E052307DCB93}"/>
              </a:ext>
            </a:extLst>
          </p:cNvPr>
          <p:cNvSpPr txBox="1">
            <a:spLocks/>
          </p:cNvSpPr>
          <p:nvPr/>
        </p:nvSpPr>
        <p:spPr bwMode="auto">
          <a:xfrm>
            <a:off x="263352" y="1253527"/>
            <a:ext cx="8926764"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chemeClr val="accent2"/>
                </a:solidFill>
              </a:rPr>
              <a:t>输入</a:t>
            </a:r>
            <a:r>
              <a:rPr lang="zh-CN" altLang="en-US" sz="1800" b="0" dirty="0"/>
              <a:t>：</a:t>
            </a:r>
            <a:r>
              <a:rPr lang="en-US" altLang="zh-CN" sz="1800" b="0" dirty="0"/>
              <a:t>RGBD vides </a:t>
            </a:r>
            <a:r>
              <a:rPr lang="zh-CN" altLang="en-US" sz="1800" b="0" dirty="0"/>
              <a:t>（</a:t>
            </a:r>
            <a:r>
              <a:rPr lang="en-US" altLang="zh-CN" sz="1800" b="0" dirty="0"/>
              <a:t>a sequence of frames</a:t>
            </a:r>
            <a:r>
              <a:rPr lang="zh-CN" altLang="en-US" sz="1800" b="0" dirty="0"/>
              <a:t>）</a:t>
            </a:r>
            <a:endParaRPr lang="en-US" altLang="zh-CN" sz="1800" b="0" dirty="0"/>
          </a:p>
          <a:p>
            <a:r>
              <a:rPr lang="zh-CN" altLang="en-US" sz="1800" b="0" dirty="0">
                <a:solidFill>
                  <a:schemeClr val="accent2"/>
                </a:solidFill>
              </a:rPr>
              <a:t>输出</a:t>
            </a:r>
            <a:r>
              <a:rPr lang="zh-CN" altLang="en-US" sz="1800" b="0" dirty="0"/>
              <a:t> ：长时间范围内复杂的人类活动的描述性标签 包括一系列子活动</a:t>
            </a:r>
            <a:endParaRPr lang="zh-CN" altLang="en-US" sz="1800" b="0" dirty="0">
              <a:solidFill>
                <a:srgbClr val="C00000"/>
              </a:solidFill>
            </a:endParaRPr>
          </a:p>
          <a:p>
            <a:endParaRPr lang="en-US" altLang="zh-CN" sz="2000" dirty="0"/>
          </a:p>
        </p:txBody>
      </p:sp>
      <p:sp>
        <p:nvSpPr>
          <p:cNvPr id="7" name="内容占位符 12">
            <a:extLst>
              <a:ext uri="{FF2B5EF4-FFF2-40B4-BE49-F238E27FC236}">
                <a16:creationId xmlns:a16="http://schemas.microsoft.com/office/drawing/2014/main" xmlns="" id="{525E5B35-8D89-4CBB-A288-DDC315F93359}"/>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4"/>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RGBD(s)</a:t>
            </a:r>
            <a:endParaRPr lang="zh-CN" altLang="en-US" sz="2400" kern="0" dirty="0">
              <a:solidFill>
                <a:srgbClr val="0000FF"/>
              </a:solidFill>
            </a:endParaRPr>
          </a:p>
          <a:p>
            <a:pPr marL="0" indent="0">
              <a:buFont typeface="Arial" panose="020B0604020202020204" pitchFamily="34" charset="0"/>
              <a:buNone/>
            </a:pPr>
            <a:endParaRPr lang="zh-CN" altLang="en-US" sz="2400" kern="0" dirty="0">
              <a:solidFill>
                <a:srgbClr val="0000FF"/>
              </a:solidFill>
            </a:endParaRPr>
          </a:p>
        </p:txBody>
      </p:sp>
      <p:sp>
        <p:nvSpPr>
          <p:cNvPr id="9" name="标题 2">
            <a:extLst>
              <a:ext uri="{FF2B5EF4-FFF2-40B4-BE49-F238E27FC236}">
                <a16:creationId xmlns:a16="http://schemas.microsoft.com/office/drawing/2014/main" xmlns="" id="{B3C86D89-3C07-474C-BB16-A616FD7EC4CA}"/>
              </a:ext>
            </a:extLst>
          </p:cNvPr>
          <p:cNvSpPr>
            <a:spLocks noGrp="1"/>
          </p:cNvSpPr>
          <p:nvPr>
            <p:ph type="title"/>
          </p:nvPr>
        </p:nvSpPr>
        <p:spPr>
          <a:xfrm>
            <a:off x="321735" y="74535"/>
            <a:ext cx="11501967" cy="642937"/>
          </a:xfrm>
        </p:spPr>
        <p:txBody>
          <a:bodyPr/>
          <a:lstStyle/>
          <a:p>
            <a:r>
              <a:rPr lang="en-US" altLang="zh-CN" dirty="0"/>
              <a:t>Related work</a:t>
            </a:r>
            <a:endParaRPr lang="zh-CN" altLang="en-US" dirty="0"/>
          </a:p>
        </p:txBody>
      </p:sp>
      <p:sp>
        <p:nvSpPr>
          <p:cNvPr id="10" name="矩形 9">
            <a:extLst>
              <a:ext uri="{FF2B5EF4-FFF2-40B4-BE49-F238E27FC236}">
                <a16:creationId xmlns:a16="http://schemas.microsoft.com/office/drawing/2014/main" xmlns="" id="{60C0ADB7-149E-4769-9A30-A71722486461}"/>
              </a:ext>
            </a:extLst>
          </p:cNvPr>
          <p:cNvSpPr/>
          <p:nvPr/>
        </p:nvSpPr>
        <p:spPr>
          <a:xfrm>
            <a:off x="0" y="6183670"/>
            <a:ext cx="12192000" cy="646331"/>
          </a:xfrm>
          <a:prstGeom prst="rect">
            <a:avLst/>
          </a:prstGeom>
          <a:solidFill>
            <a:schemeClr val="bg1"/>
          </a:solidFill>
        </p:spPr>
        <p:txBody>
          <a:bodyPr wrap="square">
            <a:spAutoFit/>
          </a:bodyPr>
          <a:lstStyle/>
          <a:p>
            <a:r>
              <a:rPr lang="en-US" altLang="zh-CN" dirty="0">
                <a:latin typeface="+mn-lt"/>
              </a:rPr>
              <a:t>Hema S </a:t>
            </a:r>
            <a:r>
              <a:rPr lang="en-US" altLang="zh-CN" dirty="0" err="1">
                <a:latin typeface="+mn-lt"/>
              </a:rPr>
              <a:t>Koppula</a:t>
            </a:r>
            <a:r>
              <a:rPr lang="en-US" altLang="zh-CN" dirty="0">
                <a:latin typeface="+mn-lt"/>
              </a:rPr>
              <a:t>, </a:t>
            </a:r>
            <a:r>
              <a:rPr lang="en-US" altLang="zh-CN" dirty="0" err="1">
                <a:latin typeface="+mn-lt"/>
              </a:rPr>
              <a:t>Rudhir</a:t>
            </a:r>
            <a:r>
              <a:rPr lang="en-US" altLang="zh-CN" dirty="0">
                <a:latin typeface="+mn-lt"/>
              </a:rPr>
              <a:t> Gupta, Ashutosh Saxena. </a:t>
            </a:r>
            <a:r>
              <a:rPr lang="en-US" altLang="zh-CN" b="1" dirty="0">
                <a:latin typeface="+mn-lt"/>
              </a:rPr>
              <a:t>Learning </a:t>
            </a:r>
            <a:r>
              <a:rPr lang="en-US" altLang="zh-CN" b="1" dirty="0">
                <a:solidFill>
                  <a:srgbClr val="FF0000"/>
                </a:solidFill>
                <a:latin typeface="+mn-lt"/>
              </a:rPr>
              <a:t>Human Activities </a:t>
            </a:r>
            <a:r>
              <a:rPr lang="en-US" altLang="zh-CN" b="1" dirty="0">
                <a:latin typeface="+mn-lt"/>
              </a:rPr>
              <a:t>and Object Affordances from RGB-D Videos</a:t>
            </a:r>
            <a:r>
              <a:rPr lang="en-US" altLang="zh-CN" dirty="0">
                <a:latin typeface="+mn-lt"/>
              </a:rPr>
              <a:t>. International Journal of Robotics Research (IJRR) 2013.</a:t>
            </a:r>
          </a:p>
        </p:txBody>
      </p:sp>
    </p:spTree>
    <p:extLst>
      <p:ext uri="{BB962C8B-B14F-4D97-AF65-F5344CB8AC3E}">
        <p14:creationId xmlns:p14="http://schemas.microsoft.com/office/powerpoint/2010/main" val="831187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F071D053-2814-4674-8D74-BF71C34513DF}"/>
              </a:ext>
            </a:extLst>
          </p:cNvPr>
          <p:cNvSpPr>
            <a:spLocks noGrp="1"/>
          </p:cNvSpPr>
          <p:nvPr>
            <p:ph type="title"/>
          </p:nvPr>
        </p:nvSpPr>
        <p:spPr/>
        <p:txBody>
          <a:bodyPr/>
          <a:lstStyle/>
          <a:p>
            <a:r>
              <a:rPr lang="en-US" altLang="zh-CN" dirty="0"/>
              <a:t>Related work</a:t>
            </a:r>
            <a:endParaRPr lang="zh-CN" altLang="en-US" dirty="0"/>
          </a:p>
        </p:txBody>
      </p:sp>
      <p:pic>
        <p:nvPicPr>
          <p:cNvPr id="4" name="图片 3">
            <a:extLst>
              <a:ext uri="{FF2B5EF4-FFF2-40B4-BE49-F238E27FC236}">
                <a16:creationId xmlns:a16="http://schemas.microsoft.com/office/drawing/2014/main" xmlns="" id="{5E85A1E8-F76C-4450-BFC4-9428A95014B6}"/>
              </a:ext>
            </a:extLst>
          </p:cNvPr>
          <p:cNvPicPr>
            <a:picLocks noChangeAspect="1"/>
          </p:cNvPicPr>
          <p:nvPr/>
        </p:nvPicPr>
        <p:blipFill rotWithShape="1">
          <a:blip r:embed="rId3">
            <a:extLst>
              <a:ext uri="{28A0092B-C50C-407E-A947-70E740481C1C}">
                <a14:useLocalDpi xmlns:a14="http://schemas.microsoft.com/office/drawing/2010/main" val="0"/>
              </a:ext>
            </a:extLst>
          </a:blip>
          <a:srcRect l="8058" b="805"/>
          <a:stretch/>
        </p:blipFill>
        <p:spPr>
          <a:xfrm>
            <a:off x="370511" y="2869878"/>
            <a:ext cx="4278420" cy="2887790"/>
          </a:xfrm>
          <a:prstGeom prst="rect">
            <a:avLst/>
          </a:prstGeom>
        </p:spPr>
      </p:pic>
      <p:sp>
        <p:nvSpPr>
          <p:cNvPr id="5" name="内容占位符 1">
            <a:extLst>
              <a:ext uri="{FF2B5EF4-FFF2-40B4-BE49-F238E27FC236}">
                <a16:creationId xmlns:a16="http://schemas.microsoft.com/office/drawing/2014/main" xmlns="" id="{141E3C96-FEF9-4D4B-902B-4F0FBE9341B2}"/>
              </a:ext>
            </a:extLst>
          </p:cNvPr>
          <p:cNvSpPr>
            <a:spLocks noGrp="1"/>
          </p:cNvSpPr>
          <p:nvPr>
            <p:ph idx="1"/>
          </p:nvPr>
        </p:nvSpPr>
        <p:spPr>
          <a:xfrm>
            <a:off x="0" y="6198827"/>
            <a:ext cx="12192000" cy="642937"/>
          </a:xfrm>
          <a:solidFill>
            <a:schemeClr val="bg1"/>
          </a:solidFill>
        </p:spPr>
        <p:txBody>
          <a:bodyPr/>
          <a:lstStyle/>
          <a:p>
            <a:pPr marL="0" indent="0">
              <a:buNone/>
            </a:pPr>
            <a:r>
              <a:rPr lang="en-US" altLang="zh-CN" sz="1600" b="0" dirty="0"/>
              <a:t>P. Wei, Y. Zhao, N. Zheng, and S.-C. Zhu.</a:t>
            </a:r>
            <a:r>
              <a:rPr lang="en-US" altLang="zh-CN" sz="1600" dirty="0"/>
              <a:t> Modeling 4D Human-Object Interactions for Joint Event Segmentation, Recognition, and Object Localization. </a:t>
            </a:r>
            <a:r>
              <a:rPr lang="en-US" altLang="zh-CN" sz="1600" b="0" dirty="0"/>
              <a:t>PAMI, 2017+ ICCV2013.</a:t>
            </a:r>
            <a:endParaRPr lang="zh-CN" altLang="en-US" sz="1600" b="0" dirty="0">
              <a:solidFill>
                <a:schemeClr val="dk1"/>
              </a:solidFill>
            </a:endParaRPr>
          </a:p>
        </p:txBody>
      </p:sp>
      <p:sp>
        <p:nvSpPr>
          <p:cNvPr id="6" name="内容占位符 1">
            <a:extLst>
              <a:ext uri="{FF2B5EF4-FFF2-40B4-BE49-F238E27FC236}">
                <a16:creationId xmlns:a16="http://schemas.microsoft.com/office/drawing/2014/main" xmlns="" id="{2503FC3C-C439-4751-8555-6751966CD778}"/>
              </a:ext>
            </a:extLst>
          </p:cNvPr>
          <p:cNvSpPr txBox="1">
            <a:spLocks/>
          </p:cNvSpPr>
          <p:nvPr/>
        </p:nvSpPr>
        <p:spPr bwMode="auto">
          <a:xfrm>
            <a:off x="346899" y="2020841"/>
            <a:ext cx="8926764"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chemeClr val="tx1"/>
                </a:solidFill>
                <a:ea typeface="+mj-ea"/>
              </a:rPr>
              <a:t>输入：</a:t>
            </a:r>
            <a:r>
              <a:rPr lang="en-US" altLang="zh-CN" sz="1800" b="0" dirty="0">
                <a:solidFill>
                  <a:schemeClr val="tx1"/>
                </a:solidFill>
                <a:ea typeface="+mj-ea"/>
              </a:rPr>
              <a:t>RGBD</a:t>
            </a:r>
            <a:r>
              <a:rPr lang="zh-CN" altLang="en-US" sz="1800" b="0" dirty="0">
                <a:solidFill>
                  <a:schemeClr val="tx1"/>
                </a:solidFill>
                <a:ea typeface="+mj-ea"/>
              </a:rPr>
              <a:t>视频、人体骨架</a:t>
            </a:r>
            <a:r>
              <a:rPr lang="en-US" altLang="zh-CN" sz="1800" b="0" dirty="0">
                <a:solidFill>
                  <a:schemeClr val="tx1"/>
                </a:solidFill>
                <a:ea typeface="+mj-ea"/>
              </a:rPr>
              <a:t>       </a:t>
            </a:r>
          </a:p>
          <a:p>
            <a:r>
              <a:rPr lang="zh-CN" altLang="en-US" sz="1800" b="0" dirty="0">
                <a:solidFill>
                  <a:schemeClr val="tx1"/>
                </a:solidFill>
                <a:ea typeface="+mj-ea"/>
              </a:rPr>
              <a:t>输出 ：视频序列的分层解析（</a:t>
            </a:r>
            <a:r>
              <a:rPr lang="en-US" altLang="zh-CN" sz="1800" b="0" dirty="0">
                <a:solidFill>
                  <a:srgbClr val="C00000"/>
                </a:solidFill>
                <a:ea typeface="+mj-ea"/>
              </a:rPr>
              <a:t>event segmentation</a:t>
            </a:r>
            <a:r>
              <a:rPr lang="zh-CN" altLang="en-US" sz="1800" b="0" dirty="0">
                <a:solidFill>
                  <a:srgbClr val="C00000"/>
                </a:solidFill>
                <a:ea typeface="+mj-ea"/>
              </a:rPr>
              <a:t>、</a:t>
            </a:r>
            <a:r>
              <a:rPr lang="en-US" altLang="zh-CN" sz="1800" b="0" dirty="0">
                <a:solidFill>
                  <a:srgbClr val="C00000"/>
                </a:solidFill>
                <a:ea typeface="+mj-ea"/>
              </a:rPr>
              <a:t>event recognition</a:t>
            </a:r>
            <a:r>
              <a:rPr lang="zh-CN" altLang="en-US" sz="1800" b="0" dirty="0">
                <a:solidFill>
                  <a:srgbClr val="C00000"/>
                </a:solidFill>
                <a:ea typeface="+mj-ea"/>
              </a:rPr>
              <a:t> 、</a:t>
            </a:r>
            <a:r>
              <a:rPr lang="en-US" altLang="zh-CN" sz="1800" b="0" dirty="0">
                <a:solidFill>
                  <a:srgbClr val="C00000"/>
                </a:solidFill>
                <a:ea typeface="+mj-ea"/>
              </a:rPr>
              <a:t> </a:t>
            </a:r>
            <a:r>
              <a:rPr lang="zh-CN" altLang="en-US" sz="1800" b="0" dirty="0">
                <a:solidFill>
                  <a:srgbClr val="C00000"/>
                </a:solidFill>
                <a:ea typeface="+mj-ea"/>
              </a:rPr>
              <a:t>对象定位</a:t>
            </a:r>
            <a:r>
              <a:rPr lang="zh-CN" altLang="en-US" sz="1800" b="0" dirty="0">
                <a:solidFill>
                  <a:schemeClr val="tx1"/>
                </a:solidFill>
                <a:ea typeface="+mj-ea"/>
              </a:rPr>
              <a:t>）</a:t>
            </a:r>
          </a:p>
          <a:p>
            <a:endParaRPr lang="zh-CN" altLang="en-US" sz="1800" b="0" dirty="0">
              <a:solidFill>
                <a:srgbClr val="C00000"/>
              </a:solidFill>
            </a:endParaRPr>
          </a:p>
          <a:p>
            <a:endParaRPr lang="en-US" altLang="zh-CN" sz="2000" dirty="0"/>
          </a:p>
        </p:txBody>
      </p:sp>
      <p:sp>
        <p:nvSpPr>
          <p:cNvPr id="7" name="矩形 6">
            <a:extLst>
              <a:ext uri="{FF2B5EF4-FFF2-40B4-BE49-F238E27FC236}">
                <a16:creationId xmlns:a16="http://schemas.microsoft.com/office/drawing/2014/main" xmlns="" id="{B52682B7-7DE4-4A71-A07F-E9FD10A2EC5B}"/>
              </a:ext>
            </a:extLst>
          </p:cNvPr>
          <p:cNvSpPr/>
          <p:nvPr/>
        </p:nvSpPr>
        <p:spPr>
          <a:xfrm>
            <a:off x="321735" y="1339882"/>
            <a:ext cx="11704982" cy="646331"/>
          </a:xfrm>
          <a:prstGeom prst="rect">
            <a:avLst/>
          </a:prstGeom>
        </p:spPr>
        <p:txBody>
          <a:bodyPr wrap="square">
            <a:spAutoFit/>
          </a:bodyPr>
          <a:lstStyle/>
          <a:p>
            <a:r>
              <a:rPr lang="zh-CN" altLang="en-US" dirty="0">
                <a:latin typeface="+mj-lt"/>
                <a:ea typeface="+mn-ea"/>
              </a:rPr>
              <a:t>通过训练</a:t>
            </a:r>
            <a:r>
              <a:rPr lang="en-US" altLang="zh-CN" dirty="0">
                <a:latin typeface="+mj-lt"/>
                <a:ea typeface="+mn-ea"/>
              </a:rPr>
              <a:t>4DHOI model</a:t>
            </a:r>
            <a:r>
              <a:rPr lang="zh-CN" altLang="en-US" dirty="0">
                <a:latin typeface="+mj-lt"/>
                <a:ea typeface="+mn-ea"/>
              </a:rPr>
              <a:t>，借助交互行为持续时间对视频序列进行事件分割，事件识别和解析 ，尝试通过人体</a:t>
            </a:r>
            <a:r>
              <a:rPr lang="en-US" altLang="zh-CN" dirty="0">
                <a:latin typeface="+mj-lt"/>
                <a:ea typeface="+mn-ea"/>
              </a:rPr>
              <a:t>3Dpose</a:t>
            </a:r>
            <a:r>
              <a:rPr lang="zh-CN" altLang="en-US" dirty="0">
                <a:latin typeface="+mj-lt"/>
                <a:ea typeface="+mn-ea"/>
              </a:rPr>
              <a:t>和对象的上下文来检测对象。</a:t>
            </a:r>
          </a:p>
        </p:txBody>
      </p:sp>
      <p:pic>
        <p:nvPicPr>
          <p:cNvPr id="8" name="图片 7">
            <a:extLst>
              <a:ext uri="{FF2B5EF4-FFF2-40B4-BE49-F238E27FC236}">
                <a16:creationId xmlns:a16="http://schemas.microsoft.com/office/drawing/2014/main" xmlns="" id="{8ED4AAE1-B681-45A8-86FF-4DB39C9C11D4}"/>
              </a:ext>
            </a:extLst>
          </p:cNvPr>
          <p:cNvPicPr>
            <a:picLocks noChangeAspect="1"/>
          </p:cNvPicPr>
          <p:nvPr/>
        </p:nvPicPr>
        <p:blipFill rotWithShape="1">
          <a:blip r:embed="rId4">
            <a:extLst>
              <a:ext uri="{28A0092B-C50C-407E-A947-70E740481C1C}">
                <a14:useLocalDpi xmlns:a14="http://schemas.microsoft.com/office/drawing/2010/main" val="0"/>
              </a:ext>
            </a:extLst>
          </a:blip>
          <a:srcRect l="8507" r="3018" b="4148"/>
          <a:stretch/>
        </p:blipFill>
        <p:spPr>
          <a:xfrm>
            <a:off x="4661360" y="3614415"/>
            <a:ext cx="7163458" cy="1981618"/>
          </a:xfrm>
          <a:prstGeom prst="rect">
            <a:avLst/>
          </a:prstGeom>
        </p:spPr>
      </p:pic>
      <p:sp>
        <p:nvSpPr>
          <p:cNvPr id="9" name="内容占位符 12">
            <a:extLst>
              <a:ext uri="{FF2B5EF4-FFF2-40B4-BE49-F238E27FC236}">
                <a16:creationId xmlns:a16="http://schemas.microsoft.com/office/drawing/2014/main" xmlns="" id="{4816F43D-4D85-46FB-B83B-FEC7C133D56F}"/>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RGBD(s)</a:t>
            </a:r>
            <a:endParaRPr lang="zh-CN" altLang="en-US" sz="2400" kern="0" dirty="0">
              <a:solidFill>
                <a:srgbClr val="0000FF"/>
              </a:solidFill>
            </a:endParaRPr>
          </a:p>
          <a:p>
            <a:pPr marL="0" indent="0">
              <a:buFont typeface="Arial" panose="020B0604020202020204" pitchFamily="34" charset="0"/>
              <a:buNone/>
            </a:pPr>
            <a:endParaRPr lang="zh-CN" altLang="en-US" sz="2400" kern="0" dirty="0">
              <a:solidFill>
                <a:srgbClr val="0000FF"/>
              </a:solidFill>
            </a:endParaRPr>
          </a:p>
        </p:txBody>
      </p:sp>
    </p:spTree>
    <p:extLst>
      <p:ext uri="{BB962C8B-B14F-4D97-AF65-F5344CB8AC3E}">
        <p14:creationId xmlns:p14="http://schemas.microsoft.com/office/powerpoint/2010/main" val="262281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517EAB5C-1A25-475C-B950-3FF2209C9F96}"/>
              </a:ext>
            </a:extLst>
          </p:cNvPr>
          <p:cNvSpPr>
            <a:spLocks noGrp="1"/>
          </p:cNvSpPr>
          <p:nvPr>
            <p:ph type="title"/>
          </p:nvPr>
        </p:nvSpPr>
        <p:spPr/>
        <p:txBody>
          <a:bodyPr/>
          <a:lstStyle/>
          <a:p>
            <a:r>
              <a:rPr lang="en-US" altLang="zh-CN" dirty="0"/>
              <a:t>Related work</a:t>
            </a:r>
            <a:endParaRPr lang="zh-CN" altLang="en-US" dirty="0"/>
          </a:p>
        </p:txBody>
      </p:sp>
      <p:pic>
        <p:nvPicPr>
          <p:cNvPr id="4" name="图片 3">
            <a:extLst>
              <a:ext uri="{FF2B5EF4-FFF2-40B4-BE49-F238E27FC236}">
                <a16:creationId xmlns:a16="http://schemas.microsoft.com/office/drawing/2014/main" xmlns="" id="{7A698F6F-7701-436D-8504-B56140CCB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87" y="2452622"/>
            <a:ext cx="5340282" cy="1943456"/>
          </a:xfrm>
          <a:prstGeom prst="rect">
            <a:avLst/>
          </a:prstGeom>
        </p:spPr>
      </p:pic>
      <p:sp>
        <p:nvSpPr>
          <p:cNvPr id="5" name="矩形 4">
            <a:extLst>
              <a:ext uri="{FF2B5EF4-FFF2-40B4-BE49-F238E27FC236}">
                <a16:creationId xmlns:a16="http://schemas.microsoft.com/office/drawing/2014/main" xmlns="" id="{E129A6E8-9CCB-47ED-A0CB-54E1AED02556}"/>
              </a:ext>
            </a:extLst>
          </p:cNvPr>
          <p:cNvSpPr/>
          <p:nvPr/>
        </p:nvSpPr>
        <p:spPr>
          <a:xfrm>
            <a:off x="350605" y="1325959"/>
            <a:ext cx="9014178" cy="646331"/>
          </a:xfrm>
          <a:prstGeom prst="rect">
            <a:avLst/>
          </a:prstGeom>
        </p:spPr>
        <p:txBody>
          <a:bodyPr wrap="square">
            <a:spAutoFit/>
          </a:bodyPr>
          <a:lstStyle/>
          <a:p>
            <a:r>
              <a:rPr lang="zh-CN" altLang="en-US" dirty="0">
                <a:latin typeface="+mj-lt"/>
                <a:ea typeface="+mj-ea"/>
              </a:rPr>
              <a:t>本文用一种方法从人类活动</a:t>
            </a:r>
            <a:r>
              <a:rPr lang="en-US" altLang="zh-CN" dirty="0">
                <a:latin typeface="+mj-lt"/>
                <a:ea typeface="+mj-ea"/>
              </a:rPr>
              <a:t>RGBD</a:t>
            </a:r>
            <a:r>
              <a:rPr lang="zh-CN" altLang="en-US" dirty="0">
                <a:latin typeface="+mj-lt"/>
                <a:ea typeface="+mj-ea"/>
              </a:rPr>
              <a:t>视频中发现</a:t>
            </a:r>
            <a:r>
              <a:rPr lang="zh-CN" altLang="en-US" b="1" kern="0" dirty="0">
                <a:solidFill>
                  <a:srgbClr val="0000FF"/>
                </a:solidFill>
                <a:latin typeface="+mj-lt"/>
                <a:ea typeface="+mn-ea"/>
              </a:rPr>
              <a:t>人体部分的可供性</a:t>
            </a:r>
            <a:r>
              <a:rPr lang="zh-CN" altLang="en-US" dirty="0">
                <a:latin typeface="+mj-lt"/>
                <a:ea typeface="+mj-ea"/>
              </a:rPr>
              <a:t>，并为</a:t>
            </a:r>
            <a:r>
              <a:rPr lang="en-US" altLang="zh-CN" dirty="0">
                <a:latin typeface="+mj-lt"/>
                <a:ea typeface="+mj-ea"/>
              </a:rPr>
              <a:t>agent</a:t>
            </a:r>
            <a:r>
              <a:rPr lang="zh-CN" altLang="en-US" dirty="0">
                <a:latin typeface="+mj-lt"/>
                <a:ea typeface="+mj-ea"/>
              </a:rPr>
              <a:t>生成适当的全身运动。</a:t>
            </a:r>
          </a:p>
        </p:txBody>
      </p:sp>
      <p:sp>
        <p:nvSpPr>
          <p:cNvPr id="6" name="内容占位符 1">
            <a:extLst>
              <a:ext uri="{FF2B5EF4-FFF2-40B4-BE49-F238E27FC236}">
                <a16:creationId xmlns:a16="http://schemas.microsoft.com/office/drawing/2014/main" xmlns="" id="{12868C69-E61E-4A29-9C00-5D2DE120D6FB}"/>
              </a:ext>
            </a:extLst>
          </p:cNvPr>
          <p:cNvSpPr>
            <a:spLocks noGrp="1"/>
          </p:cNvSpPr>
          <p:nvPr>
            <p:ph idx="1"/>
          </p:nvPr>
        </p:nvSpPr>
        <p:spPr>
          <a:xfrm>
            <a:off x="263352" y="1998494"/>
            <a:ext cx="6827261" cy="506072"/>
          </a:xfrm>
        </p:spPr>
        <p:txBody>
          <a:bodyPr/>
          <a:lstStyle/>
          <a:p>
            <a:pPr marL="0" indent="0">
              <a:buNone/>
            </a:pPr>
            <a:r>
              <a:rPr lang="zh-CN" altLang="en-US" sz="1800" b="0" dirty="0">
                <a:solidFill>
                  <a:schemeClr val="accent2"/>
                </a:solidFill>
              </a:rPr>
              <a:t>  </a:t>
            </a:r>
            <a:r>
              <a:rPr lang="zh-CN" altLang="en-US" sz="1800" b="0" dirty="0">
                <a:ea typeface="+mj-ea"/>
              </a:rPr>
              <a:t>输入：</a:t>
            </a:r>
            <a:r>
              <a:rPr lang="en-US" altLang="zh-CN" sz="1800" b="0" dirty="0">
                <a:ea typeface="+mj-ea"/>
              </a:rPr>
              <a:t>RGB-D</a:t>
            </a:r>
            <a:r>
              <a:rPr lang="zh-CN" altLang="en-US" sz="1800" b="0" dirty="0">
                <a:ea typeface="+mj-ea"/>
              </a:rPr>
              <a:t>视频序列</a:t>
            </a:r>
            <a:r>
              <a:rPr lang="en-US" altLang="zh-CN" sz="1800" b="0" dirty="0">
                <a:ea typeface="+mj-ea"/>
              </a:rPr>
              <a:t>           </a:t>
            </a:r>
            <a:r>
              <a:rPr lang="zh-CN" altLang="en-US" sz="1800" b="0" dirty="0">
                <a:ea typeface="+mj-ea"/>
              </a:rPr>
              <a:t>输出 ：</a:t>
            </a:r>
            <a:r>
              <a:rPr lang="en-US" altLang="zh-CN" sz="1800" b="0" dirty="0">
                <a:ea typeface="+mj-ea"/>
              </a:rPr>
              <a:t>synthesized skeletons</a:t>
            </a:r>
            <a:endParaRPr lang="zh-CN" altLang="en-US" sz="1800" b="0" dirty="0">
              <a:ea typeface="+mj-ea"/>
            </a:endParaRPr>
          </a:p>
          <a:p>
            <a:endParaRPr lang="en-US" altLang="zh-CN" sz="2000" dirty="0"/>
          </a:p>
        </p:txBody>
      </p:sp>
      <p:sp>
        <p:nvSpPr>
          <p:cNvPr id="7" name="文本框 6">
            <a:extLst>
              <a:ext uri="{FF2B5EF4-FFF2-40B4-BE49-F238E27FC236}">
                <a16:creationId xmlns:a16="http://schemas.microsoft.com/office/drawing/2014/main" xmlns="" id="{BC71E79A-740B-4F7E-9867-0F4DC853E13F}"/>
              </a:ext>
            </a:extLst>
          </p:cNvPr>
          <p:cNvSpPr txBox="1"/>
          <p:nvPr/>
        </p:nvSpPr>
        <p:spPr>
          <a:xfrm>
            <a:off x="5951984" y="2704573"/>
            <a:ext cx="4149935" cy="861774"/>
          </a:xfrm>
          <a:prstGeom prst="rect">
            <a:avLst/>
          </a:prstGeom>
          <a:noFill/>
          <a:ln>
            <a:noFill/>
          </a:ln>
        </p:spPr>
        <p:txBody>
          <a:bodyPr wrap="square" rtlCol="0">
            <a:spAutoFit/>
          </a:bodyPr>
          <a:lstStyle/>
          <a:p>
            <a:pPr algn="l"/>
            <a:r>
              <a:rPr lang="zh-CN" altLang="en-US" sz="1600" dirty="0">
                <a:latin typeface="+mj-lt"/>
                <a:ea typeface="+mj-ea"/>
              </a:rPr>
              <a:t>黑色：</a:t>
            </a:r>
            <a:r>
              <a:rPr lang="en-US" altLang="zh-CN" sz="1600" dirty="0">
                <a:latin typeface="+mj-lt"/>
                <a:ea typeface="+mj-ea"/>
              </a:rPr>
              <a:t>agent</a:t>
            </a:r>
            <a:r>
              <a:rPr lang="zh-CN" altLang="en-US" sz="1600" dirty="0">
                <a:latin typeface="+mj-lt"/>
                <a:ea typeface="+mj-ea"/>
              </a:rPr>
              <a:t>当前姿势估计</a:t>
            </a:r>
            <a:endParaRPr lang="en-US" altLang="zh-CN" sz="1600" dirty="0">
              <a:latin typeface="+mj-lt"/>
              <a:ea typeface="+mj-ea"/>
            </a:endParaRPr>
          </a:p>
          <a:p>
            <a:pPr algn="l"/>
            <a:r>
              <a:rPr lang="zh-CN" altLang="en-US" sz="1600" dirty="0">
                <a:solidFill>
                  <a:schemeClr val="accent1">
                    <a:lumMod val="75000"/>
                  </a:schemeClr>
                </a:solidFill>
                <a:latin typeface="+mj-lt"/>
                <a:ea typeface="+mj-ea"/>
              </a:rPr>
              <a:t>绿色</a:t>
            </a:r>
            <a:r>
              <a:rPr lang="zh-CN" altLang="en-US" sz="1600" dirty="0">
                <a:latin typeface="+mj-lt"/>
                <a:ea typeface="+mj-ea"/>
              </a:rPr>
              <a:t>：</a:t>
            </a:r>
            <a:r>
              <a:rPr lang="en-US" altLang="zh-CN" sz="1600" dirty="0">
                <a:latin typeface="+mj-lt"/>
                <a:ea typeface="+mj-ea"/>
              </a:rPr>
              <a:t>agent(</a:t>
            </a:r>
            <a:r>
              <a:rPr lang="zh-CN" altLang="en-US" sz="1600" dirty="0">
                <a:latin typeface="+mj-lt"/>
                <a:ea typeface="+mj-ea"/>
              </a:rPr>
              <a:t>如机器人</a:t>
            </a:r>
            <a:r>
              <a:rPr lang="en-US" altLang="zh-CN" sz="1600" dirty="0">
                <a:latin typeface="+mj-lt"/>
                <a:ea typeface="+mj-ea"/>
              </a:rPr>
              <a:t>)</a:t>
            </a:r>
            <a:r>
              <a:rPr lang="zh-CN" altLang="en-US" sz="1600" dirty="0">
                <a:latin typeface="+mj-lt"/>
                <a:ea typeface="+mj-ea"/>
              </a:rPr>
              <a:t>未来姿势估计</a:t>
            </a:r>
            <a:endParaRPr lang="en-US" altLang="zh-CN" sz="1600" dirty="0">
              <a:latin typeface="+mj-lt"/>
              <a:ea typeface="+mj-ea"/>
            </a:endParaRPr>
          </a:p>
          <a:p>
            <a:pPr algn="l"/>
            <a:r>
              <a:rPr lang="zh-CN" altLang="en-US" sz="1600" dirty="0">
                <a:solidFill>
                  <a:srgbClr val="C00000"/>
                </a:solidFill>
                <a:latin typeface="+mj-lt"/>
                <a:ea typeface="+mj-ea"/>
              </a:rPr>
              <a:t>红色</a:t>
            </a:r>
            <a:r>
              <a:rPr lang="zh-CN" altLang="en-US" sz="1600" dirty="0">
                <a:latin typeface="+mj-lt"/>
                <a:ea typeface="+mj-ea"/>
              </a:rPr>
              <a:t>：人</a:t>
            </a:r>
            <a:r>
              <a:rPr lang="zh-CN" altLang="en-US" dirty="0">
                <a:noFill/>
              </a:rPr>
              <a:t>的</a:t>
            </a:r>
          </a:p>
        </p:txBody>
      </p:sp>
      <p:sp>
        <p:nvSpPr>
          <p:cNvPr id="8" name="文本框 7">
            <a:extLst>
              <a:ext uri="{FF2B5EF4-FFF2-40B4-BE49-F238E27FC236}">
                <a16:creationId xmlns:a16="http://schemas.microsoft.com/office/drawing/2014/main" xmlns="" id="{FFEBEEB1-F87D-4FE4-A258-3D64055965F4}"/>
              </a:ext>
            </a:extLst>
          </p:cNvPr>
          <p:cNvSpPr txBox="1"/>
          <p:nvPr/>
        </p:nvSpPr>
        <p:spPr>
          <a:xfrm>
            <a:off x="9479600" y="5847128"/>
            <a:ext cx="3106615" cy="369332"/>
          </a:xfrm>
          <a:prstGeom prst="rect">
            <a:avLst/>
          </a:prstGeom>
          <a:noFill/>
          <a:ln>
            <a:noFill/>
          </a:ln>
        </p:spPr>
        <p:txBody>
          <a:bodyPr wrap="square" rtlCol="0">
            <a:spAutoFit/>
          </a:bodyPr>
          <a:lstStyle/>
          <a:p>
            <a:pPr algn="l"/>
            <a:r>
              <a:rPr lang="zh-CN" altLang="en-US" dirty="0"/>
              <a:t>人</a:t>
            </a:r>
            <a:r>
              <a:rPr lang="en-US" altLang="zh-CN" dirty="0"/>
              <a:t>-</a:t>
            </a:r>
            <a:r>
              <a:rPr lang="zh-CN" altLang="en-US" dirty="0"/>
              <a:t>人、人</a:t>
            </a:r>
            <a:r>
              <a:rPr lang="en-US" altLang="zh-CN" dirty="0"/>
              <a:t>-</a:t>
            </a:r>
            <a:r>
              <a:rPr lang="zh-CN" altLang="en-US" dirty="0"/>
              <a:t>物</a:t>
            </a:r>
            <a:r>
              <a:rPr lang="en-US" altLang="zh-CN" dirty="0"/>
              <a:t>-</a:t>
            </a:r>
            <a:r>
              <a:rPr lang="zh-CN" altLang="en-US" dirty="0"/>
              <a:t>人</a:t>
            </a:r>
          </a:p>
        </p:txBody>
      </p:sp>
      <p:pic>
        <p:nvPicPr>
          <p:cNvPr id="9" name="图片 8">
            <a:extLst>
              <a:ext uri="{FF2B5EF4-FFF2-40B4-BE49-F238E27FC236}">
                <a16:creationId xmlns:a16="http://schemas.microsoft.com/office/drawing/2014/main" xmlns="" id="{76DA575E-C765-4EF7-842F-90964583B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52" y="4413840"/>
            <a:ext cx="9189154" cy="1892488"/>
          </a:xfrm>
          <a:prstGeom prst="rect">
            <a:avLst/>
          </a:prstGeom>
        </p:spPr>
      </p:pic>
      <p:sp>
        <p:nvSpPr>
          <p:cNvPr id="10" name="内容占位符 12">
            <a:extLst>
              <a:ext uri="{FF2B5EF4-FFF2-40B4-BE49-F238E27FC236}">
                <a16:creationId xmlns:a16="http://schemas.microsoft.com/office/drawing/2014/main" xmlns="" id="{C8EEE3E7-ADAD-4E27-B148-81626E4E5573}"/>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4"/>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RGBD(s)</a:t>
            </a:r>
            <a:endParaRPr lang="zh-CN" altLang="en-US" sz="2400" kern="0" dirty="0">
              <a:solidFill>
                <a:srgbClr val="0000FF"/>
              </a:solidFill>
            </a:endParaRPr>
          </a:p>
          <a:p>
            <a:pPr marL="0" indent="0">
              <a:buFont typeface="Arial" panose="020B0604020202020204" pitchFamily="34" charset="0"/>
              <a:buNone/>
            </a:pPr>
            <a:endParaRPr lang="zh-CN" altLang="en-US" sz="2400" kern="0" dirty="0">
              <a:solidFill>
                <a:srgbClr val="0000FF"/>
              </a:solidFill>
            </a:endParaRPr>
          </a:p>
        </p:txBody>
      </p:sp>
      <p:sp>
        <p:nvSpPr>
          <p:cNvPr id="11" name="矩形 10">
            <a:extLst>
              <a:ext uri="{FF2B5EF4-FFF2-40B4-BE49-F238E27FC236}">
                <a16:creationId xmlns:a16="http://schemas.microsoft.com/office/drawing/2014/main" xmlns="" id="{52BF55EF-EFF0-4DA5-8E03-AC17FC7C0C96}"/>
              </a:ext>
            </a:extLst>
          </p:cNvPr>
          <p:cNvSpPr/>
          <p:nvPr/>
        </p:nvSpPr>
        <p:spPr>
          <a:xfrm>
            <a:off x="0" y="6273225"/>
            <a:ext cx="12192000" cy="584775"/>
          </a:xfrm>
          <a:prstGeom prst="rect">
            <a:avLst/>
          </a:prstGeom>
          <a:solidFill>
            <a:schemeClr val="bg1"/>
          </a:solidFill>
        </p:spPr>
        <p:txBody>
          <a:bodyPr wrap="square">
            <a:spAutoFit/>
          </a:bodyPr>
          <a:lstStyle/>
          <a:p>
            <a:r>
              <a:rPr lang="en-US" altLang="zh-CN" sz="1600" dirty="0">
                <a:latin typeface="+mn-lt"/>
              </a:rPr>
              <a:t>T. Shu, M. </a:t>
            </a:r>
            <a:r>
              <a:rPr lang="en-US" altLang="zh-CN" sz="1600" dirty="0" err="1">
                <a:latin typeface="+mn-lt"/>
              </a:rPr>
              <a:t>Ryoo</a:t>
            </a:r>
            <a:r>
              <a:rPr lang="en-US" altLang="zh-CN" sz="1600" dirty="0">
                <a:latin typeface="+mn-lt"/>
              </a:rPr>
              <a:t>, and S.-C. Zhu. </a:t>
            </a:r>
            <a:r>
              <a:rPr lang="en-US" altLang="zh-CN" sz="1600" b="1" dirty="0">
                <a:latin typeface="+mn-lt"/>
              </a:rPr>
              <a:t>Learning </a:t>
            </a:r>
            <a:r>
              <a:rPr lang="en-US" altLang="zh-CN" sz="1600" b="1" dirty="0">
                <a:solidFill>
                  <a:srgbClr val="FF0000"/>
                </a:solidFill>
                <a:latin typeface="+mn-lt"/>
              </a:rPr>
              <a:t>Social</a:t>
            </a:r>
            <a:r>
              <a:rPr lang="en-US" altLang="zh-CN" sz="1600" b="1" dirty="0">
                <a:latin typeface="+mn-lt"/>
              </a:rPr>
              <a:t> Affordance for </a:t>
            </a:r>
            <a:r>
              <a:rPr lang="en-US" altLang="zh-CN" sz="1600" b="1" dirty="0">
                <a:solidFill>
                  <a:srgbClr val="FF0000"/>
                </a:solidFill>
                <a:latin typeface="+mn-lt"/>
              </a:rPr>
              <a:t>Human-Robot Interaction</a:t>
            </a:r>
            <a:r>
              <a:rPr lang="en-US" altLang="zh-CN" sz="1600" b="1" dirty="0">
                <a:latin typeface="+mn-lt"/>
              </a:rPr>
              <a:t>.</a:t>
            </a:r>
          </a:p>
          <a:p>
            <a:r>
              <a:rPr lang="en-US" altLang="zh-CN" sz="1600" dirty="0">
                <a:latin typeface="+mn-lt"/>
              </a:rPr>
              <a:t> International Joint Conference on Artificial Intelligence (IJCAI) 2016.</a:t>
            </a:r>
          </a:p>
        </p:txBody>
      </p:sp>
    </p:spTree>
    <p:extLst>
      <p:ext uri="{BB962C8B-B14F-4D97-AF65-F5344CB8AC3E}">
        <p14:creationId xmlns:p14="http://schemas.microsoft.com/office/powerpoint/2010/main" val="12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9DCC2F4-83B2-4D89-B1A3-215D2FDD9E8C}"/>
              </a:ext>
            </a:extLst>
          </p:cNvPr>
          <p:cNvSpPr>
            <a:spLocks noGrp="1"/>
          </p:cNvSpPr>
          <p:nvPr>
            <p:ph type="title"/>
          </p:nvPr>
        </p:nvSpPr>
        <p:spPr/>
        <p:txBody>
          <a:bodyPr/>
          <a:lstStyle/>
          <a:p>
            <a:r>
              <a:rPr lang="en-US" altLang="zh-CN" dirty="0"/>
              <a:t>Related work</a:t>
            </a:r>
            <a:endParaRPr lang="zh-CN" altLang="en-US" dirty="0"/>
          </a:p>
        </p:txBody>
      </p:sp>
      <p:sp>
        <p:nvSpPr>
          <p:cNvPr id="5" name="文本框 4">
            <a:extLst>
              <a:ext uri="{FF2B5EF4-FFF2-40B4-BE49-F238E27FC236}">
                <a16:creationId xmlns:a16="http://schemas.microsoft.com/office/drawing/2014/main" xmlns="" id="{50E1167D-E74D-474B-955D-0AFA8CA666A5}"/>
              </a:ext>
            </a:extLst>
          </p:cNvPr>
          <p:cNvSpPr txBox="1"/>
          <p:nvPr/>
        </p:nvSpPr>
        <p:spPr>
          <a:xfrm>
            <a:off x="2207568" y="1949011"/>
            <a:ext cx="9266555" cy="2959977"/>
          </a:xfrm>
          <a:prstGeom prst="rect">
            <a:avLst/>
          </a:prstGeom>
          <a:noFill/>
        </p:spPr>
        <p:txBody>
          <a:bodyPr wrap="square" rtlCol="0">
            <a:spAutoFit/>
          </a:bodyPr>
          <a:lstStyle/>
          <a:p>
            <a:pPr>
              <a:lnSpc>
                <a:spcPct val="200000"/>
              </a:lnSpc>
            </a:pPr>
            <a:r>
              <a:rPr lang="en-US" altLang="zh-CN" sz="2800" b="1" dirty="0">
                <a:solidFill>
                  <a:srgbClr val="C00000"/>
                </a:solidFill>
              </a:rPr>
              <a:t> </a:t>
            </a:r>
            <a:r>
              <a:rPr lang="en-US" altLang="zh-CN" sz="2800" b="1" dirty="0">
                <a:solidFill>
                  <a:srgbClr val="C00000"/>
                </a:solidFill>
                <a:sym typeface="+mn-ea"/>
              </a:rPr>
              <a:t>2D </a:t>
            </a:r>
            <a:r>
              <a:rPr lang="en-US" altLang="zh-CN" sz="2800" b="1" dirty="0">
                <a:sym typeface="+mn-ea"/>
              </a:rPr>
              <a:t>Affordance from </a:t>
            </a:r>
            <a:r>
              <a:rPr lang="en-US" altLang="zh-CN" sz="2800" b="1" dirty="0">
                <a:solidFill>
                  <a:srgbClr val="C00000"/>
                </a:solidFill>
                <a:sym typeface="+mn-ea"/>
              </a:rPr>
              <a:t>Image(s)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t>
            </a:r>
            <a:r>
              <a:rPr lang="en-US" altLang="zh-CN" sz="2800" b="1" dirty="0"/>
              <a:t>Affordance from </a:t>
            </a:r>
            <a:r>
              <a:rPr lang="en-US" altLang="zh-CN" sz="2800" b="1" dirty="0">
                <a:solidFill>
                  <a:srgbClr val="C00000"/>
                </a:solidFill>
              </a:rPr>
              <a:t>RGBD(s)</a:t>
            </a:r>
          </a:p>
          <a:p>
            <a:pPr>
              <a:lnSpc>
                <a:spcPct val="200000"/>
              </a:lnSpc>
            </a:pPr>
            <a:r>
              <a:rPr lang="en-US" altLang="zh-CN" sz="2800" b="1" dirty="0">
                <a:solidFill>
                  <a:schemeClr val="accent2"/>
                </a:solidFill>
              </a:rPr>
              <a:t> </a:t>
            </a:r>
            <a:r>
              <a:rPr lang="en-US" altLang="zh-CN" sz="4000" b="1" dirty="0">
                <a:solidFill>
                  <a:srgbClr val="C00000"/>
                </a:solidFill>
              </a:rPr>
              <a:t>3D</a:t>
            </a:r>
            <a:r>
              <a:rPr lang="en-US" altLang="zh-CN" sz="4000" b="1" dirty="0">
                <a:solidFill>
                  <a:schemeClr val="accent2"/>
                </a:solidFill>
              </a:rPr>
              <a:t> </a:t>
            </a:r>
            <a:r>
              <a:rPr lang="en-US" altLang="zh-CN" sz="4000" b="1" dirty="0"/>
              <a:t>Affordance from </a:t>
            </a:r>
            <a:r>
              <a:rPr lang="en-US" altLang="zh-CN" sz="4000" b="1" dirty="0">
                <a:solidFill>
                  <a:srgbClr val="C00000"/>
                </a:solidFill>
              </a:rPr>
              <a:t>3D Shape</a:t>
            </a:r>
            <a:endParaRPr lang="en-US" altLang="zh-CN" sz="2800" b="1" dirty="0">
              <a:solidFill>
                <a:srgbClr val="C00000"/>
              </a:solidFill>
            </a:endParaRPr>
          </a:p>
        </p:txBody>
      </p:sp>
    </p:spTree>
    <p:extLst>
      <p:ext uri="{BB962C8B-B14F-4D97-AF65-F5344CB8AC3E}">
        <p14:creationId xmlns:p14="http://schemas.microsoft.com/office/powerpoint/2010/main" val="24257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A\Desktop\paper\14_SIGGRAPH_Shape2Pose\18.png">
            <a:extLst>
              <a:ext uri="{FF2B5EF4-FFF2-40B4-BE49-F238E27FC236}">
                <a16:creationId xmlns:a16="http://schemas.microsoft.com/office/drawing/2014/main" xmlns="" id="{0F4E79B6-3CDF-465C-A9C7-4E46E1BD7E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287"/>
          <a:stretch/>
        </p:blipFill>
        <p:spPr bwMode="auto">
          <a:xfrm>
            <a:off x="8665399" y="3556221"/>
            <a:ext cx="3184891" cy="2705330"/>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a:extLst>
              <a:ext uri="{FF2B5EF4-FFF2-40B4-BE49-F238E27FC236}">
                <a16:creationId xmlns:a16="http://schemas.microsoft.com/office/drawing/2014/main" xmlns="" id="{69B3EE9C-F357-47E0-9DF6-7857075D7A00}"/>
              </a:ext>
            </a:extLst>
          </p:cNvPr>
          <p:cNvSpPr>
            <a:spLocks noGrp="1"/>
          </p:cNvSpPr>
          <p:nvPr>
            <p:ph idx="1"/>
          </p:nvPr>
        </p:nvSpPr>
        <p:spPr>
          <a:xfrm>
            <a:off x="356878" y="1383418"/>
            <a:ext cx="11520000" cy="565697"/>
          </a:xfrm>
        </p:spPr>
        <p:txBody>
          <a:bodyPr/>
          <a:lstStyle/>
          <a:p>
            <a:pPr marL="0" indent="0" eaLnBrk="1" hangingPunct="1">
              <a:buNone/>
            </a:pPr>
            <a:r>
              <a:rPr lang="zh-CN" altLang="en-US" sz="2000" b="0" dirty="0">
                <a:latin typeface="+mn-lt"/>
                <a:ea typeface="+mj-ea"/>
              </a:rPr>
              <a:t>给定输入</a:t>
            </a:r>
            <a:r>
              <a:rPr lang="en-US" altLang="zh-CN" sz="2000" b="0" dirty="0">
                <a:latin typeface="+mn-lt"/>
                <a:ea typeface="+mj-ea"/>
              </a:rPr>
              <a:t>3Dshape</a:t>
            </a:r>
            <a:r>
              <a:rPr lang="zh-CN" altLang="en-US" sz="2000" b="0" dirty="0">
                <a:latin typeface="+mn-lt"/>
                <a:ea typeface="+mj-ea"/>
              </a:rPr>
              <a:t>，通过结合局部区域分类和全局运动学约束搜索，预测相应的人体姿势，包括接触点和运动学参数。</a:t>
            </a:r>
          </a:p>
        </p:txBody>
      </p:sp>
      <p:sp>
        <p:nvSpPr>
          <p:cNvPr id="5" name="文本框 4">
            <a:extLst>
              <a:ext uri="{FF2B5EF4-FFF2-40B4-BE49-F238E27FC236}">
                <a16:creationId xmlns:a16="http://schemas.microsoft.com/office/drawing/2014/main" xmlns="" id="{6988109F-9ABA-492D-B955-7A9D57839AD7}"/>
              </a:ext>
            </a:extLst>
          </p:cNvPr>
          <p:cNvSpPr txBox="1"/>
          <p:nvPr/>
        </p:nvSpPr>
        <p:spPr>
          <a:xfrm>
            <a:off x="0" y="6145310"/>
            <a:ext cx="12192000" cy="369332"/>
          </a:xfrm>
          <a:prstGeom prst="rect">
            <a:avLst/>
          </a:prstGeom>
          <a:solidFill>
            <a:schemeClr val="bg1"/>
          </a:solidFill>
        </p:spPr>
        <p:txBody>
          <a:bodyPr wrap="square" rtlCol="0">
            <a:spAutoFit/>
          </a:bodyPr>
          <a:lstStyle/>
          <a:p>
            <a:r>
              <a:rPr lang="en-US" altLang="zh-CN" dirty="0">
                <a:latin typeface="+mn-lt"/>
              </a:rPr>
              <a:t>V. Kim, S. Chaudhuri, L. </a:t>
            </a:r>
            <a:r>
              <a:rPr lang="en-US" altLang="zh-CN" dirty="0" err="1">
                <a:latin typeface="+mn-lt"/>
              </a:rPr>
              <a:t>Guibas</a:t>
            </a:r>
            <a:r>
              <a:rPr lang="en-US" altLang="zh-CN" dirty="0">
                <a:latin typeface="+mn-lt"/>
              </a:rPr>
              <a:t>, T. Funkhouser. </a:t>
            </a:r>
            <a:r>
              <a:rPr lang="en-US" altLang="zh-CN" b="1" dirty="0">
                <a:solidFill>
                  <a:schemeClr val="dk1"/>
                </a:solidFill>
                <a:latin typeface="+mn-lt"/>
              </a:rPr>
              <a:t>Shape2Pose: </a:t>
            </a:r>
            <a:r>
              <a:rPr lang="en-US" altLang="zh-CN" b="1" dirty="0">
                <a:solidFill>
                  <a:srgbClr val="FF0000"/>
                </a:solidFill>
                <a:latin typeface="+mn-lt"/>
              </a:rPr>
              <a:t>Human-Centric</a:t>
            </a:r>
            <a:r>
              <a:rPr lang="en-US" altLang="zh-CN" b="1" dirty="0">
                <a:solidFill>
                  <a:schemeClr val="dk1"/>
                </a:solidFill>
                <a:latin typeface="+mn-lt"/>
              </a:rPr>
              <a:t> Shape </a:t>
            </a:r>
            <a:r>
              <a:rPr lang="en-US" altLang="zh-CN" b="1" dirty="0">
                <a:solidFill>
                  <a:srgbClr val="FF0000"/>
                </a:solidFill>
                <a:latin typeface="+mn-lt"/>
              </a:rPr>
              <a:t>Analysis</a:t>
            </a:r>
            <a:r>
              <a:rPr lang="en-US" altLang="zh-CN" dirty="0">
                <a:solidFill>
                  <a:schemeClr val="dk1"/>
                </a:solidFill>
                <a:latin typeface="+mn-lt"/>
              </a:rPr>
              <a:t>. SIGGRAPH 2012</a:t>
            </a:r>
            <a:r>
              <a:rPr lang="en-US" altLang="zh-CN" dirty="0">
                <a:latin typeface="+mn-lt"/>
              </a:rPr>
              <a:t>.</a:t>
            </a:r>
            <a:endParaRPr lang="en-US" altLang="zh-CN" dirty="0">
              <a:solidFill>
                <a:schemeClr val="dk1"/>
              </a:solidFill>
              <a:latin typeface="+mn-lt"/>
            </a:endParaRPr>
          </a:p>
        </p:txBody>
      </p:sp>
      <p:sp>
        <p:nvSpPr>
          <p:cNvPr id="6" name="内容占位符 1">
            <a:extLst>
              <a:ext uri="{FF2B5EF4-FFF2-40B4-BE49-F238E27FC236}">
                <a16:creationId xmlns:a16="http://schemas.microsoft.com/office/drawing/2014/main" xmlns="" id="{10D9200F-D84B-49F3-A3DD-48339B34AC1E}"/>
              </a:ext>
            </a:extLst>
          </p:cNvPr>
          <p:cNvSpPr txBox="1">
            <a:spLocks/>
          </p:cNvSpPr>
          <p:nvPr/>
        </p:nvSpPr>
        <p:spPr bwMode="auto">
          <a:xfrm>
            <a:off x="356878" y="2102165"/>
            <a:ext cx="8926764"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chemeClr val="tx1"/>
                </a:solidFill>
                <a:latin typeface="+mj-lt"/>
                <a:ea typeface="+mj-ea"/>
              </a:rPr>
              <a:t>输入：</a:t>
            </a:r>
            <a:r>
              <a:rPr lang="en-US" altLang="zh-CN" sz="1800" b="0" dirty="0">
                <a:solidFill>
                  <a:schemeClr val="tx1"/>
                </a:solidFill>
                <a:latin typeface="+mj-lt"/>
                <a:ea typeface="+mj-ea"/>
              </a:rPr>
              <a:t>3D shape</a:t>
            </a:r>
          </a:p>
          <a:p>
            <a:r>
              <a:rPr lang="zh-CN" altLang="en-US" sz="1800" b="0" dirty="0">
                <a:solidFill>
                  <a:schemeClr val="tx1"/>
                </a:solidFill>
                <a:latin typeface="+mj-lt"/>
                <a:ea typeface="+mj-ea"/>
              </a:rPr>
              <a:t>输出 ：可能的人类交互姿势的一组关节角度和接触点</a:t>
            </a:r>
          </a:p>
          <a:p>
            <a:endParaRPr lang="zh-CN" altLang="en-US" sz="1800" b="0" dirty="0">
              <a:solidFill>
                <a:srgbClr val="C00000"/>
              </a:solidFill>
            </a:endParaRPr>
          </a:p>
          <a:p>
            <a:endParaRPr lang="en-US" altLang="zh-CN" sz="2000" dirty="0"/>
          </a:p>
        </p:txBody>
      </p:sp>
      <p:pic>
        <p:nvPicPr>
          <p:cNvPr id="7" name="图片 6">
            <a:extLst>
              <a:ext uri="{FF2B5EF4-FFF2-40B4-BE49-F238E27FC236}">
                <a16:creationId xmlns:a16="http://schemas.microsoft.com/office/drawing/2014/main" xmlns="" id="{11736B84-A1CB-429E-884F-9C35973F57AF}"/>
              </a:ext>
            </a:extLst>
          </p:cNvPr>
          <p:cNvPicPr>
            <a:picLocks noChangeAspect="1"/>
          </p:cNvPicPr>
          <p:nvPr/>
        </p:nvPicPr>
        <p:blipFill rotWithShape="1">
          <a:blip r:embed="rId4">
            <a:extLst>
              <a:ext uri="{28A0092B-C50C-407E-A947-70E740481C1C}">
                <a14:useLocalDpi xmlns:a14="http://schemas.microsoft.com/office/drawing/2010/main" val="0"/>
              </a:ext>
            </a:extLst>
          </a:blip>
          <a:srcRect l="5920"/>
          <a:stretch/>
        </p:blipFill>
        <p:spPr>
          <a:xfrm>
            <a:off x="191344" y="3429000"/>
            <a:ext cx="7928948" cy="2137237"/>
          </a:xfrm>
          <a:prstGeom prst="rect">
            <a:avLst/>
          </a:prstGeom>
        </p:spPr>
      </p:pic>
      <p:sp>
        <p:nvSpPr>
          <p:cNvPr id="8" name="内容占位符 12">
            <a:extLst>
              <a:ext uri="{FF2B5EF4-FFF2-40B4-BE49-F238E27FC236}">
                <a16:creationId xmlns:a16="http://schemas.microsoft.com/office/drawing/2014/main" xmlns="" id="{891E2A03-3EEB-4965-8222-287C3049137E}"/>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3D shape</a:t>
            </a:r>
            <a:endParaRPr lang="zh-CN" altLang="en-US" sz="2400" kern="0" dirty="0">
              <a:solidFill>
                <a:srgbClr val="0000FF"/>
              </a:solidFill>
            </a:endParaRPr>
          </a:p>
          <a:p>
            <a:pPr marL="0" indent="0">
              <a:buFont typeface="Arial" panose="020B0604020202020204" pitchFamily="34" charset="0"/>
              <a:buNone/>
            </a:pPr>
            <a:endParaRPr lang="zh-CN" altLang="en-US" sz="2400" b="0" kern="0" dirty="0">
              <a:solidFill>
                <a:srgbClr val="0000FF"/>
              </a:solidFill>
            </a:endParaRPr>
          </a:p>
        </p:txBody>
      </p:sp>
      <p:sp>
        <p:nvSpPr>
          <p:cNvPr id="9" name="标题 2">
            <a:extLst>
              <a:ext uri="{FF2B5EF4-FFF2-40B4-BE49-F238E27FC236}">
                <a16:creationId xmlns:a16="http://schemas.microsoft.com/office/drawing/2014/main" xmlns="" id="{FADA8AAB-E082-4691-BB2B-543CB23C2A37}"/>
              </a:ext>
            </a:extLst>
          </p:cNvPr>
          <p:cNvSpPr>
            <a:spLocks noGrp="1"/>
          </p:cNvSpPr>
          <p:nvPr>
            <p:ph type="title"/>
          </p:nvPr>
        </p:nvSpPr>
        <p:spPr>
          <a:xfrm>
            <a:off x="321735" y="74535"/>
            <a:ext cx="11501967" cy="642937"/>
          </a:xfrm>
        </p:spPr>
        <p:txBody>
          <a:bodyPr/>
          <a:lstStyle/>
          <a:p>
            <a:r>
              <a:rPr lang="en-US" altLang="zh-CN" dirty="0"/>
              <a:t>Related work</a:t>
            </a:r>
            <a:endParaRPr lang="zh-CN" altLang="en-US" dirty="0"/>
          </a:p>
        </p:txBody>
      </p:sp>
      <p:pic>
        <p:nvPicPr>
          <p:cNvPr id="11" name="Picture 2" descr="C:\Users\A\Desktop\paper\14_SIGGRAPH_Shape2Pose\16.png">
            <a:extLst>
              <a:ext uri="{FF2B5EF4-FFF2-40B4-BE49-F238E27FC236}">
                <a16:creationId xmlns:a16="http://schemas.microsoft.com/office/drawing/2014/main" xmlns="" id="{04FFFA5E-BE24-4798-8417-6BC2428C97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9359"/>
          <a:stretch/>
        </p:blipFill>
        <p:spPr bwMode="auto">
          <a:xfrm>
            <a:off x="7996494" y="1737260"/>
            <a:ext cx="3827208" cy="194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68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BA30E022-3F4A-4230-84D3-C66E27D8B1AD}"/>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xmlns="" id="{9DC22E0B-0D57-45AC-94D8-3478FF193198}"/>
              </a:ext>
            </a:extLst>
          </p:cNvPr>
          <p:cNvSpPr txBox="1"/>
          <p:nvPr/>
        </p:nvSpPr>
        <p:spPr>
          <a:xfrm>
            <a:off x="2711624" y="2655841"/>
            <a:ext cx="7673641" cy="1028423"/>
          </a:xfrm>
          <a:prstGeom prst="rect">
            <a:avLst/>
          </a:prstGeom>
          <a:noFill/>
          <a:ln>
            <a:noFill/>
          </a:ln>
        </p:spPr>
        <p:txBody>
          <a:bodyPr wrap="square" rtlCol="0">
            <a:spAutoFit/>
          </a:bodyPr>
          <a:lstStyle/>
          <a:p>
            <a:pPr>
              <a:lnSpc>
                <a:spcPct val="200000"/>
              </a:lnSpc>
            </a:pPr>
            <a:r>
              <a:rPr lang="en-US" altLang="zh-CN" sz="3600" b="1" dirty="0">
                <a:solidFill>
                  <a:srgbClr val="C00000"/>
                </a:solidFill>
              </a:rPr>
              <a:t>3D</a:t>
            </a:r>
            <a:r>
              <a:rPr lang="en-US" altLang="zh-CN" sz="3600" b="1" dirty="0">
                <a:solidFill>
                  <a:schemeClr val="accent2"/>
                </a:solidFill>
              </a:rPr>
              <a:t>  </a:t>
            </a:r>
            <a:r>
              <a:rPr lang="en-US" altLang="zh-CN" sz="3600" b="1" dirty="0"/>
              <a:t>Affordance  from </a:t>
            </a:r>
            <a:r>
              <a:rPr lang="en-US" altLang="zh-CN" sz="3600" b="1" dirty="0">
                <a:solidFill>
                  <a:srgbClr val="C00000"/>
                </a:solidFill>
              </a:rPr>
              <a:t>Image(s)</a:t>
            </a:r>
          </a:p>
        </p:txBody>
      </p:sp>
    </p:spTree>
    <p:extLst>
      <p:ext uri="{BB962C8B-B14F-4D97-AF65-F5344CB8AC3E}">
        <p14:creationId xmlns:p14="http://schemas.microsoft.com/office/powerpoint/2010/main" val="431477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Outline</a:t>
            </a:r>
            <a:endParaRPr lang="zh-CN" altLang="en-US" dirty="0"/>
          </a:p>
        </p:txBody>
      </p:sp>
      <p:sp>
        <p:nvSpPr>
          <p:cNvPr id="7" name="文本框 6"/>
          <p:cNvSpPr txBox="1"/>
          <p:nvPr/>
        </p:nvSpPr>
        <p:spPr>
          <a:xfrm>
            <a:off x="3647729" y="932522"/>
            <a:ext cx="5112567" cy="5016758"/>
          </a:xfrm>
          <a:prstGeom prst="rect">
            <a:avLst/>
          </a:prstGeom>
          <a:noFill/>
        </p:spPr>
        <p:txBody>
          <a:bodyPr wrap="square" rtlCol="0">
            <a:spAutoFit/>
          </a:bodyPr>
          <a:lstStyle/>
          <a:p>
            <a:pPr>
              <a:lnSpc>
                <a:spcPct val="200000"/>
              </a:lnSpc>
            </a:pPr>
            <a:r>
              <a:rPr lang="en-US" altLang="zh-CN" sz="4000" b="1" dirty="0">
                <a:latin typeface="+mn-lt"/>
                <a:ea typeface="+mj-ea"/>
              </a:rPr>
              <a:t>1. Motivation</a:t>
            </a:r>
          </a:p>
          <a:p>
            <a:pPr>
              <a:lnSpc>
                <a:spcPct val="200000"/>
              </a:lnSpc>
            </a:pPr>
            <a:r>
              <a:rPr lang="en-US" altLang="zh-CN" sz="4000" b="1" dirty="0">
                <a:latin typeface="+mn-lt"/>
                <a:ea typeface="+mj-ea"/>
              </a:rPr>
              <a:t>2. Related Work</a:t>
            </a:r>
          </a:p>
          <a:p>
            <a:pPr>
              <a:lnSpc>
                <a:spcPct val="200000"/>
              </a:lnSpc>
            </a:pPr>
            <a:r>
              <a:rPr lang="en-US" altLang="zh-CN" sz="4000" b="1" dirty="0">
                <a:latin typeface="+mn-lt"/>
                <a:ea typeface="+mj-ea"/>
              </a:rPr>
              <a:t>3. Our Pipeline</a:t>
            </a:r>
          </a:p>
          <a:p>
            <a:pPr>
              <a:lnSpc>
                <a:spcPct val="200000"/>
              </a:lnSpc>
            </a:pPr>
            <a:r>
              <a:rPr lang="en-US" altLang="zh-CN" sz="4000" b="1" dirty="0">
                <a:latin typeface="+mn-lt"/>
                <a:ea typeface="+mj-ea"/>
              </a:rPr>
              <a:t>4. Previous work  </a:t>
            </a:r>
            <a:endParaRPr lang="zh-CN" altLang="en-US" sz="4000" b="1" dirty="0">
              <a:latin typeface="+mn-lt"/>
              <a:ea typeface="+mj-ea"/>
            </a:endParaRPr>
          </a:p>
        </p:txBody>
      </p:sp>
    </p:spTree>
    <p:extLst>
      <p:ext uri="{BB962C8B-B14F-4D97-AF65-F5344CB8AC3E}">
        <p14:creationId xmlns:p14="http://schemas.microsoft.com/office/powerpoint/2010/main" val="385429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002AD0F-AF38-468E-8E22-C8EFE851EA80}"/>
              </a:ext>
            </a:extLst>
          </p:cNvPr>
          <p:cNvSpPr>
            <a:spLocks noGrp="1"/>
          </p:cNvSpPr>
          <p:nvPr>
            <p:ph type="title"/>
          </p:nvPr>
        </p:nvSpPr>
        <p:spPr/>
        <p:txBody>
          <a:bodyPr/>
          <a:lstStyle/>
          <a:p>
            <a:r>
              <a:rPr lang="en-US" altLang="zh-CN" dirty="0"/>
              <a:t>Related work</a:t>
            </a:r>
            <a:endParaRPr lang="zh-CN" altLang="en-US" dirty="0"/>
          </a:p>
        </p:txBody>
      </p:sp>
      <p:pic>
        <p:nvPicPr>
          <p:cNvPr id="4" name="图片 3">
            <a:extLst>
              <a:ext uri="{FF2B5EF4-FFF2-40B4-BE49-F238E27FC236}">
                <a16:creationId xmlns:a16="http://schemas.microsoft.com/office/drawing/2014/main" xmlns="" id="{D0E5252C-01A6-48A9-91C3-64FEF73A3261}"/>
              </a:ext>
            </a:extLst>
          </p:cNvPr>
          <p:cNvPicPr>
            <a:picLocks noChangeAspect="1"/>
          </p:cNvPicPr>
          <p:nvPr/>
        </p:nvPicPr>
        <p:blipFill>
          <a:blip r:embed="rId3"/>
          <a:stretch>
            <a:fillRect/>
          </a:stretch>
        </p:blipFill>
        <p:spPr>
          <a:xfrm>
            <a:off x="4583832" y="1504589"/>
            <a:ext cx="6877393" cy="4673151"/>
          </a:xfrm>
          <a:prstGeom prst="rect">
            <a:avLst/>
          </a:prstGeom>
        </p:spPr>
      </p:pic>
      <p:sp>
        <p:nvSpPr>
          <p:cNvPr id="5" name="内容占位符 1">
            <a:extLst>
              <a:ext uri="{FF2B5EF4-FFF2-40B4-BE49-F238E27FC236}">
                <a16:creationId xmlns:a16="http://schemas.microsoft.com/office/drawing/2014/main" xmlns="" id="{CE509882-589B-4AD0-89DF-8233D8A28533}"/>
              </a:ext>
            </a:extLst>
          </p:cNvPr>
          <p:cNvSpPr>
            <a:spLocks noGrp="1"/>
          </p:cNvSpPr>
          <p:nvPr>
            <p:ph idx="1"/>
          </p:nvPr>
        </p:nvSpPr>
        <p:spPr>
          <a:xfrm>
            <a:off x="-8087" y="6323805"/>
            <a:ext cx="12200087" cy="469351"/>
          </a:xfrm>
          <a:solidFill>
            <a:schemeClr val="bg1"/>
          </a:solidFill>
        </p:spPr>
        <p:txBody>
          <a:bodyPr/>
          <a:lstStyle/>
          <a:p>
            <a:pPr marL="0" indent="0">
              <a:buNone/>
            </a:pPr>
            <a:r>
              <a:rPr lang="en-US" altLang="zh-CN" sz="1600" b="0" dirty="0"/>
              <a:t>S. C. </a:t>
            </a:r>
            <a:r>
              <a:rPr lang="en-US" altLang="zh-CN" sz="1600" b="0" dirty="0" err="1"/>
              <a:t>Zhu.</a:t>
            </a:r>
            <a:r>
              <a:rPr lang="en-US" altLang="zh-CN" sz="1600" dirty="0" err="1"/>
              <a:t>Integrating</a:t>
            </a:r>
            <a:r>
              <a:rPr lang="en-US" altLang="zh-CN" sz="1600" dirty="0"/>
              <a:t> Function, Geometry, Appearance for </a:t>
            </a:r>
            <a:r>
              <a:rPr lang="en-US" altLang="zh-CN" sz="1600" dirty="0">
                <a:solidFill>
                  <a:srgbClr val="FF0000"/>
                </a:solidFill>
              </a:rPr>
              <a:t>Scene</a:t>
            </a:r>
            <a:r>
              <a:rPr lang="en-US" altLang="zh-CN" sz="1600" dirty="0"/>
              <a:t> </a:t>
            </a:r>
            <a:r>
              <a:rPr lang="en-US" altLang="zh-CN" sz="1600" dirty="0">
                <a:solidFill>
                  <a:srgbClr val="FF0000"/>
                </a:solidFill>
              </a:rPr>
              <a:t>Parsing</a:t>
            </a:r>
            <a:r>
              <a:rPr lang="en-US" altLang="zh-CN" sz="1600" dirty="0"/>
              <a:t>. </a:t>
            </a:r>
            <a:r>
              <a:rPr lang="en-US" altLang="zh-CN" sz="1600" b="0" dirty="0"/>
              <a:t>CVPR 2013 , IJCV 2016</a:t>
            </a:r>
          </a:p>
        </p:txBody>
      </p:sp>
      <p:sp>
        <p:nvSpPr>
          <p:cNvPr id="6" name="内容占位符 1">
            <a:extLst>
              <a:ext uri="{FF2B5EF4-FFF2-40B4-BE49-F238E27FC236}">
                <a16:creationId xmlns:a16="http://schemas.microsoft.com/office/drawing/2014/main" xmlns="" id="{9E402EBF-3802-4A9D-A87C-D993093573E5}"/>
              </a:ext>
            </a:extLst>
          </p:cNvPr>
          <p:cNvSpPr txBox="1">
            <a:spLocks/>
          </p:cNvSpPr>
          <p:nvPr/>
        </p:nvSpPr>
        <p:spPr bwMode="auto">
          <a:xfrm>
            <a:off x="340525" y="1903610"/>
            <a:ext cx="8926764"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chemeClr val="tx1"/>
                </a:solidFill>
                <a:latin typeface="+mj-lt"/>
                <a:ea typeface="+mj-ea"/>
              </a:rPr>
              <a:t>输入：室内</a:t>
            </a:r>
            <a:r>
              <a:rPr lang="en-US" altLang="zh-CN" sz="1800" b="0" dirty="0" err="1">
                <a:solidFill>
                  <a:schemeClr val="tx1"/>
                </a:solidFill>
                <a:latin typeface="+mj-lt"/>
                <a:ea typeface="+mj-ea"/>
              </a:rPr>
              <a:t>image+line</a:t>
            </a:r>
            <a:r>
              <a:rPr lang="en-US" altLang="zh-CN" sz="1800" b="0" dirty="0">
                <a:solidFill>
                  <a:schemeClr val="tx1"/>
                </a:solidFill>
                <a:latin typeface="+mj-lt"/>
                <a:ea typeface="+mj-ea"/>
              </a:rPr>
              <a:t> segments</a:t>
            </a:r>
          </a:p>
          <a:p>
            <a:r>
              <a:rPr lang="zh-CN" altLang="en-US" sz="1800" b="0" dirty="0">
                <a:solidFill>
                  <a:schemeClr val="tx1"/>
                </a:solidFill>
                <a:latin typeface="+mj-lt"/>
                <a:ea typeface="+mj-ea"/>
              </a:rPr>
              <a:t>输出 ：室内物体解析对象</a:t>
            </a:r>
            <a:r>
              <a:rPr lang="en-US" altLang="zh-CN" sz="1800" b="0" dirty="0">
                <a:solidFill>
                  <a:schemeClr val="tx1"/>
                </a:solidFill>
                <a:latin typeface="+mj-lt"/>
                <a:ea typeface="+mj-ea"/>
              </a:rPr>
              <a:t>+3D</a:t>
            </a:r>
            <a:r>
              <a:rPr lang="zh-CN" altLang="en-US" sz="1800" b="0" dirty="0">
                <a:solidFill>
                  <a:schemeClr val="tx1"/>
                </a:solidFill>
                <a:latin typeface="+mj-lt"/>
                <a:ea typeface="+mj-ea"/>
              </a:rPr>
              <a:t>重建</a:t>
            </a:r>
          </a:p>
          <a:p>
            <a:endParaRPr lang="zh-CN" altLang="en-US" sz="1800" b="0" dirty="0">
              <a:solidFill>
                <a:srgbClr val="C00000"/>
              </a:solidFill>
            </a:endParaRPr>
          </a:p>
          <a:p>
            <a:endParaRPr lang="en-US" altLang="zh-CN" sz="2000" dirty="0"/>
          </a:p>
        </p:txBody>
      </p:sp>
      <p:sp>
        <p:nvSpPr>
          <p:cNvPr id="7" name="矩形 6">
            <a:extLst>
              <a:ext uri="{FF2B5EF4-FFF2-40B4-BE49-F238E27FC236}">
                <a16:creationId xmlns:a16="http://schemas.microsoft.com/office/drawing/2014/main" xmlns="" id="{305E9E3D-A9A4-4929-BAB1-772251D4CC43}"/>
              </a:ext>
            </a:extLst>
          </p:cNvPr>
          <p:cNvSpPr/>
          <p:nvPr/>
        </p:nvSpPr>
        <p:spPr>
          <a:xfrm>
            <a:off x="321735" y="1413451"/>
            <a:ext cx="3518912" cy="369332"/>
          </a:xfrm>
          <a:prstGeom prst="rect">
            <a:avLst/>
          </a:prstGeom>
        </p:spPr>
        <p:txBody>
          <a:bodyPr wrap="none">
            <a:spAutoFit/>
          </a:bodyPr>
          <a:lstStyle/>
          <a:p>
            <a:r>
              <a:rPr lang="zh-CN" altLang="en-US" dirty="0">
                <a:latin typeface="+mj-lt"/>
                <a:ea typeface="+mj-ea"/>
              </a:rPr>
              <a:t>将</a:t>
            </a:r>
            <a:r>
              <a:rPr lang="en-US" altLang="zh-CN" dirty="0">
                <a:latin typeface="+mj-lt"/>
                <a:ea typeface="+mj-ea"/>
              </a:rPr>
              <a:t>2D</a:t>
            </a:r>
            <a:r>
              <a:rPr lang="zh-CN" altLang="en-US" dirty="0">
                <a:latin typeface="+mj-lt"/>
                <a:ea typeface="+mj-ea"/>
              </a:rPr>
              <a:t>室内图像解析为</a:t>
            </a:r>
            <a:r>
              <a:rPr lang="en-US" altLang="zh-CN" dirty="0">
                <a:latin typeface="+mj-lt"/>
                <a:ea typeface="+mj-ea"/>
              </a:rPr>
              <a:t>3D</a:t>
            </a:r>
            <a:r>
              <a:rPr lang="zh-CN" altLang="en-US" dirty="0">
                <a:latin typeface="+mj-lt"/>
                <a:ea typeface="+mj-ea"/>
              </a:rPr>
              <a:t>场景布局</a:t>
            </a:r>
          </a:p>
        </p:txBody>
      </p:sp>
      <p:sp>
        <p:nvSpPr>
          <p:cNvPr id="8" name="内容占位符 12">
            <a:extLst>
              <a:ext uri="{FF2B5EF4-FFF2-40B4-BE49-F238E27FC236}">
                <a16:creationId xmlns:a16="http://schemas.microsoft.com/office/drawing/2014/main" xmlns="" id="{A07DAE21-5B16-43D5-B34D-1793DCDD4D15}"/>
              </a:ext>
            </a:extLst>
          </p:cNvPr>
          <p:cNvSpPr txBox="1">
            <a:spLocks/>
          </p:cNvSpPr>
          <p:nvPr/>
        </p:nvSpPr>
        <p:spPr>
          <a:xfrm>
            <a:off x="0" y="879188"/>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4"/>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Image(s)</a:t>
            </a:r>
            <a:endParaRPr lang="zh-CN" altLang="en-US" sz="2400" kern="0" dirty="0">
              <a:solidFill>
                <a:srgbClr val="0000FF"/>
              </a:solidFill>
            </a:endParaRPr>
          </a:p>
          <a:p>
            <a:pPr marL="0" indent="0">
              <a:buFont typeface="Arial" panose="020B0604020202020204" pitchFamily="34" charset="0"/>
              <a:buNone/>
            </a:pPr>
            <a:endParaRPr lang="zh-CN" altLang="en-US" sz="2400" b="0" kern="0" dirty="0">
              <a:solidFill>
                <a:srgbClr val="0000FF"/>
              </a:solidFill>
            </a:endParaRPr>
          </a:p>
        </p:txBody>
      </p:sp>
    </p:spTree>
    <p:extLst>
      <p:ext uri="{BB962C8B-B14F-4D97-AF65-F5344CB8AC3E}">
        <p14:creationId xmlns:p14="http://schemas.microsoft.com/office/powerpoint/2010/main" val="125107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xmlns="" id="{07DB44B3-45E8-4296-8479-8ABC9A8ADCF7}"/>
              </a:ext>
            </a:extLst>
          </p:cNvPr>
          <p:cNvSpPr txBox="1"/>
          <p:nvPr/>
        </p:nvSpPr>
        <p:spPr>
          <a:xfrm>
            <a:off x="1082630" y="5548510"/>
            <a:ext cx="1104228" cy="400110"/>
          </a:xfrm>
          <a:prstGeom prst="rect">
            <a:avLst/>
          </a:prstGeom>
          <a:solidFill>
            <a:schemeClr val="bg1"/>
          </a:solidFill>
        </p:spPr>
        <p:txBody>
          <a:bodyPr wrap="square" rtlCol="0">
            <a:spAutoFit/>
          </a:bodyPr>
          <a:lstStyle/>
          <a:p>
            <a:r>
              <a:rPr lang="en-US" altLang="zh-CN" sz="2000" dirty="0">
                <a:latin typeface="+mn-lt"/>
                <a:ea typeface="+mn-ea"/>
              </a:rPr>
              <a:t>Image(s)</a:t>
            </a:r>
            <a:endParaRPr lang="zh-CN" altLang="en-US" sz="2000" dirty="0">
              <a:latin typeface="+mn-lt"/>
              <a:ea typeface="+mn-ea"/>
            </a:endParaRPr>
          </a:p>
        </p:txBody>
      </p:sp>
      <p:pic>
        <p:nvPicPr>
          <p:cNvPr id="6" name="图片 5">
            <a:extLst>
              <a:ext uri="{FF2B5EF4-FFF2-40B4-BE49-F238E27FC236}">
                <a16:creationId xmlns:a16="http://schemas.microsoft.com/office/drawing/2014/main" xmlns="" id="{5AD5109F-6786-4C1D-863C-CF3ABDDC9FBB}"/>
              </a:ext>
            </a:extLst>
          </p:cNvPr>
          <p:cNvPicPr>
            <a:picLocks noChangeAspect="1"/>
          </p:cNvPicPr>
          <p:nvPr/>
        </p:nvPicPr>
        <p:blipFill rotWithShape="1">
          <a:blip r:embed="rId3"/>
          <a:srcRect l="33" r="12247" b="27316"/>
          <a:stretch/>
        </p:blipFill>
        <p:spPr>
          <a:xfrm>
            <a:off x="280823" y="1355226"/>
            <a:ext cx="3129952" cy="2050257"/>
          </a:xfrm>
          <a:prstGeom prst="rect">
            <a:avLst/>
          </a:prstGeom>
        </p:spPr>
      </p:pic>
      <p:sp>
        <p:nvSpPr>
          <p:cNvPr id="2" name="内容占位符 1">
            <a:extLst>
              <a:ext uri="{FF2B5EF4-FFF2-40B4-BE49-F238E27FC236}">
                <a16:creationId xmlns:a16="http://schemas.microsoft.com/office/drawing/2014/main" xmlns="" id="{EFA0378A-FD32-47F8-B38F-4BE5227E3AC9}"/>
              </a:ext>
            </a:extLst>
          </p:cNvPr>
          <p:cNvSpPr>
            <a:spLocks noGrp="1"/>
          </p:cNvSpPr>
          <p:nvPr>
            <p:ph idx="1"/>
          </p:nvPr>
        </p:nvSpPr>
        <p:spPr>
          <a:xfrm>
            <a:off x="551384" y="889474"/>
            <a:ext cx="11304616" cy="955350"/>
          </a:xfrm>
        </p:spPr>
        <p:txBody>
          <a:bodyPr/>
          <a:lstStyle/>
          <a:p>
            <a:r>
              <a:rPr lang="zh-CN" altLang="en-US" sz="2800" dirty="0">
                <a:solidFill>
                  <a:srgbClr val="0000FF"/>
                </a:solidFill>
              </a:rPr>
              <a:t>构建出知识库</a:t>
            </a:r>
            <a:r>
              <a:rPr lang="en-US" altLang="zh-CN" sz="2800" dirty="0"/>
              <a:t>,</a:t>
            </a:r>
            <a:r>
              <a:rPr lang="zh-CN" altLang="en-US" sz="2800" dirty="0"/>
              <a:t>而不是独立定义某个类的</a:t>
            </a:r>
            <a:r>
              <a:rPr lang="en-US" altLang="zh-CN" sz="2800" dirty="0"/>
              <a:t>Affordance</a:t>
            </a:r>
            <a:r>
              <a:rPr lang="zh-CN" altLang="en-US" sz="2800" dirty="0"/>
              <a:t>。</a:t>
            </a:r>
            <a:endParaRPr lang="en-US" altLang="zh-CN" sz="2800" dirty="0"/>
          </a:p>
        </p:txBody>
      </p:sp>
      <p:sp>
        <p:nvSpPr>
          <p:cNvPr id="3" name="标题 2">
            <a:extLst>
              <a:ext uri="{FF2B5EF4-FFF2-40B4-BE49-F238E27FC236}">
                <a16:creationId xmlns:a16="http://schemas.microsoft.com/office/drawing/2014/main" xmlns="" id="{476D347B-788C-4A7F-9D6B-4864E48E2325}"/>
              </a:ext>
            </a:extLst>
          </p:cNvPr>
          <p:cNvSpPr>
            <a:spLocks noGrp="1"/>
          </p:cNvSpPr>
          <p:nvPr>
            <p:ph type="title"/>
          </p:nvPr>
        </p:nvSpPr>
        <p:spPr/>
        <p:txBody>
          <a:bodyPr/>
          <a:lstStyle/>
          <a:p>
            <a:r>
              <a:rPr lang="en-US" altLang="zh-CN" dirty="0"/>
              <a:t>Pipeline</a:t>
            </a:r>
            <a:endParaRPr lang="zh-CN" altLang="en-US" dirty="0"/>
          </a:p>
        </p:txBody>
      </p:sp>
      <p:pic>
        <p:nvPicPr>
          <p:cNvPr id="5" name="图片 4">
            <a:extLst>
              <a:ext uri="{FF2B5EF4-FFF2-40B4-BE49-F238E27FC236}">
                <a16:creationId xmlns:a16="http://schemas.microsoft.com/office/drawing/2014/main" xmlns="" id="{C7CC7973-07BD-4576-8936-71CF1266FA9F}"/>
              </a:ext>
            </a:extLst>
          </p:cNvPr>
          <p:cNvPicPr>
            <a:picLocks noChangeAspect="1"/>
          </p:cNvPicPr>
          <p:nvPr/>
        </p:nvPicPr>
        <p:blipFill>
          <a:blip r:embed="rId4"/>
          <a:stretch>
            <a:fillRect/>
          </a:stretch>
        </p:blipFill>
        <p:spPr>
          <a:xfrm>
            <a:off x="3801430" y="1424026"/>
            <a:ext cx="4875242" cy="2050257"/>
          </a:xfrm>
          <a:prstGeom prst="rect">
            <a:avLst/>
          </a:prstGeom>
        </p:spPr>
      </p:pic>
      <p:sp>
        <p:nvSpPr>
          <p:cNvPr id="8" name="AutoShape 2" descr="http://www-personal.umich.edu/~ywchao/hico/figures/pg_0006.jpg">
            <a:extLst>
              <a:ext uri="{FF2B5EF4-FFF2-40B4-BE49-F238E27FC236}">
                <a16:creationId xmlns:a16="http://schemas.microsoft.com/office/drawing/2014/main" xmlns="" id="{AE552019-16C0-4045-88B7-A2E58DD0942E}"/>
              </a:ext>
            </a:extLst>
          </p:cNvPr>
          <p:cNvSpPr>
            <a:spLocks noChangeAspect="1" noChangeArrowheads="1"/>
          </p:cNvSpPr>
          <p:nvPr/>
        </p:nvSpPr>
        <p:spPr bwMode="auto">
          <a:xfrm>
            <a:off x="5960496" y="3293496"/>
            <a:ext cx="287904" cy="287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内容占位符 1">
            <a:extLst>
              <a:ext uri="{FF2B5EF4-FFF2-40B4-BE49-F238E27FC236}">
                <a16:creationId xmlns:a16="http://schemas.microsoft.com/office/drawing/2014/main" xmlns="" id="{CF9CD040-9293-4F85-9BF2-AB489F5B33A7}"/>
              </a:ext>
            </a:extLst>
          </p:cNvPr>
          <p:cNvSpPr txBox="1">
            <a:spLocks/>
          </p:cNvSpPr>
          <p:nvPr/>
        </p:nvSpPr>
        <p:spPr>
          <a:xfrm>
            <a:off x="569848" y="3442861"/>
            <a:ext cx="11304616" cy="955350"/>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800" kern="0" dirty="0">
                <a:solidFill>
                  <a:srgbClr val="0000FF"/>
                </a:solidFill>
              </a:rPr>
              <a:t>From3D shape</a:t>
            </a:r>
            <a:r>
              <a:rPr lang="zh-CN" altLang="en-US" sz="2800" kern="0" dirty="0"/>
              <a:t>，而不是</a:t>
            </a:r>
            <a:r>
              <a:rPr lang="en-US" altLang="zh-CN" sz="2800" kern="0" dirty="0"/>
              <a:t>Image</a:t>
            </a:r>
            <a:r>
              <a:rPr lang="zh-CN" altLang="en-US" sz="2800" kern="0" dirty="0"/>
              <a:t>或</a:t>
            </a:r>
            <a:r>
              <a:rPr lang="en-US" altLang="zh-CN" sz="2800" kern="0" dirty="0"/>
              <a:t>RGBD</a:t>
            </a:r>
            <a:r>
              <a:rPr lang="zh-CN" altLang="en-US" sz="2800" kern="0" dirty="0"/>
              <a:t>。</a:t>
            </a:r>
            <a:endParaRPr lang="en-US" altLang="zh-CN" sz="2800" kern="0" dirty="0"/>
          </a:p>
        </p:txBody>
      </p:sp>
      <p:sp>
        <p:nvSpPr>
          <p:cNvPr id="20" name="箭头: 右 19">
            <a:extLst>
              <a:ext uri="{FF2B5EF4-FFF2-40B4-BE49-F238E27FC236}">
                <a16:creationId xmlns:a16="http://schemas.microsoft.com/office/drawing/2014/main" xmlns="" id="{9FB594B6-9339-403A-86AA-BEB22072964B}"/>
              </a:ext>
            </a:extLst>
          </p:cNvPr>
          <p:cNvSpPr/>
          <p:nvPr/>
        </p:nvSpPr>
        <p:spPr bwMode="auto">
          <a:xfrm>
            <a:off x="2253871" y="4876564"/>
            <a:ext cx="1452581" cy="136531"/>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22" name="直接箭头连接符 21">
            <a:extLst>
              <a:ext uri="{FF2B5EF4-FFF2-40B4-BE49-F238E27FC236}">
                <a16:creationId xmlns:a16="http://schemas.microsoft.com/office/drawing/2014/main" xmlns="" id="{8FCB7BD3-75D0-41C1-907D-5DB945C9C7D7}"/>
              </a:ext>
            </a:extLst>
          </p:cNvPr>
          <p:cNvCxnSpPr>
            <a:cxnSpLocks/>
          </p:cNvCxnSpPr>
          <p:nvPr/>
        </p:nvCxnSpPr>
        <p:spPr bwMode="auto">
          <a:xfrm>
            <a:off x="767408" y="1722579"/>
            <a:ext cx="26959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接箭头连接符 24">
            <a:extLst>
              <a:ext uri="{FF2B5EF4-FFF2-40B4-BE49-F238E27FC236}">
                <a16:creationId xmlns:a16="http://schemas.microsoft.com/office/drawing/2014/main" xmlns="" id="{4CC71C5F-E0DB-48C0-A7A6-7F7D131B17F5}"/>
              </a:ext>
            </a:extLst>
          </p:cNvPr>
          <p:cNvCxnSpPr>
            <a:cxnSpLocks/>
          </p:cNvCxnSpPr>
          <p:nvPr/>
        </p:nvCxnSpPr>
        <p:spPr bwMode="auto">
          <a:xfrm>
            <a:off x="767408" y="1722579"/>
            <a:ext cx="0" cy="18364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a:extLst>
              <a:ext uri="{FF2B5EF4-FFF2-40B4-BE49-F238E27FC236}">
                <a16:creationId xmlns:a16="http://schemas.microsoft.com/office/drawing/2014/main" xmlns="" id="{C9582152-868E-4E47-98F9-6CF5F8422EB4}"/>
              </a:ext>
            </a:extLst>
          </p:cNvPr>
          <p:cNvCxnSpPr>
            <a:cxnSpLocks/>
          </p:cNvCxnSpPr>
          <p:nvPr/>
        </p:nvCxnSpPr>
        <p:spPr bwMode="auto">
          <a:xfrm>
            <a:off x="4635827" y="1609883"/>
            <a:ext cx="26959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直接箭头连接符 28">
            <a:extLst>
              <a:ext uri="{FF2B5EF4-FFF2-40B4-BE49-F238E27FC236}">
                <a16:creationId xmlns:a16="http://schemas.microsoft.com/office/drawing/2014/main" xmlns="" id="{C59F4098-B303-42F5-9217-8BC89D95FC75}"/>
              </a:ext>
            </a:extLst>
          </p:cNvPr>
          <p:cNvCxnSpPr>
            <a:cxnSpLocks/>
          </p:cNvCxnSpPr>
          <p:nvPr/>
        </p:nvCxnSpPr>
        <p:spPr bwMode="auto">
          <a:xfrm>
            <a:off x="4635827" y="1609883"/>
            <a:ext cx="0" cy="18364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203" name="AutoShape 6" descr="ç¸å³å¾ç">
            <a:extLst>
              <a:ext uri="{FF2B5EF4-FFF2-40B4-BE49-F238E27FC236}">
                <a16:creationId xmlns:a16="http://schemas.microsoft.com/office/drawing/2014/main" xmlns="" id="{39D89673-669D-49F2-BB79-EDE53625F774}"/>
              </a:ext>
            </a:extLst>
          </p:cNvPr>
          <p:cNvSpPr>
            <a:spLocks noChangeAspect="1" noChangeArrowheads="1"/>
          </p:cNvSpPr>
          <p:nvPr/>
        </p:nvSpPr>
        <p:spPr bwMode="auto">
          <a:xfrm>
            <a:off x="6112896" y="3445896"/>
            <a:ext cx="287904" cy="287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8206" name="组合 8205">
            <a:extLst>
              <a:ext uri="{FF2B5EF4-FFF2-40B4-BE49-F238E27FC236}">
                <a16:creationId xmlns:a16="http://schemas.microsoft.com/office/drawing/2014/main" xmlns="" id="{31D7C781-9EBF-4432-A5B4-9271ED99D2C0}"/>
              </a:ext>
            </a:extLst>
          </p:cNvPr>
          <p:cNvGrpSpPr/>
          <p:nvPr/>
        </p:nvGrpSpPr>
        <p:grpSpPr>
          <a:xfrm>
            <a:off x="9378275" y="1469991"/>
            <a:ext cx="1585838" cy="1965058"/>
            <a:chOff x="9285264" y="1636655"/>
            <a:chExt cx="1701139" cy="2080377"/>
          </a:xfrm>
        </p:grpSpPr>
        <p:sp>
          <p:nvSpPr>
            <p:cNvPr id="49" name="文本框 48">
              <a:extLst>
                <a:ext uri="{FF2B5EF4-FFF2-40B4-BE49-F238E27FC236}">
                  <a16:creationId xmlns:a16="http://schemas.microsoft.com/office/drawing/2014/main" xmlns="" id="{9C862ED7-E14D-4805-ADF8-9F61CE3FAEA1}"/>
                </a:ext>
              </a:extLst>
            </p:cNvPr>
            <p:cNvSpPr txBox="1"/>
            <p:nvPr/>
          </p:nvSpPr>
          <p:spPr>
            <a:xfrm>
              <a:off x="9317847" y="2773175"/>
              <a:ext cx="607802" cy="276999"/>
            </a:xfrm>
            <a:prstGeom prst="rect">
              <a:avLst/>
            </a:prstGeom>
            <a:solidFill>
              <a:schemeClr val="bg1"/>
            </a:solidFill>
          </p:spPr>
          <p:txBody>
            <a:bodyPr wrap="square" rtlCol="0">
              <a:spAutoFit/>
            </a:bodyPr>
            <a:lstStyle/>
            <a:p>
              <a:r>
                <a:rPr lang="en-US" altLang="zh-CN" sz="1200" dirty="0">
                  <a:latin typeface="+mn-lt"/>
                  <a:ea typeface="+mn-ea"/>
                </a:rPr>
                <a:t>guitar</a:t>
              </a:r>
              <a:endParaRPr lang="zh-CN" altLang="en-US" sz="1200" dirty="0">
                <a:latin typeface="+mn-lt"/>
                <a:ea typeface="+mn-ea"/>
              </a:endParaRPr>
            </a:p>
          </p:txBody>
        </p:sp>
        <p:sp>
          <p:nvSpPr>
            <p:cNvPr id="8202" name="文本框 8201">
              <a:extLst>
                <a:ext uri="{FF2B5EF4-FFF2-40B4-BE49-F238E27FC236}">
                  <a16:creationId xmlns:a16="http://schemas.microsoft.com/office/drawing/2014/main" xmlns="" id="{050D7726-4635-4792-8F0C-ADE78137ECE1}"/>
                </a:ext>
              </a:extLst>
            </p:cNvPr>
            <p:cNvSpPr txBox="1"/>
            <p:nvPr/>
          </p:nvSpPr>
          <p:spPr>
            <a:xfrm>
              <a:off x="9338584" y="2136766"/>
              <a:ext cx="607802" cy="276999"/>
            </a:xfrm>
            <a:prstGeom prst="rect">
              <a:avLst/>
            </a:prstGeom>
            <a:solidFill>
              <a:schemeClr val="bg1"/>
            </a:solidFill>
          </p:spPr>
          <p:txBody>
            <a:bodyPr wrap="square" rtlCol="0">
              <a:spAutoFit/>
            </a:bodyPr>
            <a:lstStyle/>
            <a:p>
              <a:r>
                <a:rPr lang="en-US" altLang="zh-CN" sz="1200" dirty="0">
                  <a:latin typeface="+mn-lt"/>
                  <a:ea typeface="+mn-ea"/>
                </a:rPr>
                <a:t>chair</a:t>
              </a:r>
              <a:endParaRPr lang="zh-CN" altLang="en-US" sz="1200" dirty="0">
                <a:latin typeface="+mn-lt"/>
                <a:ea typeface="+mn-ea"/>
              </a:endParaRPr>
            </a:p>
          </p:txBody>
        </p:sp>
        <p:pic>
          <p:nvPicPr>
            <p:cNvPr id="17" name="图片 16">
              <a:extLst>
                <a:ext uri="{FF2B5EF4-FFF2-40B4-BE49-F238E27FC236}">
                  <a16:creationId xmlns:a16="http://schemas.microsoft.com/office/drawing/2014/main" xmlns="" id="{DB54D6BB-7F6E-4855-9201-57A94F2CBF46}"/>
                </a:ext>
              </a:extLst>
            </p:cNvPr>
            <p:cNvPicPr>
              <a:picLocks noChangeAspect="1"/>
            </p:cNvPicPr>
            <p:nvPr/>
          </p:nvPicPr>
          <p:blipFill>
            <a:blip r:embed="rId6"/>
            <a:stretch>
              <a:fillRect/>
            </a:stretch>
          </p:blipFill>
          <p:spPr>
            <a:xfrm>
              <a:off x="10040977" y="1636655"/>
              <a:ext cx="678845" cy="509134"/>
            </a:xfrm>
            <a:prstGeom prst="rect">
              <a:avLst/>
            </a:prstGeom>
          </p:spPr>
        </p:pic>
        <p:pic>
          <p:nvPicPr>
            <p:cNvPr id="18" name="图片 17">
              <a:extLst>
                <a:ext uri="{FF2B5EF4-FFF2-40B4-BE49-F238E27FC236}">
                  <a16:creationId xmlns:a16="http://schemas.microsoft.com/office/drawing/2014/main" xmlns="" id="{3B12B498-B2CF-4C43-A425-808BAE9638CB}"/>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9424712" y="1636655"/>
              <a:ext cx="442420" cy="560988"/>
            </a:xfrm>
            <a:prstGeom prst="rect">
              <a:avLst/>
            </a:prstGeom>
          </p:spPr>
        </p:pic>
        <p:pic>
          <p:nvPicPr>
            <p:cNvPr id="8192" name="图片 8191">
              <a:extLst>
                <a:ext uri="{FF2B5EF4-FFF2-40B4-BE49-F238E27FC236}">
                  <a16:creationId xmlns:a16="http://schemas.microsoft.com/office/drawing/2014/main" xmlns="" id="{F434D736-925E-4FCB-92BF-B87B77E7BF2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84" b="89729" l="3487" r="95392"/>
                      </a14:imgEffect>
                    </a14:imgLayer>
                  </a14:imgProps>
                </a:ext>
              </a:extLst>
            </a:blip>
            <a:stretch>
              <a:fillRect/>
            </a:stretch>
          </p:blipFill>
          <p:spPr>
            <a:xfrm rot="767259">
              <a:off x="10128391" y="2390053"/>
              <a:ext cx="680200" cy="437090"/>
            </a:xfrm>
            <a:prstGeom prst="rect">
              <a:avLst/>
            </a:prstGeom>
          </p:spPr>
        </p:pic>
        <p:pic>
          <p:nvPicPr>
            <p:cNvPr id="8194" name="图片 8193">
              <a:extLst>
                <a:ext uri="{FF2B5EF4-FFF2-40B4-BE49-F238E27FC236}">
                  <a16:creationId xmlns:a16="http://schemas.microsoft.com/office/drawing/2014/main" xmlns="" id="{6E8F0C2A-949E-4C43-9A03-8EB794A1FA3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72" b="100000" l="9924" r="89949"/>
                      </a14:imgEffect>
                    </a14:imgLayer>
                  </a14:imgProps>
                </a:ext>
              </a:extLst>
            </a:blip>
            <a:stretch>
              <a:fillRect/>
            </a:stretch>
          </p:blipFill>
          <p:spPr>
            <a:xfrm>
              <a:off x="9297110" y="2296999"/>
              <a:ext cx="607802" cy="550578"/>
            </a:xfrm>
            <a:prstGeom prst="rect">
              <a:avLst/>
            </a:prstGeom>
          </p:spPr>
        </p:pic>
        <p:pic>
          <p:nvPicPr>
            <p:cNvPr id="8195" name="图片 8194">
              <a:extLst>
                <a:ext uri="{FF2B5EF4-FFF2-40B4-BE49-F238E27FC236}">
                  <a16:creationId xmlns:a16="http://schemas.microsoft.com/office/drawing/2014/main" xmlns="" id="{7C86BEF1-D80A-4491-92EA-3DB915A94DC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9285264" y="3012741"/>
              <a:ext cx="672967" cy="378656"/>
            </a:xfrm>
            <a:prstGeom prst="rect">
              <a:avLst/>
            </a:prstGeom>
          </p:spPr>
        </p:pic>
        <p:sp>
          <p:nvSpPr>
            <p:cNvPr id="48" name="文本框 47">
              <a:extLst>
                <a:ext uri="{FF2B5EF4-FFF2-40B4-BE49-F238E27FC236}">
                  <a16:creationId xmlns:a16="http://schemas.microsoft.com/office/drawing/2014/main" xmlns="" id="{C28877DC-2EC7-4104-BF5A-C79CD0024F89}"/>
                </a:ext>
              </a:extLst>
            </p:cNvPr>
            <p:cNvSpPr txBox="1"/>
            <p:nvPr/>
          </p:nvSpPr>
          <p:spPr>
            <a:xfrm>
              <a:off x="10153694" y="2136767"/>
              <a:ext cx="678844" cy="276999"/>
            </a:xfrm>
            <a:prstGeom prst="rect">
              <a:avLst/>
            </a:prstGeom>
            <a:solidFill>
              <a:schemeClr val="bg1"/>
            </a:solidFill>
          </p:spPr>
          <p:txBody>
            <a:bodyPr wrap="square" rtlCol="0">
              <a:spAutoFit/>
            </a:bodyPr>
            <a:lstStyle/>
            <a:p>
              <a:r>
                <a:rPr lang="en-US" altLang="zh-CN" sz="1200" dirty="0">
                  <a:latin typeface="+mn-lt"/>
                  <a:ea typeface="+mn-ea"/>
                </a:rPr>
                <a:t>bicycle</a:t>
              </a:r>
              <a:endParaRPr lang="zh-CN" altLang="en-US" sz="1200" dirty="0">
                <a:latin typeface="+mn-lt"/>
                <a:ea typeface="+mn-ea"/>
              </a:endParaRPr>
            </a:p>
          </p:txBody>
        </p:sp>
        <p:sp>
          <p:nvSpPr>
            <p:cNvPr id="50" name="文本框 49">
              <a:extLst>
                <a:ext uri="{FF2B5EF4-FFF2-40B4-BE49-F238E27FC236}">
                  <a16:creationId xmlns:a16="http://schemas.microsoft.com/office/drawing/2014/main" xmlns="" id="{7994291A-6005-4989-917B-D4F5660CB44E}"/>
                </a:ext>
              </a:extLst>
            </p:cNvPr>
            <p:cNvSpPr txBox="1"/>
            <p:nvPr/>
          </p:nvSpPr>
          <p:spPr>
            <a:xfrm>
              <a:off x="10167334" y="2784787"/>
              <a:ext cx="819069" cy="276999"/>
            </a:xfrm>
            <a:prstGeom prst="rect">
              <a:avLst/>
            </a:prstGeom>
            <a:solidFill>
              <a:schemeClr val="bg1"/>
            </a:solidFill>
          </p:spPr>
          <p:txBody>
            <a:bodyPr wrap="square" rtlCol="0">
              <a:spAutoFit/>
            </a:bodyPr>
            <a:lstStyle/>
            <a:p>
              <a:r>
                <a:rPr lang="en-US" altLang="zh-CN" sz="1200" dirty="0">
                  <a:latin typeface="+mn-lt"/>
                  <a:ea typeface="+mn-ea"/>
                </a:rPr>
                <a:t>keyboard</a:t>
              </a:r>
              <a:endParaRPr lang="zh-CN" altLang="en-US" sz="1200" dirty="0">
                <a:latin typeface="+mn-lt"/>
                <a:ea typeface="+mn-ea"/>
              </a:endParaRPr>
            </a:p>
          </p:txBody>
        </p:sp>
        <p:sp>
          <p:nvSpPr>
            <p:cNvPr id="51" name="文本框 50">
              <a:extLst>
                <a:ext uri="{FF2B5EF4-FFF2-40B4-BE49-F238E27FC236}">
                  <a16:creationId xmlns:a16="http://schemas.microsoft.com/office/drawing/2014/main" xmlns="" id="{6BA6F83B-AD94-44F3-8519-6AD01774F3DE}"/>
                </a:ext>
              </a:extLst>
            </p:cNvPr>
            <p:cNvSpPr txBox="1"/>
            <p:nvPr/>
          </p:nvSpPr>
          <p:spPr>
            <a:xfrm>
              <a:off x="9317847" y="3361371"/>
              <a:ext cx="607802" cy="276999"/>
            </a:xfrm>
            <a:prstGeom prst="rect">
              <a:avLst/>
            </a:prstGeom>
            <a:solidFill>
              <a:schemeClr val="bg1"/>
            </a:solidFill>
          </p:spPr>
          <p:txBody>
            <a:bodyPr wrap="square" rtlCol="0">
              <a:spAutoFit/>
            </a:bodyPr>
            <a:lstStyle/>
            <a:p>
              <a:r>
                <a:rPr lang="en-US" altLang="zh-CN" sz="1200" dirty="0">
                  <a:latin typeface="+mn-lt"/>
                  <a:ea typeface="+mn-ea"/>
                </a:rPr>
                <a:t>guitar</a:t>
              </a:r>
              <a:endParaRPr lang="zh-CN" altLang="en-US" sz="1200" dirty="0">
                <a:latin typeface="+mn-lt"/>
                <a:ea typeface="+mn-ea"/>
              </a:endParaRPr>
            </a:p>
          </p:txBody>
        </p:sp>
        <p:sp>
          <p:nvSpPr>
            <p:cNvPr id="52" name="文本框 51">
              <a:extLst>
                <a:ext uri="{FF2B5EF4-FFF2-40B4-BE49-F238E27FC236}">
                  <a16:creationId xmlns:a16="http://schemas.microsoft.com/office/drawing/2014/main" xmlns="" id="{E42A9555-8EAA-489D-AC87-E1ECE5A7162E}"/>
                </a:ext>
              </a:extLst>
            </p:cNvPr>
            <p:cNvSpPr txBox="1"/>
            <p:nvPr/>
          </p:nvSpPr>
          <p:spPr>
            <a:xfrm>
              <a:off x="10240726" y="3440033"/>
              <a:ext cx="607802" cy="276999"/>
            </a:xfrm>
            <a:prstGeom prst="rect">
              <a:avLst/>
            </a:prstGeom>
            <a:solidFill>
              <a:schemeClr val="bg1"/>
            </a:solidFill>
          </p:spPr>
          <p:txBody>
            <a:bodyPr wrap="square" rtlCol="0">
              <a:spAutoFit/>
            </a:bodyPr>
            <a:lstStyle/>
            <a:p>
              <a:r>
                <a:rPr lang="en-US" altLang="zh-CN" sz="1200" dirty="0">
                  <a:latin typeface="+mn-lt"/>
                  <a:ea typeface="+mn-ea"/>
                </a:rPr>
                <a:t>horse</a:t>
              </a:r>
              <a:endParaRPr lang="zh-CN" altLang="en-US" sz="1200" dirty="0">
                <a:latin typeface="+mn-lt"/>
                <a:ea typeface="+mn-ea"/>
              </a:endParaRPr>
            </a:p>
          </p:txBody>
        </p:sp>
        <p:pic>
          <p:nvPicPr>
            <p:cNvPr id="8204" name="图片 8203">
              <a:extLst>
                <a:ext uri="{FF2B5EF4-FFF2-40B4-BE49-F238E27FC236}">
                  <a16:creationId xmlns:a16="http://schemas.microsoft.com/office/drawing/2014/main" xmlns="" id="{8F2CA073-48F9-4F4C-84B8-27EF3378175B}"/>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2000" b="95250" l="23649" r="79595"/>
                      </a14:imgEffect>
                    </a14:imgLayer>
                  </a14:imgProps>
                </a:ext>
              </a:extLst>
            </a:blip>
            <a:srcRect l="23968" t="3197" r="18998"/>
            <a:stretch/>
          </p:blipFill>
          <p:spPr>
            <a:xfrm>
              <a:off x="10272464" y="3009153"/>
              <a:ext cx="554849" cy="509051"/>
            </a:xfrm>
            <a:prstGeom prst="rect">
              <a:avLst/>
            </a:prstGeom>
          </p:spPr>
        </p:pic>
      </p:grpSp>
      <p:grpSp>
        <p:nvGrpSpPr>
          <p:cNvPr id="8200" name="组合 8199">
            <a:extLst>
              <a:ext uri="{FF2B5EF4-FFF2-40B4-BE49-F238E27FC236}">
                <a16:creationId xmlns:a16="http://schemas.microsoft.com/office/drawing/2014/main" xmlns="" id="{EDC0C3C6-1FE8-4246-A066-EEF1646536A4}"/>
              </a:ext>
            </a:extLst>
          </p:cNvPr>
          <p:cNvGrpSpPr/>
          <p:nvPr/>
        </p:nvGrpSpPr>
        <p:grpSpPr>
          <a:xfrm>
            <a:off x="4078062" y="4374391"/>
            <a:ext cx="1027631" cy="1147679"/>
            <a:chOff x="8748662" y="3373580"/>
            <a:chExt cx="2055830" cy="2803003"/>
          </a:xfrm>
        </p:grpSpPr>
        <p:pic>
          <p:nvPicPr>
            <p:cNvPr id="38" name="图片 37">
              <a:extLst>
                <a:ext uri="{FF2B5EF4-FFF2-40B4-BE49-F238E27FC236}">
                  <a16:creationId xmlns:a16="http://schemas.microsoft.com/office/drawing/2014/main" xmlns="" id="{FA8C8FDF-57C2-42D0-A87A-BA44024AC04C}"/>
                </a:ext>
              </a:extLst>
            </p:cNvPr>
            <p:cNvPicPr>
              <a:picLocks noChangeAspect="1"/>
            </p:cNvPicPr>
            <p:nvPr/>
          </p:nvPicPr>
          <p:blipFill>
            <a:blip r:embed="rId17">
              <a:clrChange>
                <a:clrFrom>
                  <a:srgbClr val="F5F5F5"/>
                </a:clrFrom>
                <a:clrTo>
                  <a:srgbClr val="F5F5F5">
                    <a:alpha val="0"/>
                  </a:srgbClr>
                </a:clrTo>
              </a:clrChange>
              <a:extLst>
                <a:ext uri="{BEBA8EAE-BF5A-486C-A8C5-ECC9F3942E4B}">
                  <a14:imgProps xmlns:a14="http://schemas.microsoft.com/office/drawing/2010/main">
                    <a14:imgLayer r:embed="rId18">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41" name="Picture 3">
              <a:extLst>
                <a:ext uri="{FF2B5EF4-FFF2-40B4-BE49-F238E27FC236}">
                  <a16:creationId xmlns:a16="http://schemas.microsoft.com/office/drawing/2014/main" xmlns="" id="{1DAACDB9-3A51-4815-A073-BDE6E57754D2}"/>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63" name="图片 62" descr="2">
            <a:extLst>
              <a:ext uri="{FF2B5EF4-FFF2-40B4-BE49-F238E27FC236}">
                <a16:creationId xmlns:a16="http://schemas.microsoft.com/office/drawing/2014/main" xmlns="" id="{9481F4AC-3A29-467A-9AA7-4D4EDDE83176}"/>
              </a:ext>
            </a:extLst>
          </p:cNvPr>
          <p:cNvPicPr>
            <a:picLocks noChangeAspect="1"/>
          </p:cNvPicPr>
          <p:nvPr/>
        </p:nvPicPr>
        <p:blipFill>
          <a:blip r:embed="rId21"/>
          <a:stretch>
            <a:fillRect/>
          </a:stretch>
        </p:blipFill>
        <p:spPr>
          <a:xfrm>
            <a:off x="1025407" y="4015811"/>
            <a:ext cx="1047102" cy="1573180"/>
          </a:xfrm>
          <a:prstGeom prst="rect">
            <a:avLst/>
          </a:prstGeom>
        </p:spPr>
      </p:pic>
      <p:pic>
        <p:nvPicPr>
          <p:cNvPr id="67" name="图片 66">
            <a:extLst>
              <a:ext uri="{FF2B5EF4-FFF2-40B4-BE49-F238E27FC236}">
                <a16:creationId xmlns:a16="http://schemas.microsoft.com/office/drawing/2014/main" xmlns="" id="{43D62226-68FB-4CBF-AD9C-5551C15BBD4B}"/>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6976107" y="4456792"/>
            <a:ext cx="557979" cy="707517"/>
          </a:xfrm>
          <a:prstGeom prst="rect">
            <a:avLst/>
          </a:prstGeom>
        </p:spPr>
      </p:pic>
      <p:sp>
        <p:nvSpPr>
          <p:cNvPr id="72" name="箭头: 右 71">
            <a:extLst>
              <a:ext uri="{FF2B5EF4-FFF2-40B4-BE49-F238E27FC236}">
                <a16:creationId xmlns:a16="http://schemas.microsoft.com/office/drawing/2014/main" xmlns="" id="{1FA5ECB5-852A-4A08-A992-290CE65E64A3}"/>
              </a:ext>
            </a:extLst>
          </p:cNvPr>
          <p:cNvSpPr/>
          <p:nvPr/>
        </p:nvSpPr>
        <p:spPr bwMode="auto">
          <a:xfrm>
            <a:off x="8621445" y="2322747"/>
            <a:ext cx="490569" cy="237964"/>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8210" name="文本框 8209">
            <a:extLst>
              <a:ext uri="{FF2B5EF4-FFF2-40B4-BE49-F238E27FC236}">
                <a16:creationId xmlns:a16="http://schemas.microsoft.com/office/drawing/2014/main" xmlns="" id="{9521747F-3175-4755-91CF-EB6E054E09B3}"/>
              </a:ext>
            </a:extLst>
          </p:cNvPr>
          <p:cNvSpPr txBox="1"/>
          <p:nvPr/>
        </p:nvSpPr>
        <p:spPr>
          <a:xfrm>
            <a:off x="2628633" y="4512671"/>
            <a:ext cx="741156" cy="400110"/>
          </a:xfrm>
          <a:prstGeom prst="rect">
            <a:avLst/>
          </a:prstGeom>
          <a:solidFill>
            <a:schemeClr val="bg1"/>
          </a:solidFill>
        </p:spPr>
        <p:txBody>
          <a:bodyPr wrap="square" rtlCol="0">
            <a:spAutoFit/>
          </a:bodyPr>
          <a:lstStyle/>
          <a:p>
            <a:r>
              <a:rPr lang="zh-CN" altLang="en-US" sz="2000" dirty="0">
                <a:latin typeface="+mn-lt"/>
                <a:ea typeface="+mn-ea"/>
              </a:rPr>
              <a:t>建模</a:t>
            </a:r>
          </a:p>
        </p:txBody>
      </p:sp>
      <p:sp>
        <p:nvSpPr>
          <p:cNvPr id="74" name="内容占位符 1">
            <a:extLst>
              <a:ext uri="{FF2B5EF4-FFF2-40B4-BE49-F238E27FC236}">
                <a16:creationId xmlns:a16="http://schemas.microsoft.com/office/drawing/2014/main" xmlns="" id="{DFCDC74A-83EF-471C-A458-F55766D3D0D3}"/>
              </a:ext>
            </a:extLst>
          </p:cNvPr>
          <p:cNvSpPr txBox="1">
            <a:spLocks/>
          </p:cNvSpPr>
          <p:nvPr/>
        </p:nvSpPr>
        <p:spPr>
          <a:xfrm>
            <a:off x="529358" y="5837287"/>
            <a:ext cx="11304616" cy="955350"/>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zh-CN" altLang="en-US" sz="2800" kern="0" dirty="0">
                <a:solidFill>
                  <a:srgbClr val="0000FF"/>
                </a:solidFill>
              </a:rPr>
              <a:t>先根据</a:t>
            </a:r>
            <a:r>
              <a:rPr lang="en-US" altLang="zh-CN" sz="2800" kern="0" dirty="0">
                <a:solidFill>
                  <a:srgbClr val="0000FF"/>
                </a:solidFill>
              </a:rPr>
              <a:t>Image</a:t>
            </a:r>
            <a:r>
              <a:rPr lang="zh-CN" altLang="en-US" sz="2800" kern="0" dirty="0">
                <a:solidFill>
                  <a:srgbClr val="0000FF"/>
                </a:solidFill>
              </a:rPr>
              <a:t>建模</a:t>
            </a:r>
            <a:r>
              <a:rPr lang="zh-CN" altLang="en-US" sz="2800" kern="0" dirty="0"/>
              <a:t>，得到</a:t>
            </a:r>
            <a:r>
              <a:rPr lang="en-US" altLang="zh-CN" sz="2800" kern="0" dirty="0"/>
              <a:t>3D</a:t>
            </a:r>
            <a:r>
              <a:rPr lang="zh-CN" altLang="en-US" sz="2800" kern="0" dirty="0"/>
              <a:t>交互场景，再分析</a:t>
            </a:r>
            <a:r>
              <a:rPr lang="en-US" altLang="zh-CN" sz="2800" kern="0" dirty="0"/>
              <a:t>Affordance</a:t>
            </a:r>
            <a:r>
              <a:rPr lang="zh-CN" altLang="en-US" sz="2800" kern="0" dirty="0"/>
              <a:t>。</a:t>
            </a:r>
            <a:endParaRPr lang="en-US" altLang="zh-CN" sz="2800" kern="0" dirty="0"/>
          </a:p>
        </p:txBody>
      </p:sp>
      <p:sp>
        <p:nvSpPr>
          <p:cNvPr id="75" name="箭头: 右 74">
            <a:extLst>
              <a:ext uri="{FF2B5EF4-FFF2-40B4-BE49-F238E27FC236}">
                <a16:creationId xmlns:a16="http://schemas.microsoft.com/office/drawing/2014/main" xmlns="" id="{E49DF233-7348-4885-8997-FD7FBB26C880}"/>
              </a:ext>
            </a:extLst>
          </p:cNvPr>
          <p:cNvSpPr/>
          <p:nvPr/>
        </p:nvSpPr>
        <p:spPr bwMode="auto">
          <a:xfrm>
            <a:off x="5202837" y="4876565"/>
            <a:ext cx="1325212" cy="1260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77" name="文本框 76">
            <a:extLst>
              <a:ext uri="{FF2B5EF4-FFF2-40B4-BE49-F238E27FC236}">
                <a16:creationId xmlns:a16="http://schemas.microsoft.com/office/drawing/2014/main" xmlns="" id="{75712A38-0B8C-4B24-B061-16BCD0A9E090}"/>
              </a:ext>
            </a:extLst>
          </p:cNvPr>
          <p:cNvSpPr txBox="1"/>
          <p:nvPr/>
        </p:nvSpPr>
        <p:spPr>
          <a:xfrm>
            <a:off x="6300717" y="5087354"/>
            <a:ext cx="1905384" cy="400110"/>
          </a:xfrm>
          <a:prstGeom prst="rect">
            <a:avLst/>
          </a:prstGeom>
          <a:solidFill>
            <a:schemeClr val="bg1"/>
          </a:solidFill>
        </p:spPr>
        <p:txBody>
          <a:bodyPr wrap="square" rtlCol="0">
            <a:spAutoFit/>
          </a:bodyPr>
          <a:lstStyle/>
          <a:p>
            <a:r>
              <a:rPr lang="en-US" altLang="zh-CN" sz="2000" dirty="0">
                <a:solidFill>
                  <a:srgbClr val="0000FF"/>
                </a:solidFill>
                <a:latin typeface="+mn-lt"/>
                <a:ea typeface="+mn-ea"/>
              </a:rPr>
              <a:t>3D Affordance?</a:t>
            </a:r>
            <a:endParaRPr lang="zh-CN" altLang="en-US" sz="2000" dirty="0">
              <a:solidFill>
                <a:srgbClr val="0000FF"/>
              </a:solidFill>
              <a:latin typeface="+mn-lt"/>
              <a:ea typeface="+mn-ea"/>
            </a:endParaRPr>
          </a:p>
        </p:txBody>
      </p:sp>
      <p:sp>
        <p:nvSpPr>
          <p:cNvPr id="78" name="文本框 77">
            <a:extLst>
              <a:ext uri="{FF2B5EF4-FFF2-40B4-BE49-F238E27FC236}">
                <a16:creationId xmlns:a16="http://schemas.microsoft.com/office/drawing/2014/main" xmlns="" id="{77913990-C507-4745-BB35-1F3645F08FCA}"/>
              </a:ext>
            </a:extLst>
          </p:cNvPr>
          <p:cNvSpPr txBox="1"/>
          <p:nvPr/>
        </p:nvSpPr>
        <p:spPr>
          <a:xfrm>
            <a:off x="5197495" y="4483395"/>
            <a:ext cx="1231554" cy="400110"/>
          </a:xfrm>
          <a:prstGeom prst="rect">
            <a:avLst/>
          </a:prstGeom>
          <a:solidFill>
            <a:schemeClr val="bg1"/>
          </a:solidFill>
        </p:spPr>
        <p:txBody>
          <a:bodyPr wrap="square" rtlCol="0">
            <a:spAutoFit/>
          </a:bodyPr>
          <a:lstStyle/>
          <a:p>
            <a:r>
              <a:rPr lang="zh-CN" altLang="en-US" sz="2000" dirty="0">
                <a:latin typeface="+mn-lt"/>
                <a:ea typeface="+mn-ea"/>
              </a:rPr>
              <a:t>统计分析</a:t>
            </a:r>
          </a:p>
        </p:txBody>
      </p:sp>
      <p:sp>
        <p:nvSpPr>
          <p:cNvPr id="80" name="文本框 79">
            <a:extLst>
              <a:ext uri="{FF2B5EF4-FFF2-40B4-BE49-F238E27FC236}">
                <a16:creationId xmlns:a16="http://schemas.microsoft.com/office/drawing/2014/main" xmlns="" id="{D6BAB7C4-BC6E-4FC6-9C09-7604AE96C2C8}"/>
              </a:ext>
            </a:extLst>
          </p:cNvPr>
          <p:cNvSpPr txBox="1"/>
          <p:nvPr/>
        </p:nvSpPr>
        <p:spPr>
          <a:xfrm>
            <a:off x="7932837" y="4512671"/>
            <a:ext cx="1231554" cy="400110"/>
          </a:xfrm>
          <a:prstGeom prst="rect">
            <a:avLst/>
          </a:prstGeom>
          <a:solidFill>
            <a:schemeClr val="bg1"/>
          </a:solidFill>
        </p:spPr>
        <p:txBody>
          <a:bodyPr wrap="square" rtlCol="0">
            <a:spAutoFit/>
          </a:bodyPr>
          <a:lstStyle/>
          <a:p>
            <a:r>
              <a:rPr lang="zh-CN" altLang="en-US" sz="2000" dirty="0">
                <a:latin typeface="+mn-lt"/>
                <a:ea typeface="+mn-ea"/>
              </a:rPr>
              <a:t>构建</a:t>
            </a:r>
          </a:p>
        </p:txBody>
      </p:sp>
      <p:grpSp>
        <p:nvGrpSpPr>
          <p:cNvPr id="8211" name="组合 8210">
            <a:extLst>
              <a:ext uri="{FF2B5EF4-FFF2-40B4-BE49-F238E27FC236}">
                <a16:creationId xmlns:a16="http://schemas.microsoft.com/office/drawing/2014/main" xmlns="" id="{4FFF740C-961A-4A49-9D3F-4FAD9A57F432}"/>
              </a:ext>
            </a:extLst>
          </p:cNvPr>
          <p:cNvGrpSpPr/>
          <p:nvPr/>
        </p:nvGrpSpPr>
        <p:grpSpPr>
          <a:xfrm>
            <a:off x="8808873" y="4381232"/>
            <a:ext cx="3041393" cy="1126266"/>
            <a:chOff x="4369585" y="2111799"/>
            <a:chExt cx="6333420" cy="2605216"/>
          </a:xfrm>
        </p:grpSpPr>
        <p:pic>
          <p:nvPicPr>
            <p:cNvPr id="81" name="图片 80">
              <a:extLst>
                <a:ext uri="{FF2B5EF4-FFF2-40B4-BE49-F238E27FC236}">
                  <a16:creationId xmlns:a16="http://schemas.microsoft.com/office/drawing/2014/main" xmlns="" id="{54F9C7C4-A977-455E-A1C5-66EEF16E50D4}"/>
                </a:ext>
              </a:extLst>
            </p:cNvPr>
            <p:cNvPicPr>
              <a:picLocks noChangeAspect="1"/>
            </p:cNvPicPr>
            <p:nvPr/>
          </p:nvPicPr>
          <p:blipFill rotWithShape="1">
            <a:blip r:embed="rId4"/>
            <a:srcRect r="22770"/>
            <a:stretch/>
          </p:blipFill>
          <p:spPr>
            <a:xfrm>
              <a:off x="4369585" y="2111799"/>
              <a:ext cx="4307087" cy="2345357"/>
            </a:xfrm>
            <a:prstGeom prst="rect">
              <a:avLst/>
            </a:prstGeom>
          </p:spPr>
        </p:pic>
        <p:grpSp>
          <p:nvGrpSpPr>
            <p:cNvPr id="82" name="组合 81">
              <a:extLst>
                <a:ext uri="{FF2B5EF4-FFF2-40B4-BE49-F238E27FC236}">
                  <a16:creationId xmlns:a16="http://schemas.microsoft.com/office/drawing/2014/main" xmlns="" id="{0E837B69-8F75-48D3-BDCC-3882486B92CF}"/>
                </a:ext>
              </a:extLst>
            </p:cNvPr>
            <p:cNvGrpSpPr/>
            <p:nvPr/>
          </p:nvGrpSpPr>
          <p:grpSpPr>
            <a:xfrm>
              <a:off x="8523267" y="2275794"/>
              <a:ext cx="2179738" cy="2441221"/>
              <a:chOff x="9124687" y="1461568"/>
              <a:chExt cx="2179738" cy="2441221"/>
            </a:xfrm>
          </p:grpSpPr>
          <p:sp>
            <p:nvSpPr>
              <p:cNvPr id="92" name="文本框 91">
                <a:extLst>
                  <a:ext uri="{FF2B5EF4-FFF2-40B4-BE49-F238E27FC236}">
                    <a16:creationId xmlns:a16="http://schemas.microsoft.com/office/drawing/2014/main" xmlns="" id="{FF96688D-550A-47C3-A585-A11F17D84626}"/>
                  </a:ext>
                </a:extLst>
              </p:cNvPr>
              <p:cNvSpPr txBox="1"/>
              <p:nvPr/>
            </p:nvSpPr>
            <p:spPr>
              <a:xfrm>
                <a:off x="9262485" y="3393506"/>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sp>
            <p:nvSpPr>
              <p:cNvPr id="91" name="文本框 90">
                <a:extLst>
                  <a:ext uri="{FF2B5EF4-FFF2-40B4-BE49-F238E27FC236}">
                    <a16:creationId xmlns:a16="http://schemas.microsoft.com/office/drawing/2014/main" xmlns="" id="{CBA2030B-C575-4596-9A1F-AA5F3E94BFE2}"/>
                  </a:ext>
                </a:extLst>
              </p:cNvPr>
              <p:cNvSpPr txBox="1"/>
              <p:nvPr/>
            </p:nvSpPr>
            <p:spPr>
              <a:xfrm>
                <a:off x="10048431" y="2626368"/>
                <a:ext cx="1255994" cy="498353"/>
              </a:xfrm>
              <a:prstGeom prst="rect">
                <a:avLst/>
              </a:prstGeom>
              <a:solidFill>
                <a:schemeClr val="bg1"/>
              </a:solidFill>
            </p:spPr>
            <p:txBody>
              <a:bodyPr wrap="square" rtlCol="0">
                <a:spAutoFit/>
              </a:bodyPr>
              <a:lstStyle/>
              <a:p>
                <a:r>
                  <a:rPr lang="en-US" altLang="zh-CN" sz="800" dirty="0">
                    <a:latin typeface="+mn-lt"/>
                    <a:ea typeface="+mn-ea"/>
                  </a:rPr>
                  <a:t>keyboard</a:t>
                </a:r>
                <a:endParaRPr lang="zh-CN" altLang="en-US" sz="800" dirty="0">
                  <a:latin typeface="+mn-lt"/>
                  <a:ea typeface="+mn-ea"/>
                </a:endParaRPr>
              </a:p>
            </p:txBody>
          </p:sp>
          <p:sp>
            <p:nvSpPr>
              <p:cNvPr id="83" name="文本框 82">
                <a:extLst>
                  <a:ext uri="{FF2B5EF4-FFF2-40B4-BE49-F238E27FC236}">
                    <a16:creationId xmlns:a16="http://schemas.microsoft.com/office/drawing/2014/main" xmlns="" id="{4AEABB5F-26DD-4E50-BC85-E8930469ACB9}"/>
                  </a:ext>
                </a:extLst>
              </p:cNvPr>
              <p:cNvSpPr txBox="1"/>
              <p:nvPr/>
            </p:nvSpPr>
            <p:spPr>
              <a:xfrm>
                <a:off x="9124687" y="2571260"/>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pic>
            <p:nvPicPr>
              <p:cNvPr id="88" name="图片 87">
                <a:extLst>
                  <a:ext uri="{FF2B5EF4-FFF2-40B4-BE49-F238E27FC236}">
                    <a16:creationId xmlns:a16="http://schemas.microsoft.com/office/drawing/2014/main" xmlns="" id="{7573CF23-A3C6-4631-BF5F-A97451D9B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72" b="100000" l="9924" r="89949"/>
                        </a14:imgEffect>
                      </a14:imgLayer>
                    </a14:imgProps>
                  </a:ext>
                </a:extLst>
              </a:blip>
              <a:stretch>
                <a:fillRect/>
              </a:stretch>
            </p:blipFill>
            <p:spPr>
              <a:xfrm>
                <a:off x="9294995" y="2128464"/>
                <a:ext cx="607803" cy="550577"/>
              </a:xfrm>
              <a:prstGeom prst="rect">
                <a:avLst/>
              </a:prstGeom>
            </p:spPr>
          </p:pic>
          <p:sp>
            <p:nvSpPr>
              <p:cNvPr id="90" name="文本框 89">
                <a:extLst>
                  <a:ext uri="{FF2B5EF4-FFF2-40B4-BE49-F238E27FC236}">
                    <a16:creationId xmlns:a16="http://schemas.microsoft.com/office/drawing/2014/main" xmlns="" id="{F8327D83-9C5F-457B-AA1B-8B194F4182E5}"/>
                  </a:ext>
                </a:extLst>
              </p:cNvPr>
              <p:cNvSpPr txBox="1"/>
              <p:nvPr/>
            </p:nvSpPr>
            <p:spPr>
              <a:xfrm>
                <a:off x="9968150" y="1794698"/>
                <a:ext cx="1009493" cy="498353"/>
              </a:xfrm>
              <a:prstGeom prst="rect">
                <a:avLst/>
              </a:prstGeom>
              <a:solidFill>
                <a:schemeClr val="bg1"/>
              </a:solidFill>
            </p:spPr>
            <p:txBody>
              <a:bodyPr wrap="square" rtlCol="0">
                <a:spAutoFit/>
              </a:bodyPr>
              <a:lstStyle/>
              <a:p>
                <a:r>
                  <a:rPr lang="en-US" altLang="zh-CN" sz="800" dirty="0">
                    <a:latin typeface="+mn-lt"/>
                    <a:ea typeface="+mn-ea"/>
                  </a:rPr>
                  <a:t>bicycle</a:t>
                </a:r>
                <a:endParaRPr lang="zh-CN" altLang="en-US" sz="800" dirty="0">
                  <a:latin typeface="+mn-lt"/>
                  <a:ea typeface="+mn-ea"/>
                </a:endParaRPr>
              </a:p>
            </p:txBody>
          </p:sp>
          <p:sp>
            <p:nvSpPr>
              <p:cNvPr id="84" name="文本框 83">
                <a:extLst>
                  <a:ext uri="{FF2B5EF4-FFF2-40B4-BE49-F238E27FC236}">
                    <a16:creationId xmlns:a16="http://schemas.microsoft.com/office/drawing/2014/main" xmlns="" id="{2FC60CAB-9C10-4D07-ACF1-5D34F495BEDC}"/>
                  </a:ext>
                </a:extLst>
              </p:cNvPr>
              <p:cNvSpPr txBox="1"/>
              <p:nvPr/>
            </p:nvSpPr>
            <p:spPr>
              <a:xfrm>
                <a:off x="9218400" y="1794698"/>
                <a:ext cx="902142" cy="498353"/>
              </a:xfrm>
              <a:prstGeom prst="rect">
                <a:avLst/>
              </a:prstGeom>
              <a:solidFill>
                <a:schemeClr val="bg1"/>
              </a:solidFill>
            </p:spPr>
            <p:txBody>
              <a:bodyPr wrap="square" rtlCol="0">
                <a:spAutoFit/>
              </a:bodyPr>
              <a:lstStyle/>
              <a:p>
                <a:r>
                  <a:rPr lang="en-US" altLang="zh-CN" sz="800" dirty="0">
                    <a:latin typeface="+mn-lt"/>
                    <a:ea typeface="+mn-ea"/>
                  </a:rPr>
                  <a:t>chair</a:t>
                </a:r>
                <a:endParaRPr lang="zh-CN" altLang="en-US" sz="800" dirty="0">
                  <a:latin typeface="+mn-lt"/>
                  <a:ea typeface="+mn-ea"/>
                </a:endParaRPr>
              </a:p>
            </p:txBody>
          </p:sp>
          <p:pic>
            <p:nvPicPr>
              <p:cNvPr id="85" name="图片 84">
                <a:extLst>
                  <a:ext uri="{FF2B5EF4-FFF2-40B4-BE49-F238E27FC236}">
                    <a16:creationId xmlns:a16="http://schemas.microsoft.com/office/drawing/2014/main" xmlns="" id="{746FC499-AE3C-4405-BD8C-6B7648A96E93}"/>
                  </a:ext>
                </a:extLst>
              </p:cNvPr>
              <p:cNvPicPr>
                <a:picLocks noChangeAspect="1"/>
              </p:cNvPicPr>
              <p:nvPr/>
            </p:nvPicPr>
            <p:blipFill>
              <a:blip r:embed="rId6"/>
              <a:stretch>
                <a:fillRect/>
              </a:stretch>
            </p:blipFill>
            <p:spPr>
              <a:xfrm>
                <a:off x="10121392" y="1512439"/>
                <a:ext cx="598432" cy="448824"/>
              </a:xfrm>
              <a:prstGeom prst="rect">
                <a:avLst/>
              </a:prstGeom>
            </p:spPr>
          </p:pic>
          <p:pic>
            <p:nvPicPr>
              <p:cNvPr id="86" name="图片 85">
                <a:extLst>
                  <a:ext uri="{FF2B5EF4-FFF2-40B4-BE49-F238E27FC236}">
                    <a16:creationId xmlns:a16="http://schemas.microsoft.com/office/drawing/2014/main" xmlns="" id="{9840595D-929D-4A90-8551-778CD074FC9F}"/>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9536583" y="1461568"/>
                <a:ext cx="330549" cy="419137"/>
              </a:xfrm>
              <a:prstGeom prst="rect">
                <a:avLst/>
              </a:prstGeom>
            </p:spPr>
          </p:pic>
          <p:pic>
            <p:nvPicPr>
              <p:cNvPr id="87" name="图片 86">
                <a:extLst>
                  <a:ext uri="{FF2B5EF4-FFF2-40B4-BE49-F238E27FC236}">
                    <a16:creationId xmlns:a16="http://schemas.microsoft.com/office/drawing/2014/main" xmlns="" id="{1F6E5ABD-2904-4F96-9451-B9404D4501F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84" b="89729" l="3487" r="95392"/>
                        </a14:imgEffect>
                      </a14:imgLayer>
                    </a14:imgProps>
                  </a:ext>
                </a:extLst>
              </a:blip>
              <a:stretch>
                <a:fillRect/>
              </a:stretch>
            </p:blipFill>
            <p:spPr>
              <a:xfrm rot="767259">
                <a:off x="10128391" y="2390053"/>
                <a:ext cx="680199" cy="437090"/>
              </a:xfrm>
              <a:prstGeom prst="rect">
                <a:avLst/>
              </a:prstGeom>
            </p:spPr>
          </p:pic>
          <p:pic>
            <p:nvPicPr>
              <p:cNvPr id="89" name="图片 88">
                <a:extLst>
                  <a:ext uri="{FF2B5EF4-FFF2-40B4-BE49-F238E27FC236}">
                    <a16:creationId xmlns:a16="http://schemas.microsoft.com/office/drawing/2014/main" xmlns="" id="{412FCD90-8815-4730-BC59-FDF0C524EA71}"/>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9326777" y="3069365"/>
                <a:ext cx="672968" cy="378655"/>
              </a:xfrm>
              <a:prstGeom prst="rect">
                <a:avLst/>
              </a:prstGeom>
            </p:spPr>
          </p:pic>
          <p:sp>
            <p:nvSpPr>
              <p:cNvPr id="93" name="文本框 92">
                <a:extLst>
                  <a:ext uri="{FF2B5EF4-FFF2-40B4-BE49-F238E27FC236}">
                    <a16:creationId xmlns:a16="http://schemas.microsoft.com/office/drawing/2014/main" xmlns="" id="{41EAA1EA-A5C9-402A-A769-86DBEC52544C}"/>
                  </a:ext>
                </a:extLst>
              </p:cNvPr>
              <p:cNvSpPr txBox="1"/>
              <p:nvPr/>
            </p:nvSpPr>
            <p:spPr>
              <a:xfrm>
                <a:off x="10240727" y="3440033"/>
                <a:ext cx="1029772" cy="462756"/>
              </a:xfrm>
              <a:prstGeom prst="rect">
                <a:avLst/>
              </a:prstGeom>
              <a:solidFill>
                <a:schemeClr val="bg1"/>
              </a:solidFill>
            </p:spPr>
            <p:txBody>
              <a:bodyPr wrap="square" rtlCol="0">
                <a:spAutoFit/>
              </a:bodyPr>
              <a:lstStyle/>
              <a:p>
                <a:r>
                  <a:rPr lang="en-US" altLang="zh-CN" sz="700" dirty="0">
                    <a:latin typeface="+mn-lt"/>
                    <a:ea typeface="+mn-ea"/>
                  </a:rPr>
                  <a:t>horse</a:t>
                </a:r>
                <a:endParaRPr lang="zh-CN" altLang="en-US" sz="700" dirty="0">
                  <a:latin typeface="+mn-lt"/>
                  <a:ea typeface="+mn-ea"/>
                </a:endParaRPr>
              </a:p>
            </p:txBody>
          </p:sp>
          <p:pic>
            <p:nvPicPr>
              <p:cNvPr id="94" name="图片 93">
                <a:extLst>
                  <a:ext uri="{FF2B5EF4-FFF2-40B4-BE49-F238E27FC236}">
                    <a16:creationId xmlns:a16="http://schemas.microsoft.com/office/drawing/2014/main" xmlns="" id="{6C7B5B9A-5CE3-4E6F-9013-7FCA3A3E25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2000" b="95250" l="23649" r="79595"/>
                        </a14:imgEffect>
                      </a14:imgLayer>
                    </a14:imgProps>
                  </a:ext>
                </a:extLst>
              </a:blip>
              <a:srcRect l="23968" t="3197" r="18998"/>
              <a:stretch/>
            </p:blipFill>
            <p:spPr>
              <a:xfrm>
                <a:off x="10272464" y="3009153"/>
                <a:ext cx="554849" cy="509051"/>
              </a:xfrm>
              <a:prstGeom prst="rect">
                <a:avLst/>
              </a:prstGeom>
            </p:spPr>
          </p:pic>
        </p:grpSp>
      </p:grpSp>
      <p:sp>
        <p:nvSpPr>
          <p:cNvPr id="79" name="箭头: 右 78">
            <a:extLst>
              <a:ext uri="{FF2B5EF4-FFF2-40B4-BE49-F238E27FC236}">
                <a16:creationId xmlns:a16="http://schemas.microsoft.com/office/drawing/2014/main" xmlns="" id="{ADDEF4F4-5247-457F-BF5C-7B2D39C6DD8E}"/>
              </a:ext>
            </a:extLst>
          </p:cNvPr>
          <p:cNvSpPr/>
          <p:nvPr/>
        </p:nvSpPr>
        <p:spPr bwMode="auto">
          <a:xfrm>
            <a:off x="7614096" y="4899549"/>
            <a:ext cx="1325212" cy="1260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96" name="直接箭头连接符 95">
            <a:extLst>
              <a:ext uri="{FF2B5EF4-FFF2-40B4-BE49-F238E27FC236}">
                <a16:creationId xmlns:a16="http://schemas.microsoft.com/office/drawing/2014/main" xmlns="" id="{252D073E-B53C-4114-9CFC-575938F123BE}"/>
              </a:ext>
            </a:extLst>
          </p:cNvPr>
          <p:cNvCxnSpPr>
            <a:cxnSpLocks/>
          </p:cNvCxnSpPr>
          <p:nvPr/>
        </p:nvCxnSpPr>
        <p:spPr bwMode="auto">
          <a:xfrm>
            <a:off x="9274820" y="4479598"/>
            <a:ext cx="14434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7" name="直接箭头连接符 96">
            <a:extLst>
              <a:ext uri="{FF2B5EF4-FFF2-40B4-BE49-F238E27FC236}">
                <a16:creationId xmlns:a16="http://schemas.microsoft.com/office/drawing/2014/main" xmlns="" id="{D49013D3-ED93-4C8B-83CC-C4C164C7EBCA}"/>
              </a:ext>
            </a:extLst>
          </p:cNvPr>
          <p:cNvCxnSpPr>
            <a:cxnSpLocks/>
          </p:cNvCxnSpPr>
          <p:nvPr/>
        </p:nvCxnSpPr>
        <p:spPr bwMode="auto">
          <a:xfrm flipH="1">
            <a:off x="9267825" y="4470224"/>
            <a:ext cx="18464" cy="8300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221" name="矩形 8220">
            <a:extLst>
              <a:ext uri="{FF2B5EF4-FFF2-40B4-BE49-F238E27FC236}">
                <a16:creationId xmlns:a16="http://schemas.microsoft.com/office/drawing/2014/main" xmlns="" id="{C1F9A344-0646-4CDC-BF77-52D81D982E85}"/>
              </a:ext>
            </a:extLst>
          </p:cNvPr>
          <p:cNvSpPr/>
          <p:nvPr/>
        </p:nvSpPr>
        <p:spPr bwMode="auto">
          <a:xfrm>
            <a:off x="1548958" y="4271854"/>
            <a:ext cx="475798" cy="1230919"/>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8222" name="矩形 8221">
            <a:extLst>
              <a:ext uri="{FF2B5EF4-FFF2-40B4-BE49-F238E27FC236}">
                <a16:creationId xmlns:a16="http://schemas.microsoft.com/office/drawing/2014/main" xmlns="" id="{D853C684-A197-4E58-B219-C9AEF743CD7E}"/>
              </a:ext>
            </a:extLst>
          </p:cNvPr>
          <p:cNvSpPr/>
          <p:nvPr/>
        </p:nvSpPr>
        <p:spPr bwMode="auto">
          <a:xfrm>
            <a:off x="1199456" y="4633327"/>
            <a:ext cx="507357" cy="869446"/>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1" name="文本框 110">
            <a:extLst>
              <a:ext uri="{FF2B5EF4-FFF2-40B4-BE49-F238E27FC236}">
                <a16:creationId xmlns:a16="http://schemas.microsoft.com/office/drawing/2014/main" xmlns="" id="{3ED175AC-6A51-41D1-BDB9-366551F5C925}"/>
              </a:ext>
            </a:extLst>
          </p:cNvPr>
          <p:cNvSpPr txBox="1"/>
          <p:nvPr/>
        </p:nvSpPr>
        <p:spPr>
          <a:xfrm>
            <a:off x="4093267" y="5548510"/>
            <a:ext cx="1325212" cy="400110"/>
          </a:xfrm>
          <a:prstGeom prst="rect">
            <a:avLst/>
          </a:prstGeom>
          <a:solidFill>
            <a:schemeClr val="bg1"/>
          </a:solidFill>
        </p:spPr>
        <p:txBody>
          <a:bodyPr wrap="square" rtlCol="0">
            <a:spAutoFit/>
          </a:bodyPr>
          <a:lstStyle/>
          <a:p>
            <a:r>
              <a:rPr lang="en-US" altLang="zh-CN" sz="2000" dirty="0">
                <a:latin typeface="+mn-lt"/>
                <a:ea typeface="+mn-ea"/>
              </a:rPr>
              <a:t>3D</a:t>
            </a:r>
            <a:r>
              <a:rPr lang="zh-CN" altLang="en-US" sz="2000" dirty="0">
                <a:latin typeface="+mn-lt"/>
                <a:ea typeface="+mn-ea"/>
              </a:rPr>
              <a:t>场景</a:t>
            </a:r>
            <a:r>
              <a:rPr lang="en-US" altLang="zh-CN" sz="2000" dirty="0">
                <a:latin typeface="+mn-lt"/>
                <a:ea typeface="+mn-ea"/>
              </a:rPr>
              <a:t>(s)</a:t>
            </a:r>
            <a:endParaRPr lang="zh-CN" altLang="en-US" sz="2000" dirty="0">
              <a:latin typeface="+mn-lt"/>
              <a:ea typeface="+mn-ea"/>
            </a:endParaRPr>
          </a:p>
        </p:txBody>
      </p:sp>
      <p:sp>
        <p:nvSpPr>
          <p:cNvPr id="4" name="椭圆 3">
            <a:extLst>
              <a:ext uri="{FF2B5EF4-FFF2-40B4-BE49-F238E27FC236}">
                <a16:creationId xmlns:a16="http://schemas.microsoft.com/office/drawing/2014/main" xmlns="" id="{64E99F9E-ACB6-41AB-AFF3-3D79DEC8AC7D}"/>
              </a:ext>
            </a:extLst>
          </p:cNvPr>
          <p:cNvSpPr/>
          <p:nvPr/>
        </p:nvSpPr>
        <p:spPr bwMode="auto">
          <a:xfrm>
            <a:off x="2735136" y="5043772"/>
            <a:ext cx="416545" cy="411452"/>
          </a:xfrm>
          <a:prstGeom prst="ellipse">
            <a:avLst/>
          </a:prstGeom>
          <a:solidFill>
            <a:srgbClr val="FF000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2" name="椭圆 61">
            <a:extLst>
              <a:ext uri="{FF2B5EF4-FFF2-40B4-BE49-F238E27FC236}">
                <a16:creationId xmlns:a16="http://schemas.microsoft.com/office/drawing/2014/main" xmlns="" id="{56D75437-3728-428C-9D6C-24139E25243C}"/>
              </a:ext>
            </a:extLst>
          </p:cNvPr>
          <p:cNvSpPr/>
          <p:nvPr/>
        </p:nvSpPr>
        <p:spPr bwMode="auto">
          <a:xfrm>
            <a:off x="5652750" y="5013177"/>
            <a:ext cx="396975" cy="395730"/>
          </a:xfrm>
          <a:prstGeom prst="ellipse">
            <a:avLst/>
          </a:prstGeom>
          <a:solidFill>
            <a:srgbClr val="FF000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7" name="文本框 6">
            <a:extLst>
              <a:ext uri="{FF2B5EF4-FFF2-40B4-BE49-F238E27FC236}">
                <a16:creationId xmlns:a16="http://schemas.microsoft.com/office/drawing/2014/main" xmlns="" id="{D83FEBB4-1789-41EE-A0AA-04994530F1FC}"/>
              </a:ext>
            </a:extLst>
          </p:cNvPr>
          <p:cNvSpPr txBox="1"/>
          <p:nvPr/>
        </p:nvSpPr>
        <p:spPr>
          <a:xfrm>
            <a:off x="2780782" y="5005124"/>
            <a:ext cx="311411" cy="461665"/>
          </a:xfrm>
          <a:prstGeom prst="rect">
            <a:avLst/>
          </a:prstGeom>
          <a:noFill/>
          <a:ln>
            <a:noFill/>
          </a:ln>
        </p:spPr>
        <p:txBody>
          <a:bodyPr wrap="square" rtlCol="0">
            <a:spAutoFit/>
          </a:bodyPr>
          <a:lstStyle/>
          <a:p>
            <a:r>
              <a:rPr lang="en-US" altLang="zh-CN" sz="2400" b="1" dirty="0">
                <a:latin typeface="+mn-lt"/>
                <a:ea typeface="+mn-ea"/>
              </a:rPr>
              <a:t>1</a:t>
            </a:r>
            <a:endParaRPr lang="zh-CN" altLang="en-US" sz="2400" b="1" dirty="0">
              <a:latin typeface="+mn-lt"/>
              <a:ea typeface="+mn-ea"/>
            </a:endParaRPr>
          </a:p>
        </p:txBody>
      </p:sp>
      <p:sp>
        <p:nvSpPr>
          <p:cNvPr id="9" name="文本框 8">
            <a:extLst>
              <a:ext uri="{FF2B5EF4-FFF2-40B4-BE49-F238E27FC236}">
                <a16:creationId xmlns:a16="http://schemas.microsoft.com/office/drawing/2014/main" xmlns="" id="{C062F155-9E59-4250-B4A3-F76AD41E450E}"/>
              </a:ext>
            </a:extLst>
          </p:cNvPr>
          <p:cNvSpPr txBox="1"/>
          <p:nvPr/>
        </p:nvSpPr>
        <p:spPr>
          <a:xfrm>
            <a:off x="5695909" y="5013176"/>
            <a:ext cx="293830" cy="406211"/>
          </a:xfrm>
          <a:prstGeom prst="rect">
            <a:avLst/>
          </a:prstGeom>
          <a:noFill/>
          <a:ln>
            <a:noFill/>
          </a:ln>
        </p:spPr>
        <p:txBody>
          <a:bodyPr wrap="square" rtlCol="0">
            <a:spAutoFit/>
          </a:bodyPr>
          <a:lstStyle/>
          <a:p>
            <a:r>
              <a:rPr lang="en-US" altLang="zh-CN" sz="2000" b="1" dirty="0">
                <a:latin typeface="+mn-lt"/>
                <a:ea typeface="+mn-ea"/>
              </a:rPr>
              <a:t>2</a:t>
            </a:r>
            <a:endParaRPr lang="zh-CN" altLang="en-US" sz="2000" b="1" dirty="0">
              <a:latin typeface="+mn-lt"/>
              <a:ea typeface="+mn-ea"/>
            </a:endParaRPr>
          </a:p>
        </p:txBody>
      </p:sp>
    </p:spTree>
    <p:extLst>
      <p:ext uri="{BB962C8B-B14F-4D97-AF65-F5344CB8AC3E}">
        <p14:creationId xmlns:p14="http://schemas.microsoft.com/office/powerpoint/2010/main" val="3842460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62">
            <a:extLst>
              <a:ext uri="{FF2B5EF4-FFF2-40B4-BE49-F238E27FC236}">
                <a16:creationId xmlns:a16="http://schemas.microsoft.com/office/drawing/2014/main" xmlns="" id="{D91FFA84-E668-46E0-8091-7E2A96CA8C4B}"/>
              </a:ext>
            </a:extLst>
          </p:cNvPr>
          <p:cNvSpPr txBox="1"/>
          <p:nvPr/>
        </p:nvSpPr>
        <p:spPr>
          <a:xfrm>
            <a:off x="1751558" y="5209995"/>
            <a:ext cx="1944217" cy="369332"/>
          </a:xfrm>
          <a:prstGeom prst="rect">
            <a:avLst/>
          </a:prstGeom>
          <a:solidFill>
            <a:schemeClr val="bg1"/>
          </a:solidFill>
        </p:spPr>
        <p:txBody>
          <a:bodyPr wrap="square" rtlCol="0">
            <a:spAutoFit/>
          </a:bodyPr>
          <a:lstStyle/>
          <a:p>
            <a:r>
              <a:rPr lang="en-US" altLang="zh-CN" dirty="0">
                <a:solidFill>
                  <a:srgbClr val="0000FF"/>
                </a:solidFill>
                <a:latin typeface="+mn-lt"/>
                <a:ea typeface="+mn-ea"/>
              </a:rPr>
              <a:t>2D</a:t>
            </a:r>
            <a:r>
              <a:rPr lang="zh-CN" altLang="en-US" dirty="0">
                <a:solidFill>
                  <a:srgbClr val="0000FF"/>
                </a:solidFill>
                <a:latin typeface="+mn-lt"/>
                <a:ea typeface="+mn-ea"/>
              </a:rPr>
              <a:t>接触“点”</a:t>
            </a:r>
          </a:p>
        </p:txBody>
      </p:sp>
      <p:pic>
        <p:nvPicPr>
          <p:cNvPr id="41" name="图片 40">
            <a:extLst>
              <a:ext uri="{FF2B5EF4-FFF2-40B4-BE49-F238E27FC236}">
                <a16:creationId xmlns:a16="http://schemas.microsoft.com/office/drawing/2014/main" xmlns="" id="{F0B6F2A7-0EC8-446E-917B-CC8354CFA3A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Layer>
                </a14:imgProps>
              </a:ext>
            </a:extLst>
          </a:blip>
          <a:srcRect l="31509" r="25862"/>
          <a:stretch/>
        </p:blipFill>
        <p:spPr>
          <a:xfrm>
            <a:off x="2191988" y="4304421"/>
            <a:ext cx="557979" cy="707517"/>
          </a:xfrm>
          <a:prstGeom prst="rect">
            <a:avLst/>
          </a:prstGeom>
        </p:spPr>
      </p:pic>
      <p:sp>
        <p:nvSpPr>
          <p:cNvPr id="3" name="标题 2">
            <a:extLst>
              <a:ext uri="{FF2B5EF4-FFF2-40B4-BE49-F238E27FC236}">
                <a16:creationId xmlns:a16="http://schemas.microsoft.com/office/drawing/2014/main" xmlns="" id="{A3DE1708-E6F7-43F2-B5F8-66A4087F77D0}"/>
              </a:ext>
            </a:extLst>
          </p:cNvPr>
          <p:cNvSpPr>
            <a:spLocks noGrp="1"/>
          </p:cNvSpPr>
          <p:nvPr>
            <p:ph type="title"/>
          </p:nvPr>
        </p:nvSpPr>
        <p:spPr/>
        <p:txBody>
          <a:bodyPr/>
          <a:lstStyle/>
          <a:p>
            <a:r>
              <a:rPr lang="en-US" altLang="zh-CN" dirty="0"/>
              <a:t>pipeline</a:t>
            </a:r>
            <a:endParaRPr lang="zh-CN" altLang="en-US" dirty="0"/>
          </a:p>
        </p:txBody>
      </p:sp>
      <p:pic>
        <p:nvPicPr>
          <p:cNvPr id="4" name="图片 3">
            <a:extLst>
              <a:ext uri="{FF2B5EF4-FFF2-40B4-BE49-F238E27FC236}">
                <a16:creationId xmlns:a16="http://schemas.microsoft.com/office/drawing/2014/main" xmlns="" id="{5E4F74B2-D237-489B-893D-0FB32BCA9A45}"/>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1718260" y="3109952"/>
            <a:ext cx="1027631" cy="1204885"/>
          </a:xfrm>
          <a:prstGeom prst="rect">
            <a:avLst/>
          </a:prstGeom>
        </p:spPr>
      </p:pic>
      <p:sp>
        <p:nvSpPr>
          <p:cNvPr id="7" name="文本框 6">
            <a:extLst>
              <a:ext uri="{FF2B5EF4-FFF2-40B4-BE49-F238E27FC236}">
                <a16:creationId xmlns:a16="http://schemas.microsoft.com/office/drawing/2014/main" xmlns="" id="{C9321C7F-A1B6-4556-8B41-C2F3E546C507}"/>
              </a:ext>
            </a:extLst>
          </p:cNvPr>
          <p:cNvSpPr txBox="1"/>
          <p:nvPr/>
        </p:nvSpPr>
        <p:spPr>
          <a:xfrm>
            <a:off x="205934" y="5261138"/>
            <a:ext cx="1104228" cy="400110"/>
          </a:xfrm>
          <a:prstGeom prst="rect">
            <a:avLst/>
          </a:prstGeom>
          <a:solidFill>
            <a:schemeClr val="bg1"/>
          </a:solidFill>
        </p:spPr>
        <p:txBody>
          <a:bodyPr wrap="square" rtlCol="0">
            <a:spAutoFit/>
          </a:bodyPr>
          <a:lstStyle/>
          <a:p>
            <a:r>
              <a:rPr lang="en-US" altLang="zh-CN" sz="2000" dirty="0">
                <a:latin typeface="+mn-lt"/>
                <a:ea typeface="+mn-ea"/>
              </a:rPr>
              <a:t>Image(s)</a:t>
            </a:r>
            <a:endParaRPr lang="zh-CN" altLang="en-US" sz="2000" dirty="0">
              <a:latin typeface="+mn-lt"/>
              <a:ea typeface="+mn-ea"/>
            </a:endParaRPr>
          </a:p>
        </p:txBody>
      </p:sp>
      <p:grpSp>
        <p:nvGrpSpPr>
          <p:cNvPr id="9" name="组合 8">
            <a:extLst>
              <a:ext uri="{FF2B5EF4-FFF2-40B4-BE49-F238E27FC236}">
                <a16:creationId xmlns:a16="http://schemas.microsoft.com/office/drawing/2014/main" xmlns="" id="{9D823ABE-E8CB-4323-A177-FBE52EE44604}"/>
              </a:ext>
            </a:extLst>
          </p:cNvPr>
          <p:cNvGrpSpPr/>
          <p:nvPr/>
        </p:nvGrpSpPr>
        <p:grpSpPr>
          <a:xfrm>
            <a:off x="4222897" y="3612203"/>
            <a:ext cx="1027631" cy="1147679"/>
            <a:chOff x="8748662" y="3373580"/>
            <a:chExt cx="2055830" cy="2803003"/>
          </a:xfrm>
        </p:grpSpPr>
        <p:pic>
          <p:nvPicPr>
            <p:cNvPr id="10" name="图片 9">
              <a:extLst>
                <a:ext uri="{FF2B5EF4-FFF2-40B4-BE49-F238E27FC236}">
                  <a16:creationId xmlns:a16="http://schemas.microsoft.com/office/drawing/2014/main" xmlns="" id="{BEDB609D-AB4C-42DD-8675-50A8B499A388}"/>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1" name="Picture 3">
              <a:extLst>
                <a:ext uri="{FF2B5EF4-FFF2-40B4-BE49-F238E27FC236}">
                  <a16:creationId xmlns:a16="http://schemas.microsoft.com/office/drawing/2014/main" xmlns="" id="{D0F72020-1D57-42C0-978C-56CDBFD976E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 name="图片 11" descr="2">
            <a:extLst>
              <a:ext uri="{FF2B5EF4-FFF2-40B4-BE49-F238E27FC236}">
                <a16:creationId xmlns:a16="http://schemas.microsoft.com/office/drawing/2014/main" xmlns="" id="{50F487F0-1B25-4860-A5AE-0DB3CC5552EB}"/>
              </a:ext>
            </a:extLst>
          </p:cNvPr>
          <p:cNvPicPr>
            <a:picLocks noChangeAspect="1"/>
          </p:cNvPicPr>
          <p:nvPr/>
        </p:nvPicPr>
        <p:blipFill>
          <a:blip r:embed="rId9"/>
          <a:stretch>
            <a:fillRect/>
          </a:stretch>
        </p:blipFill>
        <p:spPr>
          <a:xfrm>
            <a:off x="148711" y="3728439"/>
            <a:ext cx="1047102" cy="1573180"/>
          </a:xfrm>
          <a:prstGeom prst="rect">
            <a:avLst/>
          </a:prstGeom>
        </p:spPr>
      </p:pic>
      <p:sp>
        <p:nvSpPr>
          <p:cNvPr id="14" name="文本框 13">
            <a:extLst>
              <a:ext uri="{FF2B5EF4-FFF2-40B4-BE49-F238E27FC236}">
                <a16:creationId xmlns:a16="http://schemas.microsoft.com/office/drawing/2014/main" xmlns="" id="{67A359D9-4123-445A-B393-155C0B5A8C52}"/>
              </a:ext>
            </a:extLst>
          </p:cNvPr>
          <p:cNvSpPr txBox="1"/>
          <p:nvPr/>
        </p:nvSpPr>
        <p:spPr>
          <a:xfrm>
            <a:off x="3410406" y="4019667"/>
            <a:ext cx="741156" cy="400110"/>
          </a:xfrm>
          <a:prstGeom prst="rect">
            <a:avLst/>
          </a:prstGeom>
          <a:solidFill>
            <a:schemeClr val="bg1"/>
          </a:solidFill>
        </p:spPr>
        <p:txBody>
          <a:bodyPr wrap="square" rtlCol="0">
            <a:spAutoFit/>
          </a:bodyPr>
          <a:lstStyle/>
          <a:p>
            <a:r>
              <a:rPr lang="zh-CN" altLang="en-US" sz="2000" dirty="0">
                <a:latin typeface="+mn-lt"/>
                <a:ea typeface="+mn-ea"/>
              </a:rPr>
              <a:t>建模</a:t>
            </a:r>
          </a:p>
        </p:txBody>
      </p:sp>
      <p:sp>
        <p:nvSpPr>
          <p:cNvPr id="37" name="矩形 36">
            <a:extLst>
              <a:ext uri="{FF2B5EF4-FFF2-40B4-BE49-F238E27FC236}">
                <a16:creationId xmlns:a16="http://schemas.microsoft.com/office/drawing/2014/main" xmlns="" id="{81EA9BFF-1AC9-40CA-B51B-6104B34CE6AE}"/>
              </a:ext>
            </a:extLst>
          </p:cNvPr>
          <p:cNvSpPr/>
          <p:nvPr/>
        </p:nvSpPr>
        <p:spPr bwMode="auto">
          <a:xfrm>
            <a:off x="672262" y="3984482"/>
            <a:ext cx="475798" cy="1230919"/>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38" name="矩形 37">
            <a:extLst>
              <a:ext uri="{FF2B5EF4-FFF2-40B4-BE49-F238E27FC236}">
                <a16:creationId xmlns:a16="http://schemas.microsoft.com/office/drawing/2014/main" xmlns="" id="{25A0D960-3DC5-4C6C-96F1-AD3290D70CE2}"/>
              </a:ext>
            </a:extLst>
          </p:cNvPr>
          <p:cNvSpPr/>
          <p:nvPr/>
        </p:nvSpPr>
        <p:spPr bwMode="auto">
          <a:xfrm>
            <a:off x="322760" y="4345955"/>
            <a:ext cx="507357" cy="869446"/>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39" name="文本框 38">
            <a:extLst>
              <a:ext uri="{FF2B5EF4-FFF2-40B4-BE49-F238E27FC236}">
                <a16:creationId xmlns:a16="http://schemas.microsoft.com/office/drawing/2014/main" xmlns="" id="{FC638904-CEE9-4BFE-B72E-5DB3E301A6B2}"/>
              </a:ext>
            </a:extLst>
          </p:cNvPr>
          <p:cNvSpPr txBox="1"/>
          <p:nvPr/>
        </p:nvSpPr>
        <p:spPr>
          <a:xfrm>
            <a:off x="4222897" y="4739762"/>
            <a:ext cx="1325212" cy="400110"/>
          </a:xfrm>
          <a:prstGeom prst="rect">
            <a:avLst/>
          </a:prstGeom>
          <a:solidFill>
            <a:schemeClr val="bg1"/>
          </a:solidFill>
        </p:spPr>
        <p:txBody>
          <a:bodyPr wrap="square" rtlCol="0">
            <a:spAutoFit/>
          </a:bodyPr>
          <a:lstStyle/>
          <a:p>
            <a:r>
              <a:rPr lang="en-US" altLang="zh-CN" sz="2000" dirty="0">
                <a:latin typeface="+mn-lt"/>
                <a:ea typeface="+mn-ea"/>
              </a:rPr>
              <a:t>3D</a:t>
            </a:r>
            <a:r>
              <a:rPr lang="zh-CN" altLang="en-US" sz="2000" dirty="0">
                <a:latin typeface="+mn-lt"/>
                <a:ea typeface="+mn-ea"/>
              </a:rPr>
              <a:t>场景</a:t>
            </a:r>
            <a:r>
              <a:rPr lang="en-US" altLang="zh-CN" sz="2000" dirty="0">
                <a:latin typeface="+mn-lt"/>
                <a:ea typeface="+mn-ea"/>
              </a:rPr>
              <a:t>(s)</a:t>
            </a:r>
            <a:endParaRPr lang="zh-CN" altLang="en-US" sz="2000" dirty="0">
              <a:latin typeface="+mn-lt"/>
              <a:ea typeface="+mn-ea"/>
            </a:endParaRPr>
          </a:p>
        </p:txBody>
      </p:sp>
      <p:cxnSp>
        <p:nvCxnSpPr>
          <p:cNvPr id="47" name="直接箭头连接符 46">
            <a:extLst>
              <a:ext uri="{FF2B5EF4-FFF2-40B4-BE49-F238E27FC236}">
                <a16:creationId xmlns:a16="http://schemas.microsoft.com/office/drawing/2014/main" xmlns="" id="{1D5D833A-B966-40AD-8D2B-B426DE9E9197}"/>
              </a:ext>
            </a:extLst>
          </p:cNvPr>
          <p:cNvCxnSpPr>
            <a:cxnSpLocks/>
          </p:cNvCxnSpPr>
          <p:nvPr/>
        </p:nvCxnSpPr>
        <p:spPr bwMode="auto">
          <a:xfrm>
            <a:off x="3442909" y="4513015"/>
            <a:ext cx="796980" cy="40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连接符: 肘形 52">
            <a:extLst>
              <a:ext uri="{FF2B5EF4-FFF2-40B4-BE49-F238E27FC236}">
                <a16:creationId xmlns:a16="http://schemas.microsoft.com/office/drawing/2014/main" xmlns="" id="{C1DA01A7-0372-448D-8248-DBFCE713D89D}"/>
              </a:ext>
            </a:extLst>
          </p:cNvPr>
          <p:cNvCxnSpPr>
            <a:cxnSpLocks/>
          </p:cNvCxnSpPr>
          <p:nvPr/>
        </p:nvCxnSpPr>
        <p:spPr bwMode="auto">
          <a:xfrm rot="16200000" flipH="1">
            <a:off x="1045167" y="4567279"/>
            <a:ext cx="1346187" cy="293563"/>
          </a:xfrm>
          <a:prstGeom prst="bentConnector3">
            <a:avLst>
              <a:gd name="adj1" fmla="val 100236"/>
            </a:avLst>
          </a:prstGeom>
          <a:solidFill>
            <a:schemeClr val="accent1"/>
          </a:solidFill>
          <a:ln w="9525" cap="flat" cmpd="sng" algn="ctr">
            <a:solidFill>
              <a:schemeClr val="tx1"/>
            </a:solidFill>
            <a:prstDash val="solid"/>
            <a:round/>
            <a:headEnd type="none" w="med" len="med"/>
            <a:tailEnd type="triangle"/>
          </a:ln>
          <a:effectLst/>
        </p:spPr>
      </p:cxnSp>
      <p:sp>
        <p:nvSpPr>
          <p:cNvPr id="64" name="右大括号 63">
            <a:extLst>
              <a:ext uri="{FF2B5EF4-FFF2-40B4-BE49-F238E27FC236}">
                <a16:creationId xmlns:a16="http://schemas.microsoft.com/office/drawing/2014/main" xmlns="" id="{541D2C4F-A3C4-4A71-90BC-033A30901AAE}"/>
              </a:ext>
            </a:extLst>
          </p:cNvPr>
          <p:cNvSpPr/>
          <p:nvPr/>
        </p:nvSpPr>
        <p:spPr bwMode="auto">
          <a:xfrm>
            <a:off x="3181058" y="3511553"/>
            <a:ext cx="260424" cy="200695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cxnSp>
        <p:nvCxnSpPr>
          <p:cNvPr id="66" name="连接符: 肘形 65">
            <a:extLst>
              <a:ext uri="{FF2B5EF4-FFF2-40B4-BE49-F238E27FC236}">
                <a16:creationId xmlns:a16="http://schemas.microsoft.com/office/drawing/2014/main" xmlns="" id="{C2328CB5-BAC9-4EE2-BA64-D359B9D34BA0}"/>
              </a:ext>
            </a:extLst>
          </p:cNvPr>
          <p:cNvCxnSpPr/>
          <p:nvPr/>
        </p:nvCxnSpPr>
        <p:spPr bwMode="auto">
          <a:xfrm rot="5400000" flipH="1" flipV="1">
            <a:off x="1540639" y="3619658"/>
            <a:ext cx="478214" cy="416535"/>
          </a:xfrm>
          <a:prstGeom prst="bentConnector3">
            <a:avLst>
              <a:gd name="adj1" fmla="val 99795"/>
            </a:avLst>
          </a:prstGeom>
          <a:solidFill>
            <a:schemeClr val="accent1"/>
          </a:solidFill>
          <a:ln w="9525" cap="flat" cmpd="sng" algn="ctr">
            <a:solidFill>
              <a:schemeClr val="tx1"/>
            </a:solidFill>
            <a:prstDash val="solid"/>
            <a:round/>
            <a:headEnd type="none" w="med" len="med"/>
            <a:tailEnd type="triangle"/>
          </a:ln>
          <a:effectLst/>
        </p:spPr>
      </p:cxnSp>
      <p:cxnSp>
        <p:nvCxnSpPr>
          <p:cNvPr id="69" name="直接箭头连接符 68">
            <a:extLst>
              <a:ext uri="{FF2B5EF4-FFF2-40B4-BE49-F238E27FC236}">
                <a16:creationId xmlns:a16="http://schemas.microsoft.com/office/drawing/2014/main" xmlns="" id="{1AE19875-9AE6-4E26-9565-FB490D800CAB}"/>
              </a:ext>
            </a:extLst>
          </p:cNvPr>
          <p:cNvCxnSpPr>
            <a:cxnSpLocks/>
          </p:cNvCxnSpPr>
          <p:nvPr/>
        </p:nvCxnSpPr>
        <p:spPr bwMode="auto">
          <a:xfrm>
            <a:off x="1552245" y="4599941"/>
            <a:ext cx="381942" cy="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3" name="内容占位符 1">
            <a:extLst>
              <a:ext uri="{FF2B5EF4-FFF2-40B4-BE49-F238E27FC236}">
                <a16:creationId xmlns:a16="http://schemas.microsoft.com/office/drawing/2014/main" xmlns="" id="{0D339C83-0CC0-47B8-8035-AD90543C546B}"/>
              </a:ext>
            </a:extLst>
          </p:cNvPr>
          <p:cNvSpPr>
            <a:spLocks noGrp="1"/>
          </p:cNvSpPr>
          <p:nvPr>
            <p:ph idx="1"/>
          </p:nvPr>
        </p:nvSpPr>
        <p:spPr>
          <a:xfrm>
            <a:off x="227548" y="917289"/>
            <a:ext cx="11053028" cy="1516155"/>
          </a:xfrm>
        </p:spPr>
        <p:txBody>
          <a:bodyPr/>
          <a:lstStyle/>
          <a:p>
            <a:r>
              <a:rPr lang="en-US" altLang="zh-CN" sz="2400" dirty="0">
                <a:solidFill>
                  <a:srgbClr val="0000FF"/>
                </a:solidFill>
              </a:rPr>
              <a:t>3D</a:t>
            </a:r>
            <a:r>
              <a:rPr lang="zh-CN" altLang="en-US" sz="2400" dirty="0">
                <a:solidFill>
                  <a:srgbClr val="0000FF"/>
                </a:solidFill>
              </a:rPr>
              <a:t>建模的两个难点：</a:t>
            </a:r>
            <a:endParaRPr lang="en-US" altLang="zh-CN" sz="2400" dirty="0">
              <a:solidFill>
                <a:srgbClr val="0000FF"/>
              </a:solidFill>
            </a:endParaRPr>
          </a:p>
          <a:p>
            <a:r>
              <a:rPr lang="zh-CN" altLang="en-US" sz="2400" dirty="0">
                <a:solidFill>
                  <a:srgbClr val="0000FF"/>
                </a:solidFill>
              </a:rPr>
              <a:t>遮挡？</a:t>
            </a:r>
            <a:r>
              <a:rPr lang="zh-CN" altLang="en-US" sz="2400" dirty="0"/>
              <a:t>既建模人又建模</a:t>
            </a:r>
            <a:r>
              <a:rPr lang="en-US" altLang="zh-CN" sz="2400" dirty="0"/>
              <a:t>object</a:t>
            </a:r>
            <a:r>
              <a:rPr lang="zh-CN" altLang="en-US" sz="2400" dirty="0"/>
              <a:t>，如何解决遮挡问题</a:t>
            </a:r>
            <a:endParaRPr lang="en-US" altLang="zh-CN" sz="2400" dirty="0"/>
          </a:p>
          <a:p>
            <a:r>
              <a:rPr lang="zh-CN" altLang="en-US" sz="2400" dirty="0">
                <a:solidFill>
                  <a:srgbClr val="0000FF"/>
                </a:solidFill>
              </a:rPr>
              <a:t>接触点？</a:t>
            </a:r>
            <a:r>
              <a:rPr lang="zh-CN" altLang="en-US" sz="2400" dirty="0"/>
              <a:t>估计出人与</a:t>
            </a:r>
            <a:r>
              <a:rPr lang="en-US" altLang="zh-CN" sz="2400" dirty="0"/>
              <a:t>object</a:t>
            </a:r>
            <a:r>
              <a:rPr lang="zh-CN" altLang="en-US" sz="2400" dirty="0"/>
              <a:t>的接触点可能会有帮助</a:t>
            </a:r>
            <a:endParaRPr lang="en-US" altLang="zh-CN" sz="2400" dirty="0"/>
          </a:p>
        </p:txBody>
      </p:sp>
      <p:sp>
        <p:nvSpPr>
          <p:cNvPr id="114" name="文本框 113">
            <a:extLst>
              <a:ext uri="{FF2B5EF4-FFF2-40B4-BE49-F238E27FC236}">
                <a16:creationId xmlns:a16="http://schemas.microsoft.com/office/drawing/2014/main" xmlns="" id="{88F93554-3BE1-4B09-B493-2F5AC61CF339}"/>
              </a:ext>
            </a:extLst>
          </p:cNvPr>
          <p:cNvSpPr txBox="1"/>
          <p:nvPr/>
        </p:nvSpPr>
        <p:spPr>
          <a:xfrm>
            <a:off x="343464" y="2701630"/>
            <a:ext cx="4730207" cy="400110"/>
          </a:xfrm>
          <a:prstGeom prst="rect">
            <a:avLst/>
          </a:prstGeom>
          <a:solidFill>
            <a:schemeClr val="bg1"/>
          </a:solidFill>
        </p:spPr>
        <p:txBody>
          <a:bodyPr wrap="square" rtlCol="0">
            <a:spAutoFit/>
          </a:bodyPr>
          <a:lstStyle/>
          <a:p>
            <a:r>
              <a:rPr lang="zh-CN" altLang="en-US" sz="2000" dirty="0">
                <a:latin typeface="+mn-lt"/>
                <a:ea typeface="+mn-ea"/>
              </a:rPr>
              <a:t>思路一：</a:t>
            </a:r>
            <a:r>
              <a:rPr lang="en-US" altLang="zh-CN" sz="2000" dirty="0">
                <a:latin typeface="+mn-lt"/>
                <a:ea typeface="+mn-ea"/>
              </a:rPr>
              <a:t>2D</a:t>
            </a:r>
            <a:r>
              <a:rPr lang="zh-CN" altLang="en-US" sz="2000" dirty="0">
                <a:latin typeface="+mn-lt"/>
                <a:ea typeface="+mn-ea"/>
              </a:rPr>
              <a:t>接触点辅助单张</a:t>
            </a:r>
            <a:r>
              <a:rPr lang="en-US" altLang="zh-CN" sz="2000" dirty="0">
                <a:latin typeface="+mn-lt"/>
                <a:ea typeface="+mn-ea"/>
              </a:rPr>
              <a:t>Image</a:t>
            </a:r>
            <a:r>
              <a:rPr lang="zh-CN" altLang="en-US" sz="2000" dirty="0">
                <a:latin typeface="+mn-lt"/>
                <a:ea typeface="+mn-ea"/>
              </a:rPr>
              <a:t>建模</a:t>
            </a:r>
          </a:p>
        </p:txBody>
      </p:sp>
      <p:sp>
        <p:nvSpPr>
          <p:cNvPr id="115" name="文本框 114">
            <a:extLst>
              <a:ext uri="{FF2B5EF4-FFF2-40B4-BE49-F238E27FC236}">
                <a16:creationId xmlns:a16="http://schemas.microsoft.com/office/drawing/2014/main" xmlns="" id="{3327443D-8B19-4373-B462-B24C056F60DE}"/>
              </a:ext>
            </a:extLst>
          </p:cNvPr>
          <p:cNvSpPr txBox="1"/>
          <p:nvPr/>
        </p:nvSpPr>
        <p:spPr>
          <a:xfrm>
            <a:off x="5924224" y="2701630"/>
            <a:ext cx="3888432" cy="400110"/>
          </a:xfrm>
          <a:prstGeom prst="rect">
            <a:avLst/>
          </a:prstGeom>
          <a:solidFill>
            <a:schemeClr val="bg1"/>
          </a:solidFill>
        </p:spPr>
        <p:txBody>
          <a:bodyPr wrap="square" rtlCol="0">
            <a:spAutoFit/>
          </a:bodyPr>
          <a:lstStyle/>
          <a:p>
            <a:r>
              <a:rPr lang="zh-CN" altLang="en-US" sz="2000" dirty="0">
                <a:latin typeface="+mn-lt"/>
                <a:ea typeface="+mn-ea"/>
              </a:rPr>
              <a:t>思路二：多张</a:t>
            </a:r>
            <a:r>
              <a:rPr lang="en-US" altLang="zh-CN" sz="2000" dirty="0">
                <a:latin typeface="+mn-lt"/>
                <a:ea typeface="+mn-ea"/>
              </a:rPr>
              <a:t>Image Co-modeling</a:t>
            </a:r>
            <a:endParaRPr lang="zh-CN" altLang="en-US" sz="2000" dirty="0">
              <a:latin typeface="+mn-lt"/>
              <a:ea typeface="+mn-ea"/>
            </a:endParaRPr>
          </a:p>
        </p:txBody>
      </p:sp>
      <p:cxnSp>
        <p:nvCxnSpPr>
          <p:cNvPr id="123" name="直接箭头连接符 122">
            <a:extLst>
              <a:ext uri="{FF2B5EF4-FFF2-40B4-BE49-F238E27FC236}">
                <a16:creationId xmlns:a16="http://schemas.microsoft.com/office/drawing/2014/main" xmlns="" id="{7B8621D2-FBA5-4A3E-A990-50555C648EAB}"/>
              </a:ext>
            </a:extLst>
          </p:cNvPr>
          <p:cNvCxnSpPr>
            <a:cxnSpLocks/>
          </p:cNvCxnSpPr>
          <p:nvPr/>
        </p:nvCxnSpPr>
        <p:spPr bwMode="auto">
          <a:xfrm>
            <a:off x="8383004" y="3920584"/>
            <a:ext cx="597282" cy="127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3" name="组合 22">
            <a:extLst>
              <a:ext uri="{FF2B5EF4-FFF2-40B4-BE49-F238E27FC236}">
                <a16:creationId xmlns:a16="http://schemas.microsoft.com/office/drawing/2014/main" xmlns="" id="{CCB32EDD-B24F-42A8-85B3-0F2A6E08C17F}"/>
              </a:ext>
            </a:extLst>
          </p:cNvPr>
          <p:cNvGrpSpPr/>
          <p:nvPr/>
        </p:nvGrpSpPr>
        <p:grpSpPr>
          <a:xfrm>
            <a:off x="5793115" y="3316186"/>
            <a:ext cx="2486843" cy="2265764"/>
            <a:chOff x="6180915" y="3518905"/>
            <a:chExt cx="2486843" cy="2265764"/>
          </a:xfrm>
        </p:grpSpPr>
        <p:pic>
          <p:nvPicPr>
            <p:cNvPr id="134" name="图片 133">
              <a:extLst>
                <a:ext uri="{FF2B5EF4-FFF2-40B4-BE49-F238E27FC236}">
                  <a16:creationId xmlns:a16="http://schemas.microsoft.com/office/drawing/2014/main" xmlns="" id="{6EFEE70C-6D13-497D-B6C0-1EA67EABDAEF}"/>
                </a:ext>
              </a:extLst>
            </p:cNvPr>
            <p:cNvPicPr>
              <a:picLocks noChangeAspect="1"/>
            </p:cNvPicPr>
            <p:nvPr/>
          </p:nvPicPr>
          <p:blipFill>
            <a:blip r:embed="rId10"/>
            <a:stretch>
              <a:fillRect/>
            </a:stretch>
          </p:blipFill>
          <p:spPr>
            <a:xfrm>
              <a:off x="6246303" y="4776778"/>
              <a:ext cx="952538" cy="952538"/>
            </a:xfrm>
            <a:prstGeom prst="rect">
              <a:avLst/>
            </a:prstGeom>
          </p:spPr>
        </p:pic>
        <p:pic>
          <p:nvPicPr>
            <p:cNvPr id="140" name="图片 139">
              <a:extLst>
                <a:ext uri="{FF2B5EF4-FFF2-40B4-BE49-F238E27FC236}">
                  <a16:creationId xmlns:a16="http://schemas.microsoft.com/office/drawing/2014/main" xmlns="" id="{602513FC-27C8-4A98-91F2-AE883B4C3EED}"/>
                </a:ext>
              </a:extLst>
            </p:cNvPr>
            <p:cNvPicPr>
              <a:picLocks noChangeAspect="1"/>
            </p:cNvPicPr>
            <p:nvPr/>
          </p:nvPicPr>
          <p:blipFill>
            <a:blip r:embed="rId11"/>
            <a:stretch>
              <a:fillRect/>
            </a:stretch>
          </p:blipFill>
          <p:spPr>
            <a:xfrm>
              <a:off x="8010429" y="4689852"/>
              <a:ext cx="657329" cy="987404"/>
            </a:xfrm>
            <a:prstGeom prst="rect">
              <a:avLst/>
            </a:prstGeom>
          </p:spPr>
        </p:pic>
        <p:pic>
          <p:nvPicPr>
            <p:cNvPr id="5" name="图片 4">
              <a:extLst>
                <a:ext uri="{FF2B5EF4-FFF2-40B4-BE49-F238E27FC236}">
                  <a16:creationId xmlns:a16="http://schemas.microsoft.com/office/drawing/2014/main" xmlns="" id="{D45364D3-45BD-43C5-9578-6B020D3FD836}"/>
                </a:ext>
              </a:extLst>
            </p:cNvPr>
            <p:cNvPicPr>
              <a:picLocks noChangeAspect="1"/>
            </p:cNvPicPr>
            <p:nvPr/>
          </p:nvPicPr>
          <p:blipFill rotWithShape="1">
            <a:blip r:embed="rId12"/>
            <a:srcRect l="9559" r="6573" b="1509"/>
            <a:stretch/>
          </p:blipFill>
          <p:spPr>
            <a:xfrm>
              <a:off x="7966733" y="3532946"/>
              <a:ext cx="701025" cy="1063243"/>
            </a:xfrm>
            <a:prstGeom prst="rect">
              <a:avLst/>
            </a:prstGeom>
          </p:spPr>
        </p:pic>
        <p:pic>
          <p:nvPicPr>
            <p:cNvPr id="15" name="图片 14">
              <a:extLst>
                <a:ext uri="{FF2B5EF4-FFF2-40B4-BE49-F238E27FC236}">
                  <a16:creationId xmlns:a16="http://schemas.microsoft.com/office/drawing/2014/main" xmlns="" id="{3B21765A-36BE-4FD2-B8DC-4AE86FC72293}"/>
                </a:ext>
              </a:extLst>
            </p:cNvPr>
            <p:cNvPicPr>
              <a:picLocks noChangeAspect="1"/>
            </p:cNvPicPr>
            <p:nvPr/>
          </p:nvPicPr>
          <p:blipFill rotWithShape="1">
            <a:blip r:embed="rId13"/>
            <a:srcRect t="7292"/>
            <a:stretch/>
          </p:blipFill>
          <p:spPr>
            <a:xfrm>
              <a:off x="6180915" y="3532945"/>
              <a:ext cx="895687" cy="1247337"/>
            </a:xfrm>
            <a:prstGeom prst="rect">
              <a:avLst/>
            </a:prstGeom>
          </p:spPr>
        </p:pic>
        <p:pic>
          <p:nvPicPr>
            <p:cNvPr id="17" name="图片 16">
              <a:extLst>
                <a:ext uri="{FF2B5EF4-FFF2-40B4-BE49-F238E27FC236}">
                  <a16:creationId xmlns:a16="http://schemas.microsoft.com/office/drawing/2014/main" xmlns="" id="{2C26EE2A-A2EB-47E5-AC94-5E977EC17B9D}"/>
                </a:ext>
              </a:extLst>
            </p:cNvPr>
            <p:cNvPicPr>
              <a:picLocks noChangeAspect="1"/>
            </p:cNvPicPr>
            <p:nvPr/>
          </p:nvPicPr>
          <p:blipFill rotWithShape="1">
            <a:blip r:embed="rId14"/>
            <a:srcRect t="4587" r="14709" b="1111"/>
            <a:stretch/>
          </p:blipFill>
          <p:spPr>
            <a:xfrm>
              <a:off x="7186271" y="4721425"/>
              <a:ext cx="706121" cy="1063244"/>
            </a:xfrm>
            <a:prstGeom prst="rect">
              <a:avLst/>
            </a:prstGeom>
          </p:spPr>
        </p:pic>
        <p:pic>
          <p:nvPicPr>
            <p:cNvPr id="8" name="图片 7">
              <a:extLst>
                <a:ext uri="{FF2B5EF4-FFF2-40B4-BE49-F238E27FC236}">
                  <a16:creationId xmlns:a16="http://schemas.microsoft.com/office/drawing/2014/main" xmlns="" id="{D3E52901-E928-441E-831D-8F522B4126F4}"/>
                </a:ext>
              </a:extLst>
            </p:cNvPr>
            <p:cNvPicPr>
              <a:picLocks noChangeAspect="1"/>
            </p:cNvPicPr>
            <p:nvPr/>
          </p:nvPicPr>
          <p:blipFill>
            <a:blip r:embed="rId15"/>
            <a:stretch>
              <a:fillRect/>
            </a:stretch>
          </p:blipFill>
          <p:spPr>
            <a:xfrm>
              <a:off x="7057631" y="3518905"/>
              <a:ext cx="773576" cy="1109638"/>
            </a:xfrm>
            <a:prstGeom prst="rect">
              <a:avLst/>
            </a:prstGeom>
          </p:spPr>
        </p:pic>
        <p:sp>
          <p:nvSpPr>
            <p:cNvPr id="21" name="矩形 20">
              <a:extLst>
                <a:ext uri="{FF2B5EF4-FFF2-40B4-BE49-F238E27FC236}">
                  <a16:creationId xmlns:a16="http://schemas.microsoft.com/office/drawing/2014/main" xmlns="" id="{364BECD9-51A0-437C-8650-BEAF730D5812}"/>
                </a:ext>
              </a:extLst>
            </p:cNvPr>
            <p:cNvSpPr/>
            <p:nvPr/>
          </p:nvSpPr>
          <p:spPr bwMode="auto">
            <a:xfrm>
              <a:off x="6600056" y="3532945"/>
              <a:ext cx="290940" cy="1063244"/>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4" name="矩形 43">
              <a:extLst>
                <a:ext uri="{FF2B5EF4-FFF2-40B4-BE49-F238E27FC236}">
                  <a16:creationId xmlns:a16="http://schemas.microsoft.com/office/drawing/2014/main" xmlns="" id="{E411C1CC-C16E-4F97-8D6B-3985D7A556F1}"/>
                </a:ext>
              </a:extLst>
            </p:cNvPr>
            <p:cNvSpPr/>
            <p:nvPr/>
          </p:nvSpPr>
          <p:spPr bwMode="auto">
            <a:xfrm>
              <a:off x="7464152" y="3567251"/>
              <a:ext cx="303560" cy="1059250"/>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5" name="矩形 44">
              <a:extLst>
                <a:ext uri="{FF2B5EF4-FFF2-40B4-BE49-F238E27FC236}">
                  <a16:creationId xmlns:a16="http://schemas.microsoft.com/office/drawing/2014/main" xmlns="" id="{7DBE5476-459F-4DF7-AE15-CAF4F12B16B8}"/>
                </a:ext>
              </a:extLst>
            </p:cNvPr>
            <p:cNvSpPr/>
            <p:nvPr/>
          </p:nvSpPr>
          <p:spPr bwMode="auto">
            <a:xfrm>
              <a:off x="8313941" y="3563258"/>
              <a:ext cx="353817" cy="1032931"/>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2" name="矩形 21">
              <a:extLst>
                <a:ext uri="{FF2B5EF4-FFF2-40B4-BE49-F238E27FC236}">
                  <a16:creationId xmlns:a16="http://schemas.microsoft.com/office/drawing/2014/main" xmlns="" id="{A3E1135A-DC07-476D-8EA1-BFE097A1A266}"/>
                </a:ext>
              </a:extLst>
            </p:cNvPr>
            <p:cNvSpPr/>
            <p:nvPr/>
          </p:nvSpPr>
          <p:spPr bwMode="auto">
            <a:xfrm>
              <a:off x="6384032" y="5188775"/>
              <a:ext cx="730595" cy="506568"/>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8" name="矩形 47">
              <a:extLst>
                <a:ext uri="{FF2B5EF4-FFF2-40B4-BE49-F238E27FC236}">
                  <a16:creationId xmlns:a16="http://schemas.microsoft.com/office/drawing/2014/main" xmlns="" id="{CD66162E-78F4-4BB0-AED2-00247FCA0C00}"/>
                </a:ext>
              </a:extLst>
            </p:cNvPr>
            <p:cNvSpPr/>
            <p:nvPr/>
          </p:nvSpPr>
          <p:spPr bwMode="auto">
            <a:xfrm>
              <a:off x="7316453" y="5281430"/>
              <a:ext cx="555822" cy="362922"/>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9" name="矩形 48">
              <a:extLst>
                <a:ext uri="{FF2B5EF4-FFF2-40B4-BE49-F238E27FC236}">
                  <a16:creationId xmlns:a16="http://schemas.microsoft.com/office/drawing/2014/main" xmlns="" id="{8D133818-DF47-4DB5-A211-FCD30CF6E4B3}"/>
                </a:ext>
              </a:extLst>
            </p:cNvPr>
            <p:cNvSpPr/>
            <p:nvPr/>
          </p:nvSpPr>
          <p:spPr bwMode="auto">
            <a:xfrm>
              <a:off x="8092178" y="5079808"/>
              <a:ext cx="416886" cy="564544"/>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0" name="矩形 49">
              <a:extLst>
                <a:ext uri="{FF2B5EF4-FFF2-40B4-BE49-F238E27FC236}">
                  <a16:creationId xmlns:a16="http://schemas.microsoft.com/office/drawing/2014/main" xmlns="" id="{D023DE79-55B6-4E47-AB25-CE92935F457C}"/>
                </a:ext>
              </a:extLst>
            </p:cNvPr>
            <p:cNvSpPr/>
            <p:nvPr/>
          </p:nvSpPr>
          <p:spPr bwMode="auto">
            <a:xfrm>
              <a:off x="6246303" y="3905276"/>
              <a:ext cx="423778" cy="784576"/>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51" name="矩形 50">
              <a:extLst>
                <a:ext uri="{FF2B5EF4-FFF2-40B4-BE49-F238E27FC236}">
                  <a16:creationId xmlns:a16="http://schemas.microsoft.com/office/drawing/2014/main" xmlns="" id="{14236BE3-72F7-4042-8A02-DF1D02F6CFE2}"/>
                </a:ext>
              </a:extLst>
            </p:cNvPr>
            <p:cNvSpPr/>
            <p:nvPr/>
          </p:nvSpPr>
          <p:spPr bwMode="auto">
            <a:xfrm>
              <a:off x="7141989" y="4005064"/>
              <a:ext cx="308037" cy="591125"/>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52" name="矩形 51">
              <a:extLst>
                <a:ext uri="{FF2B5EF4-FFF2-40B4-BE49-F238E27FC236}">
                  <a16:creationId xmlns:a16="http://schemas.microsoft.com/office/drawing/2014/main" xmlns="" id="{FB1189B7-637D-4D66-A9D2-06DCCC6E6EF2}"/>
                </a:ext>
              </a:extLst>
            </p:cNvPr>
            <p:cNvSpPr/>
            <p:nvPr/>
          </p:nvSpPr>
          <p:spPr bwMode="auto">
            <a:xfrm>
              <a:off x="7997842" y="3990003"/>
              <a:ext cx="308037" cy="591125"/>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grpSp>
      <p:sp>
        <p:nvSpPr>
          <p:cNvPr id="54" name="文本框 53">
            <a:extLst>
              <a:ext uri="{FF2B5EF4-FFF2-40B4-BE49-F238E27FC236}">
                <a16:creationId xmlns:a16="http://schemas.microsoft.com/office/drawing/2014/main" xmlns="" id="{DCDECEBA-CB35-4917-B65C-224B95CD3BFD}"/>
              </a:ext>
            </a:extLst>
          </p:cNvPr>
          <p:cNvSpPr txBox="1"/>
          <p:nvPr/>
        </p:nvSpPr>
        <p:spPr>
          <a:xfrm>
            <a:off x="10109001" y="3926941"/>
            <a:ext cx="1288585" cy="707886"/>
          </a:xfrm>
          <a:prstGeom prst="rect">
            <a:avLst/>
          </a:prstGeom>
          <a:solidFill>
            <a:schemeClr val="bg1"/>
          </a:solidFill>
        </p:spPr>
        <p:txBody>
          <a:bodyPr wrap="square" rtlCol="0">
            <a:spAutoFit/>
          </a:bodyPr>
          <a:lstStyle/>
          <a:p>
            <a:r>
              <a:rPr lang="en-US" altLang="zh-CN" sz="2000" dirty="0"/>
              <a:t>Co-modeling</a:t>
            </a:r>
            <a:endParaRPr lang="zh-CN" altLang="en-US" sz="2000" dirty="0">
              <a:latin typeface="+mn-lt"/>
              <a:ea typeface="+mn-ea"/>
            </a:endParaRPr>
          </a:p>
        </p:txBody>
      </p:sp>
      <p:sp>
        <p:nvSpPr>
          <p:cNvPr id="55" name="文本框 54">
            <a:extLst>
              <a:ext uri="{FF2B5EF4-FFF2-40B4-BE49-F238E27FC236}">
                <a16:creationId xmlns:a16="http://schemas.microsoft.com/office/drawing/2014/main" xmlns="" id="{87F0ECD9-7B22-413E-A1B7-DAFED9978D02}"/>
              </a:ext>
            </a:extLst>
          </p:cNvPr>
          <p:cNvSpPr txBox="1"/>
          <p:nvPr/>
        </p:nvSpPr>
        <p:spPr>
          <a:xfrm>
            <a:off x="8311067" y="3510772"/>
            <a:ext cx="741156" cy="400110"/>
          </a:xfrm>
          <a:prstGeom prst="rect">
            <a:avLst/>
          </a:prstGeom>
          <a:solidFill>
            <a:schemeClr val="bg1"/>
          </a:solidFill>
        </p:spPr>
        <p:txBody>
          <a:bodyPr wrap="square" rtlCol="0">
            <a:spAutoFit/>
          </a:bodyPr>
          <a:lstStyle/>
          <a:p>
            <a:r>
              <a:rPr lang="zh-CN" altLang="en-US" sz="2000" dirty="0">
                <a:latin typeface="+mn-lt"/>
                <a:ea typeface="+mn-ea"/>
              </a:rPr>
              <a:t>建模</a:t>
            </a:r>
          </a:p>
        </p:txBody>
      </p:sp>
      <p:grpSp>
        <p:nvGrpSpPr>
          <p:cNvPr id="56" name="组合 55">
            <a:extLst>
              <a:ext uri="{FF2B5EF4-FFF2-40B4-BE49-F238E27FC236}">
                <a16:creationId xmlns:a16="http://schemas.microsoft.com/office/drawing/2014/main" xmlns="" id="{803B29EC-40C3-48C9-8384-F4DBBF041363}"/>
              </a:ext>
            </a:extLst>
          </p:cNvPr>
          <p:cNvGrpSpPr/>
          <p:nvPr/>
        </p:nvGrpSpPr>
        <p:grpSpPr>
          <a:xfrm>
            <a:off x="9090955" y="3437784"/>
            <a:ext cx="597282" cy="804897"/>
            <a:chOff x="8748662" y="3373580"/>
            <a:chExt cx="2055830" cy="2803003"/>
          </a:xfrm>
        </p:grpSpPr>
        <p:pic>
          <p:nvPicPr>
            <p:cNvPr id="57" name="图片 56">
              <a:extLst>
                <a:ext uri="{FF2B5EF4-FFF2-40B4-BE49-F238E27FC236}">
                  <a16:creationId xmlns:a16="http://schemas.microsoft.com/office/drawing/2014/main" xmlns="" id="{02D8056E-0B1E-4D26-9BBC-612726A08407}"/>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58" name="Picture 3">
              <a:extLst>
                <a:ext uri="{FF2B5EF4-FFF2-40B4-BE49-F238E27FC236}">
                  <a16:creationId xmlns:a16="http://schemas.microsoft.com/office/drawing/2014/main" xmlns="" id="{402F66D8-48A6-4564-86A0-713410EB579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9" name="文本框 58">
            <a:extLst>
              <a:ext uri="{FF2B5EF4-FFF2-40B4-BE49-F238E27FC236}">
                <a16:creationId xmlns:a16="http://schemas.microsoft.com/office/drawing/2014/main" xmlns="" id="{059C47BE-5468-4C5C-AF3D-E82860BB21F5}"/>
              </a:ext>
            </a:extLst>
          </p:cNvPr>
          <p:cNvSpPr txBox="1"/>
          <p:nvPr/>
        </p:nvSpPr>
        <p:spPr>
          <a:xfrm>
            <a:off x="8705292" y="4212896"/>
            <a:ext cx="1495164" cy="307777"/>
          </a:xfrm>
          <a:prstGeom prst="rect">
            <a:avLst/>
          </a:prstGeom>
          <a:solidFill>
            <a:schemeClr val="bg1"/>
          </a:solidFill>
        </p:spPr>
        <p:txBody>
          <a:bodyPr wrap="square" rtlCol="0">
            <a:spAutoFit/>
          </a:bodyPr>
          <a:lstStyle/>
          <a:p>
            <a:r>
              <a:rPr lang="zh-CN" altLang="en-US" sz="1400" dirty="0">
                <a:latin typeface="+mn-lt"/>
                <a:ea typeface="+mn-ea"/>
              </a:rPr>
              <a:t>部分</a:t>
            </a:r>
            <a:r>
              <a:rPr lang="en-US" altLang="zh-CN" sz="1400" dirty="0">
                <a:latin typeface="+mn-lt"/>
                <a:ea typeface="+mn-ea"/>
              </a:rPr>
              <a:t>3D</a:t>
            </a:r>
            <a:r>
              <a:rPr lang="zh-CN" altLang="en-US" sz="1400" dirty="0">
                <a:latin typeface="+mn-lt"/>
                <a:ea typeface="+mn-ea"/>
              </a:rPr>
              <a:t>场景</a:t>
            </a:r>
            <a:r>
              <a:rPr lang="en-US" altLang="zh-CN" sz="1400" dirty="0">
                <a:latin typeface="+mn-lt"/>
                <a:ea typeface="+mn-ea"/>
              </a:rPr>
              <a:t>(s)</a:t>
            </a:r>
            <a:endParaRPr lang="zh-CN" altLang="en-US" sz="1400" dirty="0">
              <a:latin typeface="+mn-lt"/>
              <a:ea typeface="+mn-ea"/>
            </a:endParaRPr>
          </a:p>
        </p:txBody>
      </p:sp>
      <p:sp>
        <p:nvSpPr>
          <p:cNvPr id="25" name="矩形 24">
            <a:extLst>
              <a:ext uri="{FF2B5EF4-FFF2-40B4-BE49-F238E27FC236}">
                <a16:creationId xmlns:a16="http://schemas.microsoft.com/office/drawing/2014/main" xmlns="" id="{E27C8FD7-34DB-4D8E-8E81-4C99DBC7B1F9}"/>
              </a:ext>
            </a:extLst>
          </p:cNvPr>
          <p:cNvSpPr/>
          <p:nvPr/>
        </p:nvSpPr>
        <p:spPr bwMode="auto">
          <a:xfrm>
            <a:off x="5727872" y="3277694"/>
            <a:ext cx="2655132" cy="2265764"/>
          </a:xfrm>
          <a:prstGeom prst="rect">
            <a:avLst/>
          </a:prstGeom>
          <a:noFill/>
          <a:ln>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6" name="右大括号 25">
            <a:extLst>
              <a:ext uri="{FF2B5EF4-FFF2-40B4-BE49-F238E27FC236}">
                <a16:creationId xmlns:a16="http://schemas.microsoft.com/office/drawing/2014/main" xmlns="" id="{AAB3E711-949E-4DDC-A01D-763AE5FC6F70}"/>
              </a:ext>
            </a:extLst>
          </p:cNvPr>
          <p:cNvSpPr/>
          <p:nvPr/>
        </p:nvSpPr>
        <p:spPr bwMode="auto">
          <a:xfrm>
            <a:off x="9887210" y="3894292"/>
            <a:ext cx="225603" cy="1355433"/>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cxnSp>
        <p:nvCxnSpPr>
          <p:cNvPr id="65" name="直接箭头连接符 64">
            <a:extLst>
              <a:ext uri="{FF2B5EF4-FFF2-40B4-BE49-F238E27FC236}">
                <a16:creationId xmlns:a16="http://schemas.microsoft.com/office/drawing/2014/main" xmlns="" id="{13936307-1C83-4CC4-9819-B91E5E1A6618}"/>
              </a:ext>
            </a:extLst>
          </p:cNvPr>
          <p:cNvCxnSpPr>
            <a:cxnSpLocks/>
          </p:cNvCxnSpPr>
          <p:nvPr/>
        </p:nvCxnSpPr>
        <p:spPr bwMode="auto">
          <a:xfrm>
            <a:off x="10198777" y="4588636"/>
            <a:ext cx="1080120" cy="113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矩形 33">
            <a:extLst>
              <a:ext uri="{FF2B5EF4-FFF2-40B4-BE49-F238E27FC236}">
                <a16:creationId xmlns:a16="http://schemas.microsoft.com/office/drawing/2014/main" xmlns="" id="{F5B90C23-FE6C-4285-99F6-604A32AD9872}"/>
              </a:ext>
            </a:extLst>
          </p:cNvPr>
          <p:cNvSpPr/>
          <p:nvPr/>
        </p:nvSpPr>
        <p:spPr>
          <a:xfrm>
            <a:off x="11285943" y="4552895"/>
            <a:ext cx="981359" cy="523220"/>
          </a:xfrm>
          <a:prstGeom prst="rect">
            <a:avLst/>
          </a:prstGeom>
        </p:spPr>
        <p:txBody>
          <a:bodyPr wrap="none">
            <a:spAutoFit/>
          </a:bodyPr>
          <a:lstStyle/>
          <a:p>
            <a:pPr algn="ctr"/>
            <a:r>
              <a:rPr lang="zh-CN" altLang="en-US" sz="1400" dirty="0"/>
              <a:t>全部</a:t>
            </a:r>
            <a:endParaRPr lang="en-US" altLang="zh-CN" sz="1400" dirty="0"/>
          </a:p>
          <a:p>
            <a:pPr algn="ctr"/>
            <a:r>
              <a:rPr lang="en-US" altLang="zh-CN" sz="1400" dirty="0"/>
              <a:t>3D</a:t>
            </a:r>
            <a:r>
              <a:rPr lang="zh-CN" altLang="en-US" sz="1400" dirty="0"/>
              <a:t>场景</a:t>
            </a:r>
            <a:r>
              <a:rPr lang="en-US" altLang="zh-CN" sz="1400" dirty="0"/>
              <a:t>(s)</a:t>
            </a:r>
            <a:endParaRPr lang="zh-CN" altLang="en-US" sz="1400" dirty="0"/>
          </a:p>
        </p:txBody>
      </p:sp>
      <p:grpSp>
        <p:nvGrpSpPr>
          <p:cNvPr id="71" name="组合 70">
            <a:extLst>
              <a:ext uri="{FF2B5EF4-FFF2-40B4-BE49-F238E27FC236}">
                <a16:creationId xmlns:a16="http://schemas.microsoft.com/office/drawing/2014/main" xmlns="" id="{9F401F38-99A4-48C1-841D-327F30289808}"/>
              </a:ext>
            </a:extLst>
          </p:cNvPr>
          <p:cNvGrpSpPr/>
          <p:nvPr/>
        </p:nvGrpSpPr>
        <p:grpSpPr>
          <a:xfrm>
            <a:off x="8935801" y="3511757"/>
            <a:ext cx="597282" cy="804897"/>
            <a:chOff x="8748662" y="3373580"/>
            <a:chExt cx="2055830" cy="2803003"/>
          </a:xfrm>
        </p:grpSpPr>
        <p:pic>
          <p:nvPicPr>
            <p:cNvPr id="72" name="图片 71">
              <a:extLst>
                <a:ext uri="{FF2B5EF4-FFF2-40B4-BE49-F238E27FC236}">
                  <a16:creationId xmlns:a16="http://schemas.microsoft.com/office/drawing/2014/main" xmlns="" id="{9420E1D9-ACF6-4369-9905-39A487FDD637}"/>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73" name="Picture 3">
              <a:extLst>
                <a:ext uri="{FF2B5EF4-FFF2-40B4-BE49-F238E27FC236}">
                  <a16:creationId xmlns:a16="http://schemas.microsoft.com/office/drawing/2014/main" xmlns="" id="{9E77B823-BB49-4112-8C06-84F4FF05829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4" name="组合 73">
            <a:extLst>
              <a:ext uri="{FF2B5EF4-FFF2-40B4-BE49-F238E27FC236}">
                <a16:creationId xmlns:a16="http://schemas.microsoft.com/office/drawing/2014/main" xmlns="" id="{60DC4643-35A8-49BD-8B3B-64FD6D5C5215}"/>
              </a:ext>
            </a:extLst>
          </p:cNvPr>
          <p:cNvGrpSpPr/>
          <p:nvPr/>
        </p:nvGrpSpPr>
        <p:grpSpPr>
          <a:xfrm>
            <a:off x="8759222" y="3565511"/>
            <a:ext cx="597282" cy="804897"/>
            <a:chOff x="8748662" y="3373580"/>
            <a:chExt cx="2055830" cy="2803003"/>
          </a:xfrm>
        </p:grpSpPr>
        <p:pic>
          <p:nvPicPr>
            <p:cNvPr id="75" name="图片 74">
              <a:extLst>
                <a:ext uri="{FF2B5EF4-FFF2-40B4-BE49-F238E27FC236}">
                  <a16:creationId xmlns:a16="http://schemas.microsoft.com/office/drawing/2014/main" xmlns="" id="{97E608A4-D869-4087-B5F3-2AD6E130D419}"/>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76" name="Picture 3">
              <a:extLst>
                <a:ext uri="{FF2B5EF4-FFF2-40B4-BE49-F238E27FC236}">
                  <a16:creationId xmlns:a16="http://schemas.microsoft.com/office/drawing/2014/main" xmlns="" id="{5A11758A-2F13-40B5-B168-3BFC7F0BC51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7" name="组合 76">
            <a:extLst>
              <a:ext uri="{FF2B5EF4-FFF2-40B4-BE49-F238E27FC236}">
                <a16:creationId xmlns:a16="http://schemas.microsoft.com/office/drawing/2014/main" xmlns="" id="{58BF6060-4825-44AF-A26C-17EB6D062220}"/>
              </a:ext>
            </a:extLst>
          </p:cNvPr>
          <p:cNvGrpSpPr/>
          <p:nvPr/>
        </p:nvGrpSpPr>
        <p:grpSpPr>
          <a:xfrm>
            <a:off x="11470891" y="3620080"/>
            <a:ext cx="597282" cy="804897"/>
            <a:chOff x="8748662" y="3373580"/>
            <a:chExt cx="2055830" cy="2803003"/>
          </a:xfrm>
        </p:grpSpPr>
        <p:pic>
          <p:nvPicPr>
            <p:cNvPr id="78" name="图片 77">
              <a:extLst>
                <a:ext uri="{FF2B5EF4-FFF2-40B4-BE49-F238E27FC236}">
                  <a16:creationId xmlns:a16="http://schemas.microsoft.com/office/drawing/2014/main" xmlns="" id="{DD045946-B6E9-476D-B3D1-3C6217697830}"/>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79" name="Picture 3">
              <a:extLst>
                <a:ext uri="{FF2B5EF4-FFF2-40B4-BE49-F238E27FC236}">
                  <a16:creationId xmlns:a16="http://schemas.microsoft.com/office/drawing/2014/main" xmlns="" id="{EF6911E1-E2C6-49EA-9AEA-237ACB7AA33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0" name="组合 79">
            <a:extLst>
              <a:ext uri="{FF2B5EF4-FFF2-40B4-BE49-F238E27FC236}">
                <a16:creationId xmlns:a16="http://schemas.microsoft.com/office/drawing/2014/main" xmlns="" id="{F1AFF4B4-F16B-40A3-9FCB-0FDDED3279B5}"/>
              </a:ext>
            </a:extLst>
          </p:cNvPr>
          <p:cNvGrpSpPr/>
          <p:nvPr/>
        </p:nvGrpSpPr>
        <p:grpSpPr>
          <a:xfrm>
            <a:off x="11406021" y="3654061"/>
            <a:ext cx="597282" cy="804897"/>
            <a:chOff x="8748662" y="3373580"/>
            <a:chExt cx="2055830" cy="2803003"/>
          </a:xfrm>
        </p:grpSpPr>
        <p:pic>
          <p:nvPicPr>
            <p:cNvPr id="81" name="图片 80">
              <a:extLst>
                <a:ext uri="{FF2B5EF4-FFF2-40B4-BE49-F238E27FC236}">
                  <a16:creationId xmlns:a16="http://schemas.microsoft.com/office/drawing/2014/main" xmlns="" id="{0CE74691-6206-4A35-8AC9-EA9E32B39CEC}"/>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82" name="Picture 3">
              <a:extLst>
                <a:ext uri="{FF2B5EF4-FFF2-40B4-BE49-F238E27FC236}">
                  <a16:creationId xmlns:a16="http://schemas.microsoft.com/office/drawing/2014/main" xmlns="" id="{CC25F858-9C8E-47D0-AFEE-2E94B2C7DC17}"/>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3" name="组合 82">
            <a:extLst>
              <a:ext uri="{FF2B5EF4-FFF2-40B4-BE49-F238E27FC236}">
                <a16:creationId xmlns:a16="http://schemas.microsoft.com/office/drawing/2014/main" xmlns="" id="{33C847CA-20B5-4774-BFFC-7A932F40430A}"/>
              </a:ext>
            </a:extLst>
          </p:cNvPr>
          <p:cNvGrpSpPr/>
          <p:nvPr/>
        </p:nvGrpSpPr>
        <p:grpSpPr>
          <a:xfrm>
            <a:off x="11369650" y="3690407"/>
            <a:ext cx="597282" cy="804897"/>
            <a:chOff x="8748662" y="3373580"/>
            <a:chExt cx="2055830" cy="2803003"/>
          </a:xfrm>
        </p:grpSpPr>
        <p:pic>
          <p:nvPicPr>
            <p:cNvPr id="84" name="图片 83">
              <a:extLst>
                <a:ext uri="{FF2B5EF4-FFF2-40B4-BE49-F238E27FC236}">
                  <a16:creationId xmlns:a16="http://schemas.microsoft.com/office/drawing/2014/main" xmlns="" id="{1DC00772-2EBA-4062-BEC4-6E0B43D05425}"/>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85" name="Picture 3">
              <a:extLst>
                <a:ext uri="{FF2B5EF4-FFF2-40B4-BE49-F238E27FC236}">
                  <a16:creationId xmlns:a16="http://schemas.microsoft.com/office/drawing/2014/main" xmlns="" id="{E756FA12-EBF1-49F0-AA05-AE7491FEE34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6" name="组合 85">
            <a:extLst>
              <a:ext uri="{FF2B5EF4-FFF2-40B4-BE49-F238E27FC236}">
                <a16:creationId xmlns:a16="http://schemas.microsoft.com/office/drawing/2014/main" xmlns="" id="{C1642A14-5C1C-4199-A3AB-EDF62D78C3D3}"/>
              </a:ext>
            </a:extLst>
          </p:cNvPr>
          <p:cNvGrpSpPr/>
          <p:nvPr/>
        </p:nvGrpSpPr>
        <p:grpSpPr>
          <a:xfrm>
            <a:off x="11294216" y="3728624"/>
            <a:ext cx="597282" cy="804897"/>
            <a:chOff x="8893311" y="3350711"/>
            <a:chExt cx="2055830" cy="2803003"/>
          </a:xfrm>
        </p:grpSpPr>
        <p:pic>
          <p:nvPicPr>
            <p:cNvPr id="87" name="图片 86">
              <a:extLst>
                <a:ext uri="{FF2B5EF4-FFF2-40B4-BE49-F238E27FC236}">
                  <a16:creationId xmlns:a16="http://schemas.microsoft.com/office/drawing/2014/main" xmlns="" id="{56AA3D89-ABFE-4455-B085-210F8C2630CE}"/>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893311" y="3350711"/>
              <a:ext cx="2055830" cy="2803003"/>
            </a:xfrm>
            <a:prstGeom prst="rect">
              <a:avLst/>
            </a:prstGeom>
          </p:spPr>
        </p:pic>
        <p:pic>
          <p:nvPicPr>
            <p:cNvPr id="88" name="Picture 3">
              <a:extLst>
                <a:ext uri="{FF2B5EF4-FFF2-40B4-BE49-F238E27FC236}">
                  <a16:creationId xmlns:a16="http://schemas.microsoft.com/office/drawing/2014/main" xmlns="" id="{E1B1C6D4-51EE-4EB0-B103-F59CEFF57697}"/>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9" name="组合 88">
            <a:extLst>
              <a:ext uri="{FF2B5EF4-FFF2-40B4-BE49-F238E27FC236}">
                <a16:creationId xmlns:a16="http://schemas.microsoft.com/office/drawing/2014/main" xmlns="" id="{D7EAA7D7-E9A1-45E9-81CF-72E9CD2FA4CF}"/>
              </a:ext>
            </a:extLst>
          </p:cNvPr>
          <p:cNvGrpSpPr/>
          <p:nvPr/>
        </p:nvGrpSpPr>
        <p:grpSpPr>
          <a:xfrm>
            <a:off x="11199919" y="3762991"/>
            <a:ext cx="597282" cy="804897"/>
            <a:chOff x="8748662" y="3373580"/>
            <a:chExt cx="2055830" cy="2803003"/>
          </a:xfrm>
        </p:grpSpPr>
        <p:pic>
          <p:nvPicPr>
            <p:cNvPr id="90" name="图片 89">
              <a:extLst>
                <a:ext uri="{FF2B5EF4-FFF2-40B4-BE49-F238E27FC236}">
                  <a16:creationId xmlns:a16="http://schemas.microsoft.com/office/drawing/2014/main" xmlns="" id="{A33BC99E-8125-4875-930C-1840A7613308}"/>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91" name="Picture 3">
              <a:extLst>
                <a:ext uri="{FF2B5EF4-FFF2-40B4-BE49-F238E27FC236}">
                  <a16:creationId xmlns:a16="http://schemas.microsoft.com/office/drawing/2014/main" xmlns="" id="{EAEA0208-5F8C-4A0C-89BB-CCE37FC3053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2" name="组合 91">
            <a:extLst>
              <a:ext uri="{FF2B5EF4-FFF2-40B4-BE49-F238E27FC236}">
                <a16:creationId xmlns:a16="http://schemas.microsoft.com/office/drawing/2014/main" xmlns="" id="{52072AA1-EA85-466A-BFED-82B1A517EB5B}"/>
              </a:ext>
            </a:extLst>
          </p:cNvPr>
          <p:cNvGrpSpPr/>
          <p:nvPr/>
        </p:nvGrpSpPr>
        <p:grpSpPr>
          <a:xfrm>
            <a:off x="11130165" y="3819952"/>
            <a:ext cx="597282" cy="804897"/>
            <a:chOff x="8748662" y="3373580"/>
            <a:chExt cx="2055830" cy="2803003"/>
          </a:xfrm>
        </p:grpSpPr>
        <p:pic>
          <p:nvPicPr>
            <p:cNvPr id="93" name="图片 92">
              <a:extLst>
                <a:ext uri="{FF2B5EF4-FFF2-40B4-BE49-F238E27FC236}">
                  <a16:creationId xmlns:a16="http://schemas.microsoft.com/office/drawing/2014/main" xmlns="" id="{A5E52FD1-7937-4468-AD5F-E38819455649}"/>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94" name="Picture 3">
              <a:extLst>
                <a:ext uri="{FF2B5EF4-FFF2-40B4-BE49-F238E27FC236}">
                  <a16:creationId xmlns:a16="http://schemas.microsoft.com/office/drawing/2014/main" xmlns="" id="{15B9C2E1-E5C2-4B4B-9426-709E49328B7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文本框 5">
            <a:extLst>
              <a:ext uri="{FF2B5EF4-FFF2-40B4-BE49-F238E27FC236}">
                <a16:creationId xmlns:a16="http://schemas.microsoft.com/office/drawing/2014/main" xmlns="" id="{9074BBE5-8D20-4232-B86D-91F8ED9EABDC}"/>
              </a:ext>
            </a:extLst>
          </p:cNvPr>
          <p:cNvSpPr txBox="1"/>
          <p:nvPr/>
        </p:nvSpPr>
        <p:spPr>
          <a:xfrm>
            <a:off x="322299" y="2301520"/>
            <a:ext cx="1716331" cy="400110"/>
          </a:xfrm>
          <a:prstGeom prst="rect">
            <a:avLst/>
          </a:prstGeom>
          <a:solidFill>
            <a:schemeClr val="bg1"/>
          </a:solidFill>
        </p:spPr>
        <p:txBody>
          <a:bodyPr wrap="square" rtlCol="0">
            <a:spAutoFit/>
          </a:bodyPr>
          <a:lstStyle/>
          <a:p>
            <a:r>
              <a:rPr lang="en-US" altLang="zh-CN" sz="2000" dirty="0">
                <a:solidFill>
                  <a:srgbClr val="FF0000"/>
                </a:solidFill>
                <a:latin typeface="+mn-lt"/>
                <a:ea typeface="+mn-ea"/>
              </a:rPr>
              <a:t>1</a:t>
            </a:r>
            <a:r>
              <a:rPr lang="zh-CN" altLang="en-US" sz="2000" dirty="0">
                <a:solidFill>
                  <a:srgbClr val="FF0000"/>
                </a:solidFill>
                <a:latin typeface="+mn-lt"/>
                <a:ea typeface="+mn-ea"/>
              </a:rPr>
              <a:t>、解决遮挡：</a:t>
            </a:r>
          </a:p>
        </p:txBody>
      </p:sp>
    </p:spTree>
    <p:extLst>
      <p:ext uri="{BB962C8B-B14F-4D97-AF65-F5344CB8AC3E}">
        <p14:creationId xmlns:p14="http://schemas.microsoft.com/office/powerpoint/2010/main" val="1659746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3DE1708-E6F7-43F2-B5F8-66A4087F77D0}"/>
              </a:ext>
            </a:extLst>
          </p:cNvPr>
          <p:cNvSpPr>
            <a:spLocks noGrp="1"/>
          </p:cNvSpPr>
          <p:nvPr>
            <p:ph type="title"/>
          </p:nvPr>
        </p:nvSpPr>
        <p:spPr/>
        <p:txBody>
          <a:bodyPr/>
          <a:lstStyle/>
          <a:p>
            <a:r>
              <a:rPr lang="en-US" altLang="zh-CN" dirty="0"/>
              <a:t>pipeline</a:t>
            </a:r>
            <a:endParaRPr lang="zh-CN" altLang="en-US" dirty="0"/>
          </a:p>
        </p:txBody>
      </p:sp>
      <p:sp>
        <p:nvSpPr>
          <p:cNvPr id="113" name="内容占位符 1">
            <a:extLst>
              <a:ext uri="{FF2B5EF4-FFF2-40B4-BE49-F238E27FC236}">
                <a16:creationId xmlns:a16="http://schemas.microsoft.com/office/drawing/2014/main" xmlns="" id="{0D339C83-0CC0-47B8-8035-AD90543C546B}"/>
              </a:ext>
            </a:extLst>
          </p:cNvPr>
          <p:cNvSpPr>
            <a:spLocks noGrp="1"/>
          </p:cNvSpPr>
          <p:nvPr>
            <p:ph idx="1"/>
          </p:nvPr>
        </p:nvSpPr>
        <p:spPr>
          <a:xfrm>
            <a:off x="227548" y="917289"/>
            <a:ext cx="11053028" cy="1516155"/>
          </a:xfrm>
        </p:spPr>
        <p:txBody>
          <a:bodyPr/>
          <a:lstStyle/>
          <a:p>
            <a:r>
              <a:rPr lang="en-US" altLang="zh-CN" sz="2400" dirty="0">
                <a:solidFill>
                  <a:srgbClr val="0000FF"/>
                </a:solidFill>
              </a:rPr>
              <a:t>3D</a:t>
            </a:r>
            <a:r>
              <a:rPr lang="zh-CN" altLang="en-US" sz="2400" dirty="0">
                <a:solidFill>
                  <a:srgbClr val="0000FF"/>
                </a:solidFill>
              </a:rPr>
              <a:t>建模的两个难点：</a:t>
            </a:r>
            <a:endParaRPr lang="en-US" altLang="zh-CN" sz="2400" dirty="0">
              <a:solidFill>
                <a:srgbClr val="0000FF"/>
              </a:solidFill>
            </a:endParaRPr>
          </a:p>
          <a:p>
            <a:r>
              <a:rPr lang="zh-CN" altLang="en-US" sz="2400" dirty="0">
                <a:solidFill>
                  <a:srgbClr val="0000FF"/>
                </a:solidFill>
              </a:rPr>
              <a:t>遮挡？</a:t>
            </a:r>
            <a:r>
              <a:rPr lang="zh-CN" altLang="en-US" sz="2400" dirty="0"/>
              <a:t>既建模人又建模</a:t>
            </a:r>
            <a:r>
              <a:rPr lang="en-US" altLang="zh-CN" sz="2400" dirty="0"/>
              <a:t>object</a:t>
            </a:r>
            <a:r>
              <a:rPr lang="zh-CN" altLang="en-US" sz="2400" dirty="0"/>
              <a:t>，如何解决遮挡问题</a:t>
            </a:r>
            <a:endParaRPr lang="en-US" altLang="zh-CN" sz="2400" dirty="0"/>
          </a:p>
          <a:p>
            <a:r>
              <a:rPr lang="zh-CN" altLang="en-US" sz="2400" dirty="0">
                <a:solidFill>
                  <a:srgbClr val="0000FF"/>
                </a:solidFill>
              </a:rPr>
              <a:t>接触点？</a:t>
            </a:r>
            <a:r>
              <a:rPr lang="zh-CN" altLang="en-US" sz="2400" dirty="0"/>
              <a:t>估计出人与</a:t>
            </a:r>
            <a:r>
              <a:rPr lang="en-US" altLang="zh-CN" sz="2400" dirty="0"/>
              <a:t>object</a:t>
            </a:r>
            <a:r>
              <a:rPr lang="zh-CN" altLang="en-US" sz="2400" dirty="0"/>
              <a:t>的接触点可能会有帮助</a:t>
            </a:r>
            <a:endParaRPr lang="en-US" altLang="zh-CN" sz="2400" dirty="0"/>
          </a:p>
        </p:txBody>
      </p:sp>
      <p:sp>
        <p:nvSpPr>
          <p:cNvPr id="6" name="文本框 5">
            <a:extLst>
              <a:ext uri="{FF2B5EF4-FFF2-40B4-BE49-F238E27FC236}">
                <a16:creationId xmlns:a16="http://schemas.microsoft.com/office/drawing/2014/main" xmlns="" id="{9074BBE5-8D20-4232-B86D-91F8ED9EABDC}"/>
              </a:ext>
            </a:extLst>
          </p:cNvPr>
          <p:cNvSpPr txBox="1"/>
          <p:nvPr/>
        </p:nvSpPr>
        <p:spPr>
          <a:xfrm>
            <a:off x="251859" y="2348880"/>
            <a:ext cx="1957277" cy="400110"/>
          </a:xfrm>
          <a:prstGeom prst="rect">
            <a:avLst/>
          </a:prstGeom>
          <a:solidFill>
            <a:schemeClr val="bg1"/>
          </a:solidFill>
        </p:spPr>
        <p:txBody>
          <a:bodyPr wrap="square" rtlCol="0">
            <a:spAutoFit/>
          </a:bodyPr>
          <a:lstStyle/>
          <a:p>
            <a:r>
              <a:rPr lang="en-US" altLang="zh-CN" sz="2000" dirty="0">
                <a:solidFill>
                  <a:srgbClr val="FF0000"/>
                </a:solidFill>
                <a:latin typeface="+mn-lt"/>
                <a:ea typeface="+mn-ea"/>
              </a:rPr>
              <a:t>2</a:t>
            </a:r>
            <a:r>
              <a:rPr lang="zh-CN" altLang="en-US" sz="2000" dirty="0">
                <a:solidFill>
                  <a:srgbClr val="FF0000"/>
                </a:solidFill>
                <a:latin typeface="+mn-lt"/>
                <a:ea typeface="+mn-ea"/>
              </a:rPr>
              <a:t>、计算接触点：</a:t>
            </a:r>
          </a:p>
        </p:txBody>
      </p:sp>
      <p:sp>
        <p:nvSpPr>
          <p:cNvPr id="2" name="文本框 1">
            <a:extLst>
              <a:ext uri="{FF2B5EF4-FFF2-40B4-BE49-F238E27FC236}">
                <a16:creationId xmlns:a16="http://schemas.microsoft.com/office/drawing/2014/main" xmlns="" id="{E8578F48-38AF-431F-B8CB-F1B15406C4E2}"/>
              </a:ext>
            </a:extLst>
          </p:cNvPr>
          <p:cNvSpPr txBox="1"/>
          <p:nvPr/>
        </p:nvSpPr>
        <p:spPr>
          <a:xfrm>
            <a:off x="43101" y="4328475"/>
            <a:ext cx="1368152" cy="369332"/>
          </a:xfrm>
          <a:prstGeom prst="rect">
            <a:avLst/>
          </a:prstGeom>
          <a:solidFill>
            <a:schemeClr val="bg1"/>
          </a:solidFill>
        </p:spPr>
        <p:txBody>
          <a:bodyPr wrap="square" rtlCol="0">
            <a:spAutoFit/>
          </a:bodyPr>
          <a:lstStyle/>
          <a:p>
            <a:r>
              <a:rPr lang="zh-CN" altLang="en-US" dirty="0">
                <a:latin typeface="+mn-lt"/>
                <a:ea typeface="+mn-ea"/>
              </a:rPr>
              <a:t>接触“点”</a:t>
            </a:r>
          </a:p>
        </p:txBody>
      </p:sp>
      <p:sp>
        <p:nvSpPr>
          <p:cNvPr id="13" name="左大括号 12">
            <a:extLst>
              <a:ext uri="{FF2B5EF4-FFF2-40B4-BE49-F238E27FC236}">
                <a16:creationId xmlns:a16="http://schemas.microsoft.com/office/drawing/2014/main" xmlns="" id="{05EB7E57-8E9B-45E1-B3EC-A47C0C9B4FF8}"/>
              </a:ext>
            </a:extLst>
          </p:cNvPr>
          <p:cNvSpPr/>
          <p:nvPr/>
        </p:nvSpPr>
        <p:spPr bwMode="auto">
          <a:xfrm>
            <a:off x="1201590" y="4009085"/>
            <a:ext cx="144016" cy="100811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6" name="文本框 15">
            <a:extLst>
              <a:ext uri="{FF2B5EF4-FFF2-40B4-BE49-F238E27FC236}">
                <a16:creationId xmlns:a16="http://schemas.microsoft.com/office/drawing/2014/main" xmlns="" id="{BFA50A0D-3235-490A-B377-2EEB4F6E1773}"/>
              </a:ext>
            </a:extLst>
          </p:cNvPr>
          <p:cNvSpPr txBox="1"/>
          <p:nvPr/>
        </p:nvSpPr>
        <p:spPr>
          <a:xfrm>
            <a:off x="1411253" y="3937077"/>
            <a:ext cx="551384" cy="400110"/>
          </a:xfrm>
          <a:prstGeom prst="rect">
            <a:avLst/>
          </a:prstGeom>
          <a:solidFill>
            <a:schemeClr val="bg1"/>
          </a:solidFill>
        </p:spPr>
        <p:txBody>
          <a:bodyPr wrap="square" rtlCol="0">
            <a:spAutoFit/>
          </a:bodyPr>
          <a:lstStyle/>
          <a:p>
            <a:r>
              <a:rPr lang="en-US" altLang="zh-CN" sz="2000" dirty="0">
                <a:latin typeface="+mn-lt"/>
                <a:ea typeface="+mn-ea"/>
              </a:rPr>
              <a:t>2D</a:t>
            </a:r>
            <a:endParaRPr lang="zh-CN" altLang="en-US" sz="2000" dirty="0">
              <a:latin typeface="+mn-lt"/>
              <a:ea typeface="+mn-ea"/>
            </a:endParaRPr>
          </a:p>
        </p:txBody>
      </p:sp>
      <p:sp>
        <p:nvSpPr>
          <p:cNvPr id="95" name="文本框 94">
            <a:extLst>
              <a:ext uri="{FF2B5EF4-FFF2-40B4-BE49-F238E27FC236}">
                <a16:creationId xmlns:a16="http://schemas.microsoft.com/office/drawing/2014/main" xmlns="" id="{B83B5179-61C2-42E4-BDF3-92F58EFA3D0E}"/>
              </a:ext>
            </a:extLst>
          </p:cNvPr>
          <p:cNvSpPr txBox="1"/>
          <p:nvPr/>
        </p:nvSpPr>
        <p:spPr>
          <a:xfrm>
            <a:off x="1411253" y="4616650"/>
            <a:ext cx="551384" cy="400110"/>
          </a:xfrm>
          <a:prstGeom prst="rect">
            <a:avLst/>
          </a:prstGeom>
          <a:solidFill>
            <a:schemeClr val="bg1"/>
          </a:solidFill>
        </p:spPr>
        <p:txBody>
          <a:bodyPr wrap="square" rtlCol="0">
            <a:spAutoFit/>
          </a:bodyPr>
          <a:lstStyle/>
          <a:p>
            <a:r>
              <a:rPr lang="en-US" altLang="zh-CN" sz="2000" dirty="0">
                <a:latin typeface="+mn-lt"/>
                <a:ea typeface="+mn-ea"/>
              </a:rPr>
              <a:t>3D</a:t>
            </a:r>
            <a:endParaRPr lang="zh-CN" altLang="en-US" sz="2000" dirty="0">
              <a:latin typeface="+mn-lt"/>
              <a:ea typeface="+mn-ea"/>
            </a:endParaRPr>
          </a:p>
        </p:txBody>
      </p:sp>
      <p:sp>
        <p:nvSpPr>
          <p:cNvPr id="96" name="左大括号 95">
            <a:extLst>
              <a:ext uri="{FF2B5EF4-FFF2-40B4-BE49-F238E27FC236}">
                <a16:creationId xmlns:a16="http://schemas.microsoft.com/office/drawing/2014/main" xmlns="" id="{69B3F708-6985-42C6-9005-62A0E3BDA098}"/>
              </a:ext>
            </a:extLst>
          </p:cNvPr>
          <p:cNvSpPr/>
          <p:nvPr/>
        </p:nvSpPr>
        <p:spPr bwMode="auto">
          <a:xfrm>
            <a:off x="2028284" y="3187923"/>
            <a:ext cx="356435" cy="265174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8" name="右大括号 17">
            <a:extLst>
              <a:ext uri="{FF2B5EF4-FFF2-40B4-BE49-F238E27FC236}">
                <a16:creationId xmlns:a16="http://schemas.microsoft.com/office/drawing/2014/main" xmlns="" id="{7336AB5C-931E-416E-BC4F-50EFCCD95B8F}"/>
              </a:ext>
            </a:extLst>
          </p:cNvPr>
          <p:cNvSpPr/>
          <p:nvPr/>
        </p:nvSpPr>
        <p:spPr bwMode="auto">
          <a:xfrm>
            <a:off x="1869127" y="4009085"/>
            <a:ext cx="137655" cy="1007675"/>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9" name="文本框 18">
            <a:extLst>
              <a:ext uri="{FF2B5EF4-FFF2-40B4-BE49-F238E27FC236}">
                <a16:creationId xmlns:a16="http://schemas.microsoft.com/office/drawing/2014/main" xmlns="" id="{EF3C35BF-E4B7-4C9C-8F5E-4D0ABC4BAC50}"/>
              </a:ext>
            </a:extLst>
          </p:cNvPr>
          <p:cNvSpPr txBox="1"/>
          <p:nvPr/>
        </p:nvSpPr>
        <p:spPr>
          <a:xfrm>
            <a:off x="2538701" y="3072982"/>
            <a:ext cx="1579342" cy="707886"/>
          </a:xfrm>
          <a:prstGeom prst="rect">
            <a:avLst/>
          </a:prstGeom>
          <a:solidFill>
            <a:schemeClr val="bg1"/>
          </a:solidFill>
        </p:spPr>
        <p:txBody>
          <a:bodyPr wrap="square" rtlCol="0">
            <a:spAutoFit/>
          </a:bodyPr>
          <a:lstStyle/>
          <a:p>
            <a:r>
              <a:rPr lang="en-US" altLang="zh-CN" sz="2000" dirty="0">
                <a:latin typeface="+mn-lt"/>
                <a:ea typeface="+mn-ea"/>
              </a:rPr>
              <a:t>(a) </a:t>
            </a:r>
            <a:r>
              <a:rPr lang="zh-CN" altLang="en-US" sz="2000" dirty="0">
                <a:solidFill>
                  <a:srgbClr val="FF0000"/>
                </a:solidFill>
                <a:latin typeface="+mn-lt"/>
                <a:ea typeface="+mn-ea"/>
              </a:rPr>
              <a:t>形状</a:t>
            </a:r>
            <a:endParaRPr lang="en-US" altLang="zh-CN" sz="2000" dirty="0">
              <a:solidFill>
                <a:srgbClr val="FF0000"/>
              </a:solidFill>
              <a:latin typeface="+mn-lt"/>
              <a:ea typeface="+mn-ea"/>
            </a:endParaRPr>
          </a:p>
          <a:p>
            <a:r>
              <a:rPr lang="zh-CN" altLang="en-US" sz="2000" dirty="0">
                <a:latin typeface="+mn-lt"/>
                <a:ea typeface="+mn-ea"/>
              </a:rPr>
              <a:t>（</a:t>
            </a:r>
            <a:r>
              <a:rPr lang="zh-CN" altLang="en-US" sz="2000" dirty="0">
                <a:solidFill>
                  <a:srgbClr val="FF0000"/>
                </a:solidFill>
                <a:latin typeface="+mn-lt"/>
                <a:ea typeface="+mn-ea"/>
              </a:rPr>
              <a:t>位置</a:t>
            </a:r>
            <a:r>
              <a:rPr lang="en-US" altLang="zh-CN" sz="2000" dirty="0">
                <a:latin typeface="+mn-lt"/>
                <a:ea typeface="+mn-ea"/>
              </a:rPr>
              <a:t> P</a:t>
            </a:r>
            <a:r>
              <a:rPr lang="zh-CN" altLang="en-US" sz="2000" dirty="0">
                <a:latin typeface="+mn-lt"/>
                <a:ea typeface="+mn-ea"/>
              </a:rPr>
              <a:t>）</a:t>
            </a:r>
          </a:p>
        </p:txBody>
      </p:sp>
      <p:sp>
        <p:nvSpPr>
          <p:cNvPr id="97" name="左大括号 96">
            <a:extLst>
              <a:ext uri="{FF2B5EF4-FFF2-40B4-BE49-F238E27FC236}">
                <a16:creationId xmlns:a16="http://schemas.microsoft.com/office/drawing/2014/main" xmlns="" id="{2DD8BDA0-A6EE-43D6-8C57-591C6B88ABD0}"/>
              </a:ext>
            </a:extLst>
          </p:cNvPr>
          <p:cNvSpPr/>
          <p:nvPr/>
        </p:nvSpPr>
        <p:spPr bwMode="auto">
          <a:xfrm>
            <a:off x="3838627" y="2869513"/>
            <a:ext cx="144016" cy="100811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98" name="文本框 97">
            <a:extLst>
              <a:ext uri="{FF2B5EF4-FFF2-40B4-BE49-F238E27FC236}">
                <a16:creationId xmlns:a16="http://schemas.microsoft.com/office/drawing/2014/main" xmlns="" id="{CB514B78-29EC-4EE5-813D-838874680189}"/>
              </a:ext>
            </a:extLst>
          </p:cNvPr>
          <p:cNvSpPr txBox="1"/>
          <p:nvPr/>
        </p:nvSpPr>
        <p:spPr>
          <a:xfrm>
            <a:off x="3982643" y="2744522"/>
            <a:ext cx="1148346" cy="400110"/>
          </a:xfrm>
          <a:prstGeom prst="rect">
            <a:avLst/>
          </a:prstGeom>
          <a:solidFill>
            <a:schemeClr val="bg1"/>
          </a:solidFill>
        </p:spPr>
        <p:txBody>
          <a:bodyPr wrap="square" rtlCol="0">
            <a:spAutoFit/>
          </a:bodyPr>
          <a:lstStyle/>
          <a:p>
            <a:r>
              <a:rPr lang="zh-CN" altLang="en-US" sz="2000" dirty="0">
                <a:latin typeface="+mn-lt"/>
                <a:ea typeface="+mn-ea"/>
              </a:rPr>
              <a:t>圆</a:t>
            </a:r>
            <a:r>
              <a:rPr lang="en-US" altLang="zh-CN" sz="2000" dirty="0">
                <a:latin typeface="+mn-lt"/>
                <a:ea typeface="+mn-ea"/>
              </a:rPr>
              <a:t>/</a:t>
            </a:r>
            <a:r>
              <a:rPr lang="zh-CN" altLang="en-US" sz="2000" dirty="0">
                <a:latin typeface="+mn-lt"/>
                <a:ea typeface="+mn-ea"/>
              </a:rPr>
              <a:t>球</a:t>
            </a:r>
          </a:p>
        </p:txBody>
      </p:sp>
      <p:sp>
        <p:nvSpPr>
          <p:cNvPr id="99" name="文本框 98">
            <a:extLst>
              <a:ext uri="{FF2B5EF4-FFF2-40B4-BE49-F238E27FC236}">
                <a16:creationId xmlns:a16="http://schemas.microsoft.com/office/drawing/2014/main" xmlns="" id="{98AA51D5-902D-4933-86E6-0E41E89C483C}"/>
              </a:ext>
            </a:extLst>
          </p:cNvPr>
          <p:cNvSpPr txBox="1"/>
          <p:nvPr/>
        </p:nvSpPr>
        <p:spPr>
          <a:xfrm>
            <a:off x="3982643" y="3168718"/>
            <a:ext cx="1868426" cy="400110"/>
          </a:xfrm>
          <a:prstGeom prst="rect">
            <a:avLst/>
          </a:prstGeom>
          <a:solidFill>
            <a:schemeClr val="bg1"/>
          </a:solidFill>
        </p:spPr>
        <p:txBody>
          <a:bodyPr wrap="square" rtlCol="0">
            <a:spAutoFit/>
          </a:bodyPr>
          <a:lstStyle/>
          <a:p>
            <a:r>
              <a:rPr lang="zh-CN" altLang="en-US" sz="2000" dirty="0">
                <a:latin typeface="+mn-lt"/>
                <a:ea typeface="+mn-ea"/>
              </a:rPr>
              <a:t>矩形框</a:t>
            </a:r>
            <a:r>
              <a:rPr lang="en-US" altLang="zh-CN" sz="2000" dirty="0">
                <a:latin typeface="+mn-lt"/>
                <a:ea typeface="+mn-ea"/>
              </a:rPr>
              <a:t>/</a:t>
            </a:r>
            <a:r>
              <a:rPr lang="zh-CN" altLang="en-US" sz="2000" dirty="0">
                <a:latin typeface="+mn-lt"/>
                <a:ea typeface="+mn-ea"/>
              </a:rPr>
              <a:t>矩形框</a:t>
            </a:r>
          </a:p>
        </p:txBody>
      </p:sp>
      <p:sp>
        <p:nvSpPr>
          <p:cNvPr id="100" name="文本框 99">
            <a:extLst>
              <a:ext uri="{FF2B5EF4-FFF2-40B4-BE49-F238E27FC236}">
                <a16:creationId xmlns:a16="http://schemas.microsoft.com/office/drawing/2014/main" xmlns="" id="{EE5CA5E5-172B-490D-B8A4-2C9C1B7A329B}"/>
              </a:ext>
            </a:extLst>
          </p:cNvPr>
          <p:cNvSpPr txBox="1"/>
          <p:nvPr/>
        </p:nvSpPr>
        <p:spPr>
          <a:xfrm>
            <a:off x="3982643" y="3568828"/>
            <a:ext cx="2372482" cy="400110"/>
          </a:xfrm>
          <a:prstGeom prst="rect">
            <a:avLst/>
          </a:prstGeom>
          <a:solidFill>
            <a:schemeClr val="bg1"/>
          </a:solidFill>
        </p:spPr>
        <p:txBody>
          <a:bodyPr wrap="square" rtlCol="0">
            <a:spAutoFit/>
          </a:bodyPr>
          <a:lstStyle/>
          <a:p>
            <a:r>
              <a:rPr lang="zh-CN" altLang="en-US" sz="2000" dirty="0">
                <a:latin typeface="+mn-lt"/>
                <a:ea typeface="+mn-ea"/>
              </a:rPr>
              <a:t>线</a:t>
            </a:r>
            <a:r>
              <a:rPr lang="en-US" altLang="zh-CN" sz="2000" dirty="0">
                <a:latin typeface="+mn-lt"/>
                <a:ea typeface="+mn-ea"/>
              </a:rPr>
              <a:t>/</a:t>
            </a:r>
            <a:r>
              <a:rPr lang="zh-CN" altLang="en-US" sz="2000" dirty="0">
                <a:latin typeface="+mn-lt"/>
                <a:ea typeface="+mn-ea"/>
              </a:rPr>
              <a:t>线</a:t>
            </a:r>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xmlns="" id="{BF7347A5-A0E0-4D43-8E96-085CEF2FFBC3}"/>
                  </a:ext>
                </a:extLst>
              </p:cNvPr>
              <p:cNvSpPr txBox="1"/>
              <p:nvPr/>
            </p:nvSpPr>
            <p:spPr>
              <a:xfrm>
                <a:off x="2538701" y="4144639"/>
                <a:ext cx="5040560" cy="400110"/>
              </a:xfrm>
              <a:prstGeom prst="rect">
                <a:avLst/>
              </a:prstGeom>
              <a:solidFill>
                <a:schemeClr val="bg1"/>
              </a:solidFill>
            </p:spPr>
            <p:txBody>
              <a:bodyPr wrap="square" rtlCol="0">
                <a:spAutoFit/>
              </a:bodyPr>
              <a:lstStyle/>
              <a:p>
                <a:r>
                  <a:rPr lang="en-US" altLang="zh-CN" sz="2000" dirty="0">
                    <a:latin typeface="+mn-lt"/>
                    <a:ea typeface="+mn-ea"/>
                  </a:rPr>
                  <a:t>(b) </a:t>
                </a:r>
                <a:r>
                  <a:rPr lang="zh-CN" altLang="en-US" sz="2000" dirty="0">
                    <a:solidFill>
                      <a:srgbClr val="FF0000"/>
                    </a:solidFill>
                    <a:latin typeface="+mn-lt"/>
                    <a:ea typeface="+mn-ea"/>
                  </a:rPr>
                  <a:t>语义</a:t>
                </a:r>
                <a:r>
                  <a:rPr lang="zh-CN" altLang="en-US" sz="2000" dirty="0">
                    <a:latin typeface="+mn-lt"/>
                    <a:ea typeface="+mn-ea"/>
                  </a:rPr>
                  <a:t>（位置 </a:t>
                </a:r>
                <a:r>
                  <a:rPr lang="en-US" altLang="zh-CN" sz="2000" dirty="0">
                    <a:latin typeface="+mn-lt"/>
                    <a:ea typeface="+mn-ea"/>
                  </a:rPr>
                  <a:t>P,</a:t>
                </a:r>
                <a:r>
                  <a:rPr lang="zh-CN" altLang="en-US" sz="2000" dirty="0">
                    <a:latin typeface="+mn-lt"/>
                    <a:ea typeface="+mn-ea"/>
                  </a:rPr>
                  <a:t> 人 </a:t>
                </a:r>
                <a14:m>
                  <m:oMath xmlns:m="http://schemas.openxmlformats.org/officeDocument/2006/math">
                    <m:sSub>
                      <m:sSubPr>
                        <m:ctrlPr>
                          <a:rPr lang="en-US" altLang="zh-CN" sz="2000" i="1" dirty="0">
                            <a:latin typeface="Cambria Math"/>
                          </a:rPr>
                        </m:ctrlPr>
                      </m:sSubPr>
                      <m:e>
                        <m:r>
                          <m:rPr>
                            <m:nor/>
                          </m:rPr>
                          <a:rPr lang="en-US" altLang="zh-CN" sz="2000" dirty="0"/>
                          <m:t>n</m:t>
                        </m:r>
                      </m:e>
                      <m:sub>
                        <m:r>
                          <a:rPr lang="en-US" altLang="zh-CN" sz="2000" b="0" i="1" dirty="0" smtClean="0">
                            <a:latin typeface="Cambria Math" panose="02040503050406030204" pitchFamily="18" charset="0"/>
                          </a:rPr>
                          <m:t>1</m:t>
                        </m:r>
                      </m:sub>
                    </m:sSub>
                  </m:oMath>
                </a14:m>
                <a:r>
                  <a:rPr lang="en-US" altLang="zh-CN" sz="2000" dirty="0">
                    <a:latin typeface="+mn-lt"/>
                    <a:ea typeface="+mn-ea"/>
                  </a:rPr>
                  <a:t>, object</a:t>
                </a:r>
                <a:r>
                  <a:rPr lang="zh-CN" altLang="en-US" sz="2000" dirty="0">
                    <a:latin typeface="+mn-lt"/>
                    <a:ea typeface="+mn-ea"/>
                  </a:rPr>
                  <a:t> </a:t>
                </a:r>
                <a14:m>
                  <m:oMath xmlns:m="http://schemas.openxmlformats.org/officeDocument/2006/math">
                    <m:sSub>
                      <m:sSubPr>
                        <m:ctrlPr>
                          <a:rPr lang="en-US" altLang="zh-CN" sz="2000" i="1" dirty="0" smtClean="0">
                            <a:latin typeface="Cambria Math"/>
                            <a:ea typeface="+mn-ea"/>
                          </a:rPr>
                        </m:ctrlPr>
                      </m:sSubPr>
                      <m:e>
                        <m:r>
                          <m:rPr>
                            <m:nor/>
                          </m:rPr>
                          <a:rPr lang="en-US" altLang="zh-CN" sz="2000" dirty="0">
                            <a:latin typeface="+mn-lt"/>
                            <a:ea typeface="+mn-ea"/>
                          </a:rPr>
                          <m:t>n</m:t>
                        </m:r>
                      </m:e>
                      <m:sub>
                        <m:r>
                          <a:rPr lang="en-US" altLang="zh-CN" sz="2000" i="1" dirty="0">
                            <a:latin typeface="Cambria Math" panose="02040503050406030204" pitchFamily="18" charset="0"/>
                            <a:ea typeface="+mn-ea"/>
                          </a:rPr>
                          <m:t>2</m:t>
                        </m:r>
                      </m:sub>
                    </m:sSub>
                  </m:oMath>
                </a14:m>
                <a:r>
                  <a:rPr lang="zh-CN" altLang="en-US" sz="2000" dirty="0">
                    <a:latin typeface="+mn-lt"/>
                    <a:ea typeface="+mn-ea"/>
                  </a:rPr>
                  <a:t>）</a:t>
                </a:r>
              </a:p>
            </p:txBody>
          </p:sp>
        </mc:Choice>
        <mc:Fallback xmlns="">
          <p:sp>
            <p:nvSpPr>
              <p:cNvPr id="102" name="文本框 101">
                <a:extLst>
                  <a:ext uri="{FF2B5EF4-FFF2-40B4-BE49-F238E27FC236}">
                    <a16:creationId xmlns:a16="http://schemas.microsoft.com/office/drawing/2014/main" id="{BF7347A5-A0E0-4D43-8E96-085CEF2FFBC3}"/>
                  </a:ext>
                </a:extLst>
              </p:cNvPr>
              <p:cNvSpPr txBox="1">
                <a:spLocks noRot="1" noChangeAspect="1" noMove="1" noResize="1" noEditPoints="1" noAdjustHandles="1" noChangeArrowheads="1" noChangeShapeType="1" noTextEdit="1"/>
              </p:cNvSpPr>
              <p:nvPr/>
            </p:nvSpPr>
            <p:spPr>
              <a:xfrm>
                <a:off x="2538701" y="4144639"/>
                <a:ext cx="5040560" cy="400110"/>
              </a:xfrm>
              <a:prstGeom prst="rect">
                <a:avLst/>
              </a:prstGeom>
              <a:blipFill>
                <a:blip r:embed="rId3"/>
                <a:stretch>
                  <a:fillRect l="-1209" t="-12121"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C0BA56D4-C498-431F-B9BE-1FE4A91C0309}"/>
                  </a:ext>
                </a:extLst>
              </p:cNvPr>
              <p:cNvSpPr txBox="1"/>
              <p:nvPr/>
            </p:nvSpPr>
            <p:spPr>
              <a:xfrm>
                <a:off x="4593765" y="4623416"/>
                <a:ext cx="646181" cy="338554"/>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
                      <m:sSubPr>
                        <m:ctrlPr>
                          <a:rPr lang="en-US" altLang="zh-CN" sz="1600" i="1" dirty="0">
                            <a:latin typeface="Cambria Math"/>
                          </a:rPr>
                        </m:ctrlPr>
                      </m:sSubPr>
                      <m:e>
                        <m:r>
                          <m:rPr>
                            <m:nor/>
                          </m:rPr>
                          <a:rPr lang="en-US" altLang="zh-CN" sz="1600" b="0" i="0" dirty="0" smtClean="0">
                            <a:latin typeface="Cambria Math" panose="02040503050406030204" pitchFamily="18" charset="0"/>
                          </a:rPr>
                          <m:t>P</m:t>
                        </m:r>
                      </m:e>
                      <m:sub>
                        <m:r>
                          <a:rPr lang="en-US" altLang="zh-CN" sz="1600" b="0" i="1" dirty="0" smtClean="0">
                            <a:latin typeface="Cambria Math" panose="02040503050406030204" pitchFamily="18" charset="0"/>
                          </a:rPr>
                          <m:t>1</m:t>
                        </m:r>
                      </m:sub>
                    </m:sSub>
                  </m:oMath>
                </a14:m>
                <a:r>
                  <a:rPr lang="en-US" altLang="zh-CN" sz="1600" dirty="0">
                    <a:latin typeface="+mn-lt"/>
                    <a:ea typeface="+mn-ea"/>
                  </a:rPr>
                  <a:t>)</a:t>
                </a:r>
                <a:endParaRPr lang="zh-CN" altLang="en-US" sz="1600" dirty="0">
                  <a:latin typeface="+mn-lt"/>
                  <a:ea typeface="+mn-ea"/>
                </a:endParaRPr>
              </a:p>
            </p:txBody>
          </p:sp>
        </mc:Choice>
        <mc:Fallback xmlns="">
          <p:sp>
            <p:nvSpPr>
              <p:cNvPr id="24" name="文本框 23">
                <a:extLst>
                  <a:ext uri="{FF2B5EF4-FFF2-40B4-BE49-F238E27FC236}">
                    <a16:creationId xmlns:a16="http://schemas.microsoft.com/office/drawing/2014/main" id="{C0BA56D4-C498-431F-B9BE-1FE4A91C0309}"/>
                  </a:ext>
                </a:extLst>
              </p:cNvPr>
              <p:cNvSpPr txBox="1">
                <a:spLocks noRot="1" noChangeAspect="1" noMove="1" noResize="1" noEditPoints="1" noAdjustHandles="1" noChangeArrowheads="1" noChangeShapeType="1" noTextEdit="1"/>
              </p:cNvSpPr>
              <p:nvPr/>
            </p:nvSpPr>
            <p:spPr>
              <a:xfrm>
                <a:off x="4593765" y="4623416"/>
                <a:ext cx="646181" cy="338554"/>
              </a:xfrm>
              <a:prstGeom prst="rect">
                <a:avLst/>
              </a:prstGeom>
              <a:blipFill>
                <a:blip r:embed="rId4"/>
                <a:stretch>
                  <a:fillRect l="-5660"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xmlns="" id="{ADB235D2-5D8B-49AC-982D-B5DC156FFE5A}"/>
                  </a:ext>
                </a:extLst>
              </p:cNvPr>
              <p:cNvSpPr txBox="1"/>
              <p:nvPr/>
            </p:nvSpPr>
            <p:spPr>
              <a:xfrm>
                <a:off x="5489138" y="4616650"/>
                <a:ext cx="646181" cy="338554"/>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
                      <m:sSubPr>
                        <m:ctrlPr>
                          <a:rPr lang="en-US" altLang="zh-CN" sz="1600" i="1" dirty="0">
                            <a:latin typeface="Cambria Math"/>
                          </a:rPr>
                        </m:ctrlPr>
                      </m:sSubPr>
                      <m:e>
                        <m:r>
                          <m:rPr>
                            <m:nor/>
                          </m:rPr>
                          <a:rPr lang="en-US" altLang="zh-CN" sz="1600" b="0" i="0" dirty="0" smtClean="0">
                            <a:latin typeface="Cambria Math" panose="02040503050406030204" pitchFamily="18" charset="0"/>
                          </a:rPr>
                          <m:t>P</m:t>
                        </m:r>
                      </m:e>
                      <m:sub>
                        <m:r>
                          <a:rPr lang="en-US" altLang="zh-CN" sz="1600" i="1" dirty="0">
                            <a:latin typeface="Cambria Math" panose="02040503050406030204" pitchFamily="18" charset="0"/>
                          </a:rPr>
                          <m:t>2</m:t>
                        </m:r>
                      </m:sub>
                    </m:sSub>
                  </m:oMath>
                </a14:m>
                <a:r>
                  <a:rPr lang="en-US" altLang="zh-CN" sz="1600" dirty="0">
                    <a:latin typeface="+mn-lt"/>
                    <a:ea typeface="+mn-ea"/>
                  </a:rPr>
                  <a:t>)</a:t>
                </a:r>
                <a:endParaRPr lang="zh-CN" altLang="en-US" sz="1600" dirty="0">
                  <a:latin typeface="+mn-lt"/>
                  <a:ea typeface="+mn-ea"/>
                </a:endParaRPr>
              </a:p>
            </p:txBody>
          </p:sp>
        </mc:Choice>
        <mc:Fallback xmlns="">
          <p:sp>
            <p:nvSpPr>
              <p:cNvPr id="103" name="文本框 102">
                <a:extLst>
                  <a:ext uri="{FF2B5EF4-FFF2-40B4-BE49-F238E27FC236}">
                    <a16:creationId xmlns:a16="http://schemas.microsoft.com/office/drawing/2014/main" id="{ADB235D2-5D8B-49AC-982D-B5DC156FFE5A}"/>
                  </a:ext>
                </a:extLst>
              </p:cNvPr>
              <p:cNvSpPr txBox="1">
                <a:spLocks noRot="1" noChangeAspect="1" noMove="1" noResize="1" noEditPoints="1" noAdjustHandles="1" noChangeArrowheads="1" noChangeShapeType="1" noTextEdit="1"/>
              </p:cNvSpPr>
              <p:nvPr/>
            </p:nvSpPr>
            <p:spPr>
              <a:xfrm>
                <a:off x="5489138" y="4616650"/>
                <a:ext cx="646181" cy="338554"/>
              </a:xfrm>
              <a:prstGeom prst="rect">
                <a:avLst/>
              </a:prstGeom>
              <a:blipFill>
                <a:blip r:embed="rId5"/>
                <a:stretch>
                  <a:fillRect l="-4717" t="-5357" b="-21429"/>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xmlns="" id="{94300CC9-A7F0-453F-B279-A7CC9B381C23}"/>
              </a:ext>
            </a:extLst>
          </p:cNvPr>
          <p:cNvCxnSpPr>
            <a:cxnSpLocks/>
          </p:cNvCxnSpPr>
          <p:nvPr/>
        </p:nvCxnSpPr>
        <p:spPr bwMode="auto">
          <a:xfrm>
            <a:off x="4842957" y="4512922"/>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6" name="直接箭头连接符 105">
            <a:extLst>
              <a:ext uri="{FF2B5EF4-FFF2-40B4-BE49-F238E27FC236}">
                <a16:creationId xmlns:a16="http://schemas.microsoft.com/office/drawing/2014/main" xmlns="" id="{A33D6C7D-F76A-4297-AB28-15AD46FFA117}"/>
              </a:ext>
            </a:extLst>
          </p:cNvPr>
          <p:cNvCxnSpPr>
            <a:cxnSpLocks/>
          </p:cNvCxnSpPr>
          <p:nvPr/>
        </p:nvCxnSpPr>
        <p:spPr bwMode="auto">
          <a:xfrm>
            <a:off x="5779061" y="4512922"/>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7" name="直接箭头连接符 106">
            <a:extLst>
              <a:ext uri="{FF2B5EF4-FFF2-40B4-BE49-F238E27FC236}">
                <a16:creationId xmlns:a16="http://schemas.microsoft.com/office/drawing/2014/main" xmlns="" id="{315A6AE3-A7D7-4959-A58A-3DB9329C1F4C}"/>
              </a:ext>
            </a:extLst>
          </p:cNvPr>
          <p:cNvCxnSpPr>
            <a:cxnSpLocks/>
          </p:cNvCxnSpPr>
          <p:nvPr/>
        </p:nvCxnSpPr>
        <p:spPr bwMode="auto">
          <a:xfrm>
            <a:off x="4842957" y="4945189"/>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8" name="直接箭头连接符 107">
            <a:extLst>
              <a:ext uri="{FF2B5EF4-FFF2-40B4-BE49-F238E27FC236}">
                <a16:creationId xmlns:a16="http://schemas.microsoft.com/office/drawing/2014/main" xmlns="" id="{8C77EF10-C909-4FD1-9510-3B7CA48803F9}"/>
              </a:ext>
            </a:extLst>
          </p:cNvPr>
          <p:cNvCxnSpPr>
            <a:cxnSpLocks/>
          </p:cNvCxnSpPr>
          <p:nvPr/>
        </p:nvCxnSpPr>
        <p:spPr bwMode="auto">
          <a:xfrm>
            <a:off x="5779061" y="4945189"/>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直接箭头连接符 108">
            <a:extLst>
              <a:ext uri="{FF2B5EF4-FFF2-40B4-BE49-F238E27FC236}">
                <a16:creationId xmlns:a16="http://schemas.microsoft.com/office/drawing/2014/main" xmlns="" id="{3A966A96-64F4-4BD9-8518-CB2EE5D866DF}"/>
              </a:ext>
            </a:extLst>
          </p:cNvPr>
          <p:cNvCxnSpPr>
            <a:cxnSpLocks/>
          </p:cNvCxnSpPr>
          <p:nvPr/>
        </p:nvCxnSpPr>
        <p:spPr bwMode="auto">
          <a:xfrm flipH="1">
            <a:off x="4556816" y="4945189"/>
            <a:ext cx="80247"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0" name="直接箭头连接符 109">
            <a:extLst>
              <a:ext uri="{FF2B5EF4-FFF2-40B4-BE49-F238E27FC236}">
                <a16:creationId xmlns:a16="http://schemas.microsoft.com/office/drawing/2014/main" xmlns="" id="{2E463450-AA8B-4460-9991-6E1FF69CC7B5}"/>
              </a:ext>
            </a:extLst>
          </p:cNvPr>
          <p:cNvCxnSpPr>
            <a:cxnSpLocks/>
          </p:cNvCxnSpPr>
          <p:nvPr/>
        </p:nvCxnSpPr>
        <p:spPr bwMode="auto">
          <a:xfrm flipH="1">
            <a:off x="5489138" y="4945189"/>
            <a:ext cx="84029"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1" name="直接箭头连接符 110">
            <a:extLst>
              <a:ext uri="{FF2B5EF4-FFF2-40B4-BE49-F238E27FC236}">
                <a16:creationId xmlns:a16="http://schemas.microsoft.com/office/drawing/2014/main" xmlns="" id="{32913819-E0C7-431F-B0CD-5349D1D28467}"/>
              </a:ext>
            </a:extLst>
          </p:cNvPr>
          <p:cNvCxnSpPr>
            <a:cxnSpLocks/>
          </p:cNvCxnSpPr>
          <p:nvPr/>
        </p:nvCxnSpPr>
        <p:spPr bwMode="auto">
          <a:xfrm>
            <a:off x="5058981" y="4945189"/>
            <a:ext cx="72008"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2" name="直接箭头连接符 111">
            <a:extLst>
              <a:ext uri="{FF2B5EF4-FFF2-40B4-BE49-F238E27FC236}">
                <a16:creationId xmlns:a16="http://schemas.microsoft.com/office/drawing/2014/main" xmlns="" id="{F7B9AC11-6FAA-42A3-8362-3041E958E6D8}"/>
              </a:ext>
            </a:extLst>
          </p:cNvPr>
          <p:cNvCxnSpPr>
            <a:cxnSpLocks/>
          </p:cNvCxnSpPr>
          <p:nvPr/>
        </p:nvCxnSpPr>
        <p:spPr bwMode="auto">
          <a:xfrm>
            <a:off x="5995085" y="4945189"/>
            <a:ext cx="120734"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xmlns="" id="{6EEAAD59-D4A4-4B28-B786-FD20F355892B}"/>
                  </a:ext>
                </a:extLst>
              </p:cNvPr>
              <p:cNvSpPr txBox="1"/>
              <p:nvPr/>
            </p:nvSpPr>
            <p:spPr>
              <a:xfrm>
                <a:off x="4593765" y="5161213"/>
                <a:ext cx="646181" cy="341440"/>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1</m:t>
                        </m:r>
                      </m:sub>
                      <m:sup>
                        <m:r>
                          <a:rPr lang="en-US" altLang="zh-CN" sz="1600" b="0" i="1" smtClean="0">
                            <a:latin typeface="Cambria Math" panose="02040503050406030204" pitchFamily="18" charset="0"/>
                          </a:rPr>
                          <m:t>2</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16" name="文本框 115">
                <a:extLst>
                  <a:ext uri="{FF2B5EF4-FFF2-40B4-BE49-F238E27FC236}">
                    <a16:creationId xmlns:a16="http://schemas.microsoft.com/office/drawing/2014/main" id="{6EEAAD59-D4A4-4B28-B786-FD20F355892B}"/>
                  </a:ext>
                </a:extLst>
              </p:cNvPr>
              <p:cNvSpPr txBox="1">
                <a:spLocks noRot="1" noChangeAspect="1" noMove="1" noResize="1" noEditPoints="1" noAdjustHandles="1" noChangeArrowheads="1" noChangeShapeType="1" noTextEdit="1"/>
              </p:cNvSpPr>
              <p:nvPr/>
            </p:nvSpPr>
            <p:spPr>
              <a:xfrm>
                <a:off x="4593765" y="5161213"/>
                <a:ext cx="646181" cy="341440"/>
              </a:xfrm>
              <a:prstGeom prst="rect">
                <a:avLst/>
              </a:prstGeom>
              <a:blipFill>
                <a:blip r:embed="rId6"/>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xmlns="" id="{856B1731-75A8-4C8B-998F-4AFFF825E8AC}"/>
                  </a:ext>
                </a:extLst>
              </p:cNvPr>
              <p:cNvSpPr txBox="1"/>
              <p:nvPr/>
            </p:nvSpPr>
            <p:spPr>
              <a:xfrm>
                <a:off x="4233725" y="5161213"/>
                <a:ext cx="646181" cy="340927"/>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smtClean="0">
                            <a:latin typeface="Cambria Math"/>
                            <a:ea typeface="+mn-ea"/>
                          </a:rPr>
                        </m:ctrlPr>
                      </m:sSubSupPr>
                      <m:e>
                        <m:r>
                          <a:rPr lang="en-US" altLang="zh-CN" sz="1600" b="0" i="1" smtClean="0">
                            <a:latin typeface="Cambria Math" panose="02040503050406030204" pitchFamily="18" charset="0"/>
                            <a:ea typeface="+mn-ea"/>
                          </a:rPr>
                          <m:t>𝑃</m:t>
                        </m:r>
                      </m:e>
                      <m:sub>
                        <m:r>
                          <a:rPr lang="en-US" altLang="zh-CN" sz="1600" b="0" i="1" smtClean="0">
                            <a:latin typeface="Cambria Math" panose="02040503050406030204" pitchFamily="18" charset="0"/>
                            <a:ea typeface="+mn-ea"/>
                          </a:rPr>
                          <m:t>1</m:t>
                        </m:r>
                      </m:sub>
                      <m:sup>
                        <m:r>
                          <a:rPr lang="en-US" altLang="zh-CN" sz="1600" b="0" i="1" smtClean="0">
                            <a:latin typeface="Cambria Math" panose="02040503050406030204" pitchFamily="18" charset="0"/>
                            <a:ea typeface="+mn-ea"/>
                          </a:rPr>
                          <m:t>1</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17" name="文本框 116">
                <a:extLst>
                  <a:ext uri="{FF2B5EF4-FFF2-40B4-BE49-F238E27FC236}">
                    <a16:creationId xmlns:a16="http://schemas.microsoft.com/office/drawing/2014/main" id="{856B1731-75A8-4C8B-998F-4AFFF825E8AC}"/>
                  </a:ext>
                </a:extLst>
              </p:cNvPr>
              <p:cNvSpPr txBox="1">
                <a:spLocks noRot="1" noChangeAspect="1" noMove="1" noResize="1" noEditPoints="1" noAdjustHandles="1" noChangeArrowheads="1" noChangeShapeType="1" noTextEdit="1"/>
              </p:cNvSpPr>
              <p:nvPr/>
            </p:nvSpPr>
            <p:spPr>
              <a:xfrm>
                <a:off x="4233725" y="5161213"/>
                <a:ext cx="646181" cy="340927"/>
              </a:xfrm>
              <a:prstGeom prst="rect">
                <a:avLst/>
              </a:prstGeom>
              <a:blipFill>
                <a:blip r:embed="rId7"/>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xmlns="" id="{868AB777-03E9-4FC2-81E8-D50EB8D8DB3D}"/>
                  </a:ext>
                </a:extLst>
              </p:cNvPr>
              <p:cNvSpPr txBox="1"/>
              <p:nvPr/>
            </p:nvSpPr>
            <p:spPr>
              <a:xfrm>
                <a:off x="4904336" y="5161213"/>
                <a:ext cx="646181" cy="342658"/>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1</m:t>
                        </m:r>
                      </m:sub>
                      <m:sup>
                        <m:r>
                          <a:rPr lang="en-US" altLang="zh-CN" sz="1600" b="0" i="1" smtClean="0">
                            <a:latin typeface="Cambria Math" panose="02040503050406030204" pitchFamily="18" charset="0"/>
                          </a:rPr>
                          <m:t>3</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18" name="文本框 117">
                <a:extLst>
                  <a:ext uri="{FF2B5EF4-FFF2-40B4-BE49-F238E27FC236}">
                    <a16:creationId xmlns:a16="http://schemas.microsoft.com/office/drawing/2014/main" id="{868AB777-03E9-4FC2-81E8-D50EB8D8DB3D}"/>
                  </a:ext>
                </a:extLst>
              </p:cNvPr>
              <p:cNvSpPr txBox="1">
                <a:spLocks noRot="1" noChangeAspect="1" noMove="1" noResize="1" noEditPoints="1" noAdjustHandles="1" noChangeArrowheads="1" noChangeShapeType="1" noTextEdit="1"/>
              </p:cNvSpPr>
              <p:nvPr/>
            </p:nvSpPr>
            <p:spPr>
              <a:xfrm>
                <a:off x="4904336" y="5161213"/>
                <a:ext cx="646181" cy="342658"/>
              </a:xfrm>
              <a:prstGeom prst="rect">
                <a:avLst/>
              </a:prstGeom>
              <a:blipFill>
                <a:blip r:embed="rId8"/>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xmlns="" id="{B03AEED9-C650-4DC7-BF59-AEB75EBC966A}"/>
                  </a:ext>
                </a:extLst>
              </p:cNvPr>
              <p:cNvSpPr txBox="1"/>
              <p:nvPr/>
            </p:nvSpPr>
            <p:spPr>
              <a:xfrm>
                <a:off x="5721463" y="5161213"/>
                <a:ext cx="646181" cy="341888"/>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a:rPr>
                        </m:ctrlPr>
                      </m:sSubSup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2</m:t>
                        </m:r>
                      </m:sub>
                      <m:sup>
                        <m:r>
                          <a:rPr lang="en-US" altLang="zh-CN" sz="1600" b="0" i="1" smtClean="0">
                            <a:latin typeface="Cambria Math" panose="02040503050406030204" pitchFamily="18" charset="0"/>
                          </a:rPr>
                          <m:t>2</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22" name="文本框 121">
                <a:extLst>
                  <a:ext uri="{FF2B5EF4-FFF2-40B4-BE49-F238E27FC236}">
                    <a16:creationId xmlns:a16="http://schemas.microsoft.com/office/drawing/2014/main" id="{B03AEED9-C650-4DC7-BF59-AEB75EBC966A}"/>
                  </a:ext>
                </a:extLst>
              </p:cNvPr>
              <p:cNvSpPr txBox="1">
                <a:spLocks noRot="1" noChangeAspect="1" noMove="1" noResize="1" noEditPoints="1" noAdjustHandles="1" noChangeArrowheads="1" noChangeShapeType="1" noTextEdit="1"/>
              </p:cNvSpPr>
              <p:nvPr/>
            </p:nvSpPr>
            <p:spPr>
              <a:xfrm>
                <a:off x="5721463" y="5161213"/>
                <a:ext cx="646181" cy="341888"/>
              </a:xfrm>
              <a:prstGeom prst="rect">
                <a:avLst/>
              </a:prstGeom>
              <a:blipFill>
                <a:blip r:embed="rId9"/>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xmlns="" id="{0D34DFC3-1477-4DF8-A53D-DB0622BB6E4F}"/>
                  </a:ext>
                </a:extLst>
              </p:cNvPr>
              <p:cNvSpPr txBox="1"/>
              <p:nvPr/>
            </p:nvSpPr>
            <p:spPr>
              <a:xfrm>
                <a:off x="5361423" y="5161213"/>
                <a:ext cx="646181" cy="341376"/>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smtClean="0">
                            <a:latin typeface="Cambria Math"/>
                            <a:ea typeface="+mn-ea"/>
                          </a:rPr>
                        </m:ctrlPr>
                      </m:sSubSupPr>
                      <m:e>
                        <m:r>
                          <a:rPr lang="en-US" altLang="zh-CN" sz="1600" b="0" i="1" smtClean="0">
                            <a:latin typeface="Cambria Math" panose="02040503050406030204" pitchFamily="18" charset="0"/>
                            <a:ea typeface="+mn-ea"/>
                          </a:rPr>
                          <m:t>𝑃</m:t>
                        </m:r>
                      </m:e>
                      <m:sub>
                        <m:r>
                          <a:rPr lang="en-US" altLang="zh-CN" sz="1600" b="0" i="1" smtClean="0">
                            <a:latin typeface="Cambria Math" panose="02040503050406030204" pitchFamily="18" charset="0"/>
                            <a:ea typeface="+mn-ea"/>
                          </a:rPr>
                          <m:t>2</m:t>
                        </m:r>
                      </m:sub>
                      <m:sup>
                        <m:r>
                          <a:rPr lang="en-US" altLang="zh-CN" sz="1600" b="0" i="1" smtClean="0">
                            <a:latin typeface="Cambria Math" panose="02040503050406030204" pitchFamily="18" charset="0"/>
                            <a:ea typeface="+mn-ea"/>
                          </a:rPr>
                          <m:t>1</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24" name="文本框 123">
                <a:extLst>
                  <a:ext uri="{FF2B5EF4-FFF2-40B4-BE49-F238E27FC236}">
                    <a16:creationId xmlns:a16="http://schemas.microsoft.com/office/drawing/2014/main" id="{0D34DFC3-1477-4DF8-A53D-DB0622BB6E4F}"/>
                  </a:ext>
                </a:extLst>
              </p:cNvPr>
              <p:cNvSpPr txBox="1">
                <a:spLocks noRot="1" noChangeAspect="1" noMove="1" noResize="1" noEditPoints="1" noAdjustHandles="1" noChangeArrowheads="1" noChangeShapeType="1" noTextEdit="1"/>
              </p:cNvSpPr>
              <p:nvPr/>
            </p:nvSpPr>
            <p:spPr>
              <a:xfrm>
                <a:off x="5361423" y="5161213"/>
                <a:ext cx="646181" cy="341376"/>
              </a:xfrm>
              <a:prstGeom prst="rect">
                <a:avLst/>
              </a:prstGeom>
              <a:blipFill>
                <a:blip r:embed="rId10"/>
                <a:stretch>
                  <a:fillRect l="-4717"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xmlns="" id="{36B15299-0795-4759-B616-A53534252419}"/>
                  </a:ext>
                </a:extLst>
              </p:cNvPr>
              <p:cNvSpPr txBox="1"/>
              <p:nvPr/>
            </p:nvSpPr>
            <p:spPr>
              <a:xfrm>
                <a:off x="6032034" y="5161213"/>
                <a:ext cx="646181" cy="343171"/>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a:rPr>
                        </m:ctrlPr>
                      </m:sSubSup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2</m:t>
                        </m:r>
                      </m:sub>
                      <m:sup>
                        <m:r>
                          <a:rPr lang="en-US" altLang="zh-CN" sz="1600" b="0" i="1" smtClean="0">
                            <a:latin typeface="Cambria Math" panose="02040503050406030204" pitchFamily="18" charset="0"/>
                          </a:rPr>
                          <m:t>3</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25" name="文本框 124">
                <a:extLst>
                  <a:ext uri="{FF2B5EF4-FFF2-40B4-BE49-F238E27FC236}">
                    <a16:creationId xmlns:a16="http://schemas.microsoft.com/office/drawing/2014/main" id="{36B15299-0795-4759-B616-A53534252419}"/>
                  </a:ext>
                </a:extLst>
              </p:cNvPr>
              <p:cNvSpPr txBox="1">
                <a:spLocks noRot="1" noChangeAspect="1" noMove="1" noResize="1" noEditPoints="1" noAdjustHandles="1" noChangeArrowheads="1" noChangeShapeType="1" noTextEdit="1"/>
              </p:cNvSpPr>
              <p:nvPr/>
            </p:nvSpPr>
            <p:spPr>
              <a:xfrm>
                <a:off x="6032034" y="5161213"/>
                <a:ext cx="646181" cy="343171"/>
              </a:xfrm>
              <a:prstGeom prst="rect">
                <a:avLst/>
              </a:prstGeom>
              <a:blipFill>
                <a:blip r:embed="rId11"/>
                <a:stretch>
                  <a:fillRect l="-5660" t="-3571" b="-23214"/>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xmlns="" id="{C0CBF305-5D8E-4E37-A14E-B21F1B75A024}"/>
              </a:ext>
            </a:extLst>
          </p:cNvPr>
          <p:cNvSpPr txBox="1"/>
          <p:nvPr/>
        </p:nvSpPr>
        <p:spPr>
          <a:xfrm>
            <a:off x="4268066" y="5424545"/>
            <a:ext cx="728513" cy="307777"/>
          </a:xfrm>
          <a:prstGeom prst="rect">
            <a:avLst/>
          </a:prstGeom>
          <a:noFill/>
        </p:spPr>
        <p:txBody>
          <a:bodyPr wrap="square" rtlCol="0">
            <a:spAutoFit/>
          </a:bodyPr>
          <a:lstStyle/>
          <a:p>
            <a:r>
              <a:rPr lang="zh-CN" altLang="en-US" sz="1400" dirty="0">
                <a:latin typeface="+mn-lt"/>
                <a:ea typeface="+mn-ea"/>
              </a:rPr>
              <a:t>右手</a:t>
            </a:r>
          </a:p>
        </p:txBody>
      </p:sp>
      <p:sp>
        <p:nvSpPr>
          <p:cNvPr id="126" name="文本框 125">
            <a:extLst>
              <a:ext uri="{FF2B5EF4-FFF2-40B4-BE49-F238E27FC236}">
                <a16:creationId xmlns:a16="http://schemas.microsoft.com/office/drawing/2014/main" xmlns="" id="{2FCE1EA4-0000-4681-8C44-FF64739AAEE8}"/>
              </a:ext>
            </a:extLst>
          </p:cNvPr>
          <p:cNvSpPr txBox="1"/>
          <p:nvPr/>
        </p:nvSpPr>
        <p:spPr>
          <a:xfrm>
            <a:off x="4626933" y="5424545"/>
            <a:ext cx="728513" cy="307777"/>
          </a:xfrm>
          <a:prstGeom prst="rect">
            <a:avLst/>
          </a:prstGeom>
          <a:noFill/>
        </p:spPr>
        <p:txBody>
          <a:bodyPr wrap="square" rtlCol="0">
            <a:spAutoFit/>
          </a:bodyPr>
          <a:lstStyle/>
          <a:p>
            <a:r>
              <a:rPr lang="zh-CN" altLang="en-US" sz="1400" dirty="0">
                <a:latin typeface="+mn-lt"/>
                <a:ea typeface="+mn-ea"/>
              </a:rPr>
              <a:t>左手</a:t>
            </a:r>
          </a:p>
        </p:txBody>
      </p:sp>
      <p:sp>
        <p:nvSpPr>
          <p:cNvPr id="127" name="文本框 126">
            <a:extLst>
              <a:ext uri="{FF2B5EF4-FFF2-40B4-BE49-F238E27FC236}">
                <a16:creationId xmlns:a16="http://schemas.microsoft.com/office/drawing/2014/main" xmlns="" id="{3A2C513A-C750-41B9-B37E-165FA42701EE}"/>
              </a:ext>
            </a:extLst>
          </p:cNvPr>
          <p:cNvSpPr txBox="1"/>
          <p:nvPr/>
        </p:nvSpPr>
        <p:spPr>
          <a:xfrm>
            <a:off x="5044897" y="5424545"/>
            <a:ext cx="728513" cy="307777"/>
          </a:xfrm>
          <a:prstGeom prst="rect">
            <a:avLst/>
          </a:prstGeom>
          <a:noFill/>
        </p:spPr>
        <p:txBody>
          <a:bodyPr wrap="square" rtlCol="0">
            <a:spAutoFit/>
          </a:bodyPr>
          <a:lstStyle/>
          <a:p>
            <a:r>
              <a:rPr lang="zh-CN" altLang="en-US" sz="1400" dirty="0">
                <a:latin typeface="+mn-lt"/>
                <a:ea typeface="+mn-ea"/>
              </a:rPr>
              <a:t>左腿</a:t>
            </a:r>
          </a:p>
        </p:txBody>
      </p:sp>
      <p:sp>
        <p:nvSpPr>
          <p:cNvPr id="128" name="文本框 127">
            <a:extLst>
              <a:ext uri="{FF2B5EF4-FFF2-40B4-BE49-F238E27FC236}">
                <a16:creationId xmlns:a16="http://schemas.microsoft.com/office/drawing/2014/main" xmlns="" id="{B1D80696-140B-437F-9396-FC1839B659F4}"/>
              </a:ext>
            </a:extLst>
          </p:cNvPr>
          <p:cNvSpPr txBox="1"/>
          <p:nvPr/>
        </p:nvSpPr>
        <p:spPr>
          <a:xfrm>
            <a:off x="5417414" y="5424545"/>
            <a:ext cx="728513" cy="307777"/>
          </a:xfrm>
          <a:prstGeom prst="rect">
            <a:avLst/>
          </a:prstGeom>
          <a:noFill/>
        </p:spPr>
        <p:txBody>
          <a:bodyPr wrap="square" rtlCol="0">
            <a:spAutoFit/>
          </a:bodyPr>
          <a:lstStyle/>
          <a:p>
            <a:r>
              <a:rPr lang="en-US" altLang="zh-CN" sz="1400" dirty="0">
                <a:latin typeface="+mn-lt"/>
                <a:ea typeface="+mn-ea"/>
              </a:rPr>
              <a:t>arm</a:t>
            </a:r>
            <a:endParaRPr lang="zh-CN" altLang="en-US" sz="1400" dirty="0">
              <a:latin typeface="+mn-lt"/>
              <a:ea typeface="+mn-ea"/>
            </a:endParaRPr>
          </a:p>
        </p:txBody>
      </p:sp>
      <p:sp>
        <p:nvSpPr>
          <p:cNvPr id="129" name="文本框 128">
            <a:extLst>
              <a:ext uri="{FF2B5EF4-FFF2-40B4-BE49-F238E27FC236}">
                <a16:creationId xmlns:a16="http://schemas.microsoft.com/office/drawing/2014/main" xmlns="" id="{5F5971E2-13F0-4889-8F72-FDC4B3C5C110}"/>
              </a:ext>
            </a:extLst>
          </p:cNvPr>
          <p:cNvSpPr txBox="1"/>
          <p:nvPr/>
        </p:nvSpPr>
        <p:spPr>
          <a:xfrm>
            <a:off x="5776281" y="5424545"/>
            <a:ext cx="728513" cy="307777"/>
          </a:xfrm>
          <a:prstGeom prst="rect">
            <a:avLst/>
          </a:prstGeom>
          <a:noFill/>
        </p:spPr>
        <p:txBody>
          <a:bodyPr wrap="square" rtlCol="0">
            <a:spAutoFit/>
          </a:bodyPr>
          <a:lstStyle/>
          <a:p>
            <a:r>
              <a:rPr lang="en-US" altLang="zh-CN" sz="1400" dirty="0">
                <a:latin typeface="+mn-lt"/>
                <a:ea typeface="+mn-ea"/>
              </a:rPr>
              <a:t>seat</a:t>
            </a:r>
            <a:endParaRPr lang="zh-CN" altLang="en-US" sz="1400" dirty="0">
              <a:latin typeface="+mn-lt"/>
              <a:ea typeface="+mn-ea"/>
            </a:endParaRPr>
          </a:p>
        </p:txBody>
      </p:sp>
      <p:sp>
        <p:nvSpPr>
          <p:cNvPr id="130" name="文本框 129">
            <a:extLst>
              <a:ext uri="{FF2B5EF4-FFF2-40B4-BE49-F238E27FC236}">
                <a16:creationId xmlns:a16="http://schemas.microsoft.com/office/drawing/2014/main" xmlns="" id="{6C538A2C-58CA-4816-AE81-C1B06826D05D}"/>
              </a:ext>
            </a:extLst>
          </p:cNvPr>
          <p:cNvSpPr txBox="1"/>
          <p:nvPr/>
        </p:nvSpPr>
        <p:spPr>
          <a:xfrm>
            <a:off x="6194245" y="5424545"/>
            <a:ext cx="728513" cy="307777"/>
          </a:xfrm>
          <a:prstGeom prst="rect">
            <a:avLst/>
          </a:prstGeom>
          <a:noFill/>
        </p:spPr>
        <p:txBody>
          <a:bodyPr wrap="square" rtlCol="0">
            <a:spAutoFit/>
          </a:bodyPr>
          <a:lstStyle/>
          <a:p>
            <a:r>
              <a:rPr lang="en-US" altLang="zh-CN" sz="1400" dirty="0">
                <a:latin typeface="+mn-lt"/>
                <a:ea typeface="+mn-ea"/>
              </a:rPr>
              <a:t>leg</a:t>
            </a:r>
            <a:endParaRPr lang="zh-CN" altLang="en-US" sz="1400" dirty="0">
              <a:latin typeface="+mn-lt"/>
              <a:ea typeface="+mn-ea"/>
            </a:endParaRPr>
          </a:p>
        </p:txBody>
      </p:sp>
      <p:sp>
        <p:nvSpPr>
          <p:cNvPr id="131" name="文本框 130">
            <a:extLst>
              <a:ext uri="{FF2B5EF4-FFF2-40B4-BE49-F238E27FC236}">
                <a16:creationId xmlns:a16="http://schemas.microsoft.com/office/drawing/2014/main" xmlns="" id="{66055D14-1C29-4A91-B0C8-2561472C23A3}"/>
              </a:ext>
            </a:extLst>
          </p:cNvPr>
          <p:cNvSpPr txBox="1"/>
          <p:nvPr/>
        </p:nvSpPr>
        <p:spPr>
          <a:xfrm>
            <a:off x="2538701" y="5641711"/>
            <a:ext cx="820995" cy="400110"/>
          </a:xfrm>
          <a:prstGeom prst="rect">
            <a:avLst/>
          </a:prstGeom>
          <a:solidFill>
            <a:schemeClr val="bg1"/>
          </a:solidFill>
        </p:spPr>
        <p:txBody>
          <a:bodyPr wrap="square" rtlCol="0">
            <a:spAutoFit/>
          </a:bodyPr>
          <a:lstStyle/>
          <a:p>
            <a:r>
              <a:rPr lang="en-US" altLang="zh-CN" sz="2000" dirty="0">
                <a:latin typeface="+mn-lt"/>
                <a:ea typeface="+mn-ea"/>
              </a:rPr>
              <a:t>(c) …</a:t>
            </a:r>
            <a:endParaRPr lang="zh-CN" altLang="en-US" sz="2000" dirty="0">
              <a:latin typeface="+mn-lt"/>
              <a:ea typeface="+mn-ea"/>
            </a:endParaRPr>
          </a:p>
        </p:txBody>
      </p:sp>
      <p:sp>
        <p:nvSpPr>
          <p:cNvPr id="132" name="文本框 131">
            <a:extLst>
              <a:ext uri="{FF2B5EF4-FFF2-40B4-BE49-F238E27FC236}">
                <a16:creationId xmlns:a16="http://schemas.microsoft.com/office/drawing/2014/main" xmlns="" id="{5EBA9319-D63E-48AE-A117-8329EB5C86FF}"/>
              </a:ext>
            </a:extLst>
          </p:cNvPr>
          <p:cNvSpPr txBox="1"/>
          <p:nvPr/>
        </p:nvSpPr>
        <p:spPr>
          <a:xfrm>
            <a:off x="7430876" y="4659551"/>
            <a:ext cx="1104228" cy="400110"/>
          </a:xfrm>
          <a:prstGeom prst="rect">
            <a:avLst/>
          </a:prstGeom>
          <a:solidFill>
            <a:schemeClr val="bg1"/>
          </a:solidFill>
        </p:spPr>
        <p:txBody>
          <a:bodyPr wrap="square" rtlCol="0">
            <a:spAutoFit/>
          </a:bodyPr>
          <a:lstStyle/>
          <a:p>
            <a:r>
              <a:rPr lang="en-US" altLang="zh-CN" sz="2000" dirty="0">
                <a:latin typeface="+mn-lt"/>
                <a:ea typeface="+mn-ea"/>
              </a:rPr>
              <a:t>Image(s)</a:t>
            </a:r>
            <a:endParaRPr lang="zh-CN" altLang="en-US" sz="2000" dirty="0">
              <a:latin typeface="+mn-lt"/>
              <a:ea typeface="+mn-ea"/>
            </a:endParaRPr>
          </a:p>
        </p:txBody>
      </p:sp>
      <p:pic>
        <p:nvPicPr>
          <p:cNvPr id="133" name="图片 132" descr="2">
            <a:extLst>
              <a:ext uri="{FF2B5EF4-FFF2-40B4-BE49-F238E27FC236}">
                <a16:creationId xmlns:a16="http://schemas.microsoft.com/office/drawing/2014/main" xmlns="" id="{0CDB9911-5668-4C5C-9407-B63BA5C240F8}"/>
              </a:ext>
            </a:extLst>
          </p:cNvPr>
          <p:cNvPicPr>
            <a:picLocks noChangeAspect="1"/>
          </p:cNvPicPr>
          <p:nvPr/>
        </p:nvPicPr>
        <p:blipFill>
          <a:blip r:embed="rId12"/>
          <a:stretch>
            <a:fillRect/>
          </a:stretch>
        </p:blipFill>
        <p:spPr>
          <a:xfrm>
            <a:off x="7373653" y="3126852"/>
            <a:ext cx="1047102" cy="1573180"/>
          </a:xfrm>
          <a:prstGeom prst="rect">
            <a:avLst/>
          </a:prstGeom>
        </p:spPr>
      </p:pic>
      <p:sp>
        <p:nvSpPr>
          <p:cNvPr id="135" name="矩形 134">
            <a:extLst>
              <a:ext uri="{FF2B5EF4-FFF2-40B4-BE49-F238E27FC236}">
                <a16:creationId xmlns:a16="http://schemas.microsoft.com/office/drawing/2014/main" xmlns="" id="{D0DD04FE-CB13-4868-9D18-C8C2348F4B22}"/>
              </a:ext>
            </a:extLst>
          </p:cNvPr>
          <p:cNvSpPr/>
          <p:nvPr/>
        </p:nvSpPr>
        <p:spPr bwMode="auto">
          <a:xfrm>
            <a:off x="7897204" y="3382895"/>
            <a:ext cx="475798" cy="1230919"/>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136" name="矩形 135">
            <a:extLst>
              <a:ext uri="{FF2B5EF4-FFF2-40B4-BE49-F238E27FC236}">
                <a16:creationId xmlns:a16="http://schemas.microsoft.com/office/drawing/2014/main" xmlns="" id="{DFC0B632-2EBC-4F41-B93F-3B5538D7661C}"/>
              </a:ext>
            </a:extLst>
          </p:cNvPr>
          <p:cNvSpPr/>
          <p:nvPr/>
        </p:nvSpPr>
        <p:spPr bwMode="auto">
          <a:xfrm>
            <a:off x="7547702" y="3744368"/>
            <a:ext cx="507357" cy="869446"/>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nvGrpSpPr>
          <p:cNvPr id="137" name="组合 136">
            <a:extLst>
              <a:ext uri="{FF2B5EF4-FFF2-40B4-BE49-F238E27FC236}">
                <a16:creationId xmlns:a16="http://schemas.microsoft.com/office/drawing/2014/main" xmlns="" id="{A341D008-90A8-4EC5-A9B7-1FEFB8BC0AF2}"/>
              </a:ext>
            </a:extLst>
          </p:cNvPr>
          <p:cNvGrpSpPr/>
          <p:nvPr/>
        </p:nvGrpSpPr>
        <p:grpSpPr>
          <a:xfrm>
            <a:off x="9772287" y="3378353"/>
            <a:ext cx="1027631" cy="1147679"/>
            <a:chOff x="8748662" y="3373580"/>
            <a:chExt cx="2055830" cy="2803003"/>
          </a:xfrm>
        </p:grpSpPr>
        <p:pic>
          <p:nvPicPr>
            <p:cNvPr id="138" name="图片 137">
              <a:extLst>
                <a:ext uri="{FF2B5EF4-FFF2-40B4-BE49-F238E27FC236}">
                  <a16:creationId xmlns:a16="http://schemas.microsoft.com/office/drawing/2014/main" xmlns="" id="{989862E0-FE31-48AF-86B8-48E7BFD614AD}"/>
                </a:ext>
              </a:extLst>
            </p:cNvPr>
            <p:cNvPicPr>
              <a:picLocks noChangeAspect="1"/>
            </p:cNvPicPr>
            <p:nvPr/>
          </p:nvPicPr>
          <p:blipFill>
            <a:blip r:embed="rId13">
              <a:clrChange>
                <a:clrFrom>
                  <a:srgbClr val="F5F5F5"/>
                </a:clrFrom>
                <a:clrTo>
                  <a:srgbClr val="F5F5F5">
                    <a:alpha val="0"/>
                  </a:srgbClr>
                </a:clrTo>
              </a:clrChange>
              <a:extLst>
                <a:ext uri="{BEBA8EAE-BF5A-486C-A8C5-ECC9F3942E4B}">
                  <a14:imgProps xmlns:a14="http://schemas.microsoft.com/office/drawing/2010/main">
                    <a14:imgLayer r:embed="rId1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39" name="Picture 3">
              <a:extLst>
                <a:ext uri="{FF2B5EF4-FFF2-40B4-BE49-F238E27FC236}">
                  <a16:creationId xmlns:a16="http://schemas.microsoft.com/office/drawing/2014/main" xmlns="" id="{B82AB878-6FEC-4EB5-9A38-05246207FFDE}"/>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1" name="文本框 140">
            <a:extLst>
              <a:ext uri="{FF2B5EF4-FFF2-40B4-BE49-F238E27FC236}">
                <a16:creationId xmlns:a16="http://schemas.microsoft.com/office/drawing/2014/main" xmlns="" id="{7E2712B5-8CA9-44B4-945F-49DCF595B124}"/>
              </a:ext>
            </a:extLst>
          </p:cNvPr>
          <p:cNvSpPr txBox="1"/>
          <p:nvPr/>
        </p:nvSpPr>
        <p:spPr>
          <a:xfrm>
            <a:off x="9772287" y="4505912"/>
            <a:ext cx="1325212" cy="400110"/>
          </a:xfrm>
          <a:prstGeom prst="rect">
            <a:avLst/>
          </a:prstGeom>
          <a:solidFill>
            <a:schemeClr val="bg1"/>
          </a:solidFill>
        </p:spPr>
        <p:txBody>
          <a:bodyPr wrap="square" rtlCol="0">
            <a:spAutoFit/>
          </a:bodyPr>
          <a:lstStyle/>
          <a:p>
            <a:r>
              <a:rPr lang="en-US" altLang="zh-CN" sz="2000" dirty="0">
                <a:latin typeface="+mn-lt"/>
                <a:ea typeface="+mn-ea"/>
              </a:rPr>
              <a:t>3D</a:t>
            </a:r>
            <a:r>
              <a:rPr lang="zh-CN" altLang="en-US" sz="2000" dirty="0">
                <a:latin typeface="+mn-lt"/>
                <a:ea typeface="+mn-ea"/>
              </a:rPr>
              <a:t>场景</a:t>
            </a:r>
            <a:r>
              <a:rPr lang="en-US" altLang="zh-CN" sz="2000" dirty="0">
                <a:latin typeface="+mn-lt"/>
                <a:ea typeface="+mn-ea"/>
              </a:rPr>
              <a:t>(s)</a:t>
            </a:r>
            <a:endParaRPr lang="zh-CN" altLang="en-US" sz="2000" dirty="0">
              <a:latin typeface="+mn-lt"/>
              <a:ea typeface="+mn-ea"/>
            </a:endParaRPr>
          </a:p>
        </p:txBody>
      </p:sp>
      <p:cxnSp>
        <p:nvCxnSpPr>
          <p:cNvPr id="60" name="直接箭头连接符 59">
            <a:extLst>
              <a:ext uri="{FF2B5EF4-FFF2-40B4-BE49-F238E27FC236}">
                <a16:creationId xmlns:a16="http://schemas.microsoft.com/office/drawing/2014/main" xmlns="" id="{5CD0E24C-1B51-41C5-B933-D3D131D08208}"/>
              </a:ext>
            </a:extLst>
          </p:cNvPr>
          <p:cNvCxnSpPr/>
          <p:nvPr/>
        </p:nvCxnSpPr>
        <p:spPr bwMode="auto">
          <a:xfrm>
            <a:off x="8420755" y="3609093"/>
            <a:ext cx="126407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直接箭头连接符 61">
            <a:extLst>
              <a:ext uri="{FF2B5EF4-FFF2-40B4-BE49-F238E27FC236}">
                <a16:creationId xmlns:a16="http://schemas.microsoft.com/office/drawing/2014/main" xmlns="" id="{1B222BEA-FED3-4283-A97C-DFD79364F845}"/>
              </a:ext>
            </a:extLst>
          </p:cNvPr>
          <p:cNvCxnSpPr/>
          <p:nvPr/>
        </p:nvCxnSpPr>
        <p:spPr bwMode="auto">
          <a:xfrm flipH="1">
            <a:off x="8420755" y="4444875"/>
            <a:ext cx="135153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连接符: 肘形 67">
            <a:extLst>
              <a:ext uri="{FF2B5EF4-FFF2-40B4-BE49-F238E27FC236}">
                <a16:creationId xmlns:a16="http://schemas.microsoft.com/office/drawing/2014/main" xmlns="" id="{BB342866-B4DE-4C0E-9E1F-BC5160EFEE7A}"/>
              </a:ext>
            </a:extLst>
          </p:cNvPr>
          <p:cNvCxnSpPr>
            <a:stCxn id="133" idx="1"/>
            <a:endCxn id="133" idx="0"/>
          </p:cNvCxnSpPr>
          <p:nvPr/>
        </p:nvCxnSpPr>
        <p:spPr bwMode="auto">
          <a:xfrm rot="10800000" flipH="1">
            <a:off x="7373652" y="3126852"/>
            <a:ext cx="523551" cy="786590"/>
          </a:xfrm>
          <a:prstGeom prst="bentConnector4">
            <a:avLst>
              <a:gd name="adj1" fmla="val -43663"/>
              <a:gd name="adj2" fmla="val 129062"/>
            </a:avLst>
          </a:prstGeom>
          <a:solidFill>
            <a:schemeClr val="accent1"/>
          </a:solidFill>
          <a:ln w="9525" cap="flat" cmpd="sng" algn="ctr">
            <a:solidFill>
              <a:schemeClr val="tx1"/>
            </a:solidFill>
            <a:prstDash val="solid"/>
            <a:round/>
            <a:headEnd type="none" w="med" len="med"/>
            <a:tailEnd type="triangle"/>
          </a:ln>
          <a:effectLst/>
        </p:spPr>
      </p:cxnSp>
      <p:cxnSp>
        <p:nvCxnSpPr>
          <p:cNvPr id="142" name="连接符: 肘形 141">
            <a:extLst>
              <a:ext uri="{FF2B5EF4-FFF2-40B4-BE49-F238E27FC236}">
                <a16:creationId xmlns:a16="http://schemas.microsoft.com/office/drawing/2014/main" xmlns="" id="{DA8F85B9-A597-4317-BFCC-51EDDE6DB8E2}"/>
              </a:ext>
            </a:extLst>
          </p:cNvPr>
          <p:cNvCxnSpPr>
            <a:stCxn id="138" idx="3"/>
            <a:endCxn id="141" idx="2"/>
          </p:cNvCxnSpPr>
          <p:nvPr/>
        </p:nvCxnSpPr>
        <p:spPr bwMode="auto">
          <a:xfrm flipH="1">
            <a:off x="10434893" y="3952193"/>
            <a:ext cx="365025" cy="953829"/>
          </a:xfrm>
          <a:prstGeom prst="bentConnector4">
            <a:avLst>
              <a:gd name="adj1" fmla="val -144149"/>
              <a:gd name="adj2" fmla="val 123967"/>
            </a:avLst>
          </a:prstGeom>
          <a:solidFill>
            <a:schemeClr val="accent1"/>
          </a:solidFill>
          <a:ln w="9525" cap="flat" cmpd="sng" algn="ctr">
            <a:solidFill>
              <a:schemeClr val="tx1"/>
            </a:solidFill>
            <a:prstDash val="solid"/>
            <a:round/>
            <a:headEnd type="none" w="med" len="med"/>
            <a:tailEnd type="triangle"/>
          </a:ln>
          <a:effectLst/>
        </p:spPr>
      </p:cxnSp>
      <p:sp>
        <p:nvSpPr>
          <p:cNvPr id="143" name="文本框 142">
            <a:extLst>
              <a:ext uri="{FF2B5EF4-FFF2-40B4-BE49-F238E27FC236}">
                <a16:creationId xmlns:a16="http://schemas.microsoft.com/office/drawing/2014/main" xmlns="" id="{A700684A-A56D-4A5D-853E-8F3A3B285CA5}"/>
              </a:ext>
            </a:extLst>
          </p:cNvPr>
          <p:cNvSpPr txBox="1"/>
          <p:nvPr/>
        </p:nvSpPr>
        <p:spPr>
          <a:xfrm>
            <a:off x="6765964" y="2684628"/>
            <a:ext cx="484157" cy="1569660"/>
          </a:xfrm>
          <a:prstGeom prst="rect">
            <a:avLst/>
          </a:prstGeom>
          <a:noFill/>
        </p:spPr>
        <p:txBody>
          <a:bodyPr wrap="square" rtlCol="0">
            <a:spAutoFit/>
          </a:bodyPr>
          <a:lstStyle/>
          <a:p>
            <a:r>
              <a:rPr lang="zh-CN" altLang="en-US" sz="1600" dirty="0">
                <a:solidFill>
                  <a:srgbClr val="FF0000"/>
                </a:solidFill>
                <a:latin typeface="+mn-lt"/>
                <a:ea typeface="+mn-ea"/>
              </a:rPr>
              <a:t>计算</a:t>
            </a:r>
            <a:r>
              <a:rPr lang="en-US" altLang="zh-CN" sz="1600" dirty="0">
                <a:solidFill>
                  <a:srgbClr val="FF0000"/>
                </a:solidFill>
                <a:latin typeface="+mn-lt"/>
                <a:ea typeface="+mn-ea"/>
              </a:rPr>
              <a:t>2D</a:t>
            </a:r>
            <a:r>
              <a:rPr lang="zh-CN" altLang="en-US" sz="1600" dirty="0">
                <a:solidFill>
                  <a:srgbClr val="FF0000"/>
                </a:solidFill>
                <a:latin typeface="+mn-lt"/>
                <a:ea typeface="+mn-ea"/>
              </a:rPr>
              <a:t>接触点</a:t>
            </a:r>
          </a:p>
        </p:txBody>
      </p:sp>
      <p:sp>
        <p:nvSpPr>
          <p:cNvPr id="144" name="文本框 143">
            <a:extLst>
              <a:ext uri="{FF2B5EF4-FFF2-40B4-BE49-F238E27FC236}">
                <a16:creationId xmlns:a16="http://schemas.microsoft.com/office/drawing/2014/main" xmlns="" id="{93B0D01E-0F99-4A81-BC9C-E01497B866A7}"/>
              </a:ext>
            </a:extLst>
          </p:cNvPr>
          <p:cNvSpPr txBox="1"/>
          <p:nvPr/>
        </p:nvSpPr>
        <p:spPr>
          <a:xfrm>
            <a:off x="11324529" y="3799579"/>
            <a:ext cx="484157" cy="1569660"/>
          </a:xfrm>
          <a:prstGeom prst="rect">
            <a:avLst/>
          </a:prstGeom>
          <a:noFill/>
        </p:spPr>
        <p:txBody>
          <a:bodyPr wrap="square" rtlCol="0">
            <a:spAutoFit/>
          </a:bodyPr>
          <a:lstStyle/>
          <a:p>
            <a:r>
              <a:rPr lang="zh-CN" altLang="en-US" sz="1600" dirty="0">
                <a:solidFill>
                  <a:srgbClr val="FF0000"/>
                </a:solidFill>
                <a:latin typeface="+mn-lt"/>
                <a:ea typeface="+mn-ea"/>
              </a:rPr>
              <a:t>计算</a:t>
            </a:r>
            <a:r>
              <a:rPr lang="en-US" altLang="zh-CN" sz="1600" dirty="0">
                <a:solidFill>
                  <a:srgbClr val="FF0000"/>
                </a:solidFill>
                <a:latin typeface="+mn-lt"/>
                <a:ea typeface="+mn-ea"/>
              </a:rPr>
              <a:t>3D</a:t>
            </a:r>
            <a:r>
              <a:rPr lang="zh-CN" altLang="en-US" sz="1600" dirty="0">
                <a:solidFill>
                  <a:srgbClr val="FF0000"/>
                </a:solidFill>
                <a:latin typeface="+mn-lt"/>
                <a:ea typeface="+mn-ea"/>
              </a:rPr>
              <a:t>接触点</a:t>
            </a:r>
          </a:p>
        </p:txBody>
      </p:sp>
      <p:sp>
        <p:nvSpPr>
          <p:cNvPr id="145" name="文本框 144">
            <a:extLst>
              <a:ext uri="{FF2B5EF4-FFF2-40B4-BE49-F238E27FC236}">
                <a16:creationId xmlns:a16="http://schemas.microsoft.com/office/drawing/2014/main" xmlns="" id="{C7F11573-A3DF-4CE2-8F66-CB7433B4B7E7}"/>
              </a:ext>
            </a:extLst>
          </p:cNvPr>
          <p:cNvSpPr txBox="1"/>
          <p:nvPr/>
        </p:nvSpPr>
        <p:spPr>
          <a:xfrm>
            <a:off x="8707077" y="3837015"/>
            <a:ext cx="875226" cy="400110"/>
          </a:xfrm>
          <a:prstGeom prst="rect">
            <a:avLst/>
          </a:prstGeom>
          <a:solidFill>
            <a:schemeClr val="bg1"/>
          </a:solidFill>
        </p:spPr>
        <p:txBody>
          <a:bodyPr wrap="square" rtlCol="0">
            <a:spAutoFit/>
          </a:bodyPr>
          <a:lstStyle/>
          <a:p>
            <a:r>
              <a:rPr lang="zh-CN" altLang="en-US" sz="2000" dirty="0">
                <a:latin typeface="+mn-lt"/>
                <a:ea typeface="+mn-ea"/>
              </a:rPr>
              <a:t>促进</a:t>
            </a:r>
          </a:p>
        </p:txBody>
      </p:sp>
      <p:sp>
        <p:nvSpPr>
          <p:cNvPr id="146" name="文本框 145">
            <a:extLst>
              <a:ext uri="{FF2B5EF4-FFF2-40B4-BE49-F238E27FC236}">
                <a16:creationId xmlns:a16="http://schemas.microsoft.com/office/drawing/2014/main" xmlns="" id="{929CE42A-9C3A-487F-816B-10C27420DF0C}"/>
              </a:ext>
            </a:extLst>
          </p:cNvPr>
          <p:cNvSpPr txBox="1"/>
          <p:nvPr/>
        </p:nvSpPr>
        <p:spPr>
          <a:xfrm>
            <a:off x="8558385" y="4485065"/>
            <a:ext cx="1338470" cy="523220"/>
          </a:xfrm>
          <a:prstGeom prst="rect">
            <a:avLst/>
          </a:prstGeom>
          <a:solidFill>
            <a:schemeClr val="bg1"/>
          </a:solidFill>
        </p:spPr>
        <p:txBody>
          <a:bodyPr wrap="square" rtlCol="0">
            <a:spAutoFit/>
          </a:bodyPr>
          <a:lstStyle/>
          <a:p>
            <a:r>
              <a:rPr lang="zh-CN" altLang="en-US" sz="1400" dirty="0">
                <a:solidFill>
                  <a:srgbClr val="0000FF"/>
                </a:solidFill>
                <a:latin typeface="+mn-lt"/>
                <a:ea typeface="+mn-ea"/>
              </a:rPr>
              <a:t>投影到</a:t>
            </a:r>
            <a:r>
              <a:rPr lang="en-US" altLang="zh-CN" sz="1400" dirty="0">
                <a:solidFill>
                  <a:srgbClr val="0000FF"/>
                </a:solidFill>
                <a:latin typeface="+mn-lt"/>
                <a:ea typeface="+mn-ea"/>
              </a:rPr>
              <a:t>image</a:t>
            </a:r>
            <a:r>
              <a:rPr lang="zh-CN" altLang="en-US" sz="1400" dirty="0">
                <a:solidFill>
                  <a:srgbClr val="0000FF"/>
                </a:solidFill>
                <a:latin typeface="+mn-lt"/>
                <a:ea typeface="+mn-ea"/>
              </a:rPr>
              <a:t>上判断是否正确</a:t>
            </a:r>
          </a:p>
        </p:txBody>
      </p:sp>
    </p:spTree>
    <p:extLst>
      <p:ext uri="{BB962C8B-B14F-4D97-AF65-F5344CB8AC3E}">
        <p14:creationId xmlns:p14="http://schemas.microsoft.com/office/powerpoint/2010/main" val="3875309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3DE1708-E6F7-43F2-B5F8-66A4087F77D0}"/>
              </a:ext>
            </a:extLst>
          </p:cNvPr>
          <p:cNvSpPr>
            <a:spLocks noGrp="1"/>
          </p:cNvSpPr>
          <p:nvPr>
            <p:ph type="title"/>
          </p:nvPr>
        </p:nvSpPr>
        <p:spPr/>
        <p:txBody>
          <a:bodyPr/>
          <a:lstStyle/>
          <a:p>
            <a:r>
              <a:rPr lang="en-US" altLang="zh-CN" dirty="0"/>
              <a:t>pipeline</a:t>
            </a:r>
            <a:endParaRPr lang="zh-CN" altLang="en-US" dirty="0"/>
          </a:p>
        </p:txBody>
      </p:sp>
      <p:sp>
        <p:nvSpPr>
          <p:cNvPr id="113" name="内容占位符 1">
            <a:extLst>
              <a:ext uri="{FF2B5EF4-FFF2-40B4-BE49-F238E27FC236}">
                <a16:creationId xmlns:a16="http://schemas.microsoft.com/office/drawing/2014/main" xmlns="" id="{0D339C83-0CC0-47B8-8035-AD90543C546B}"/>
              </a:ext>
            </a:extLst>
          </p:cNvPr>
          <p:cNvSpPr>
            <a:spLocks noGrp="1"/>
          </p:cNvSpPr>
          <p:nvPr>
            <p:ph idx="1"/>
          </p:nvPr>
        </p:nvSpPr>
        <p:spPr>
          <a:xfrm>
            <a:off x="263352" y="917289"/>
            <a:ext cx="11017224" cy="436327"/>
          </a:xfrm>
        </p:spPr>
        <p:txBody>
          <a:bodyPr/>
          <a:lstStyle/>
          <a:p>
            <a:r>
              <a:rPr lang="zh-CN" altLang="en-US" sz="2400" dirty="0">
                <a:solidFill>
                  <a:srgbClr val="0000FF"/>
                </a:solidFill>
              </a:rPr>
              <a:t>如何定义</a:t>
            </a:r>
            <a:r>
              <a:rPr lang="en-US" altLang="zh-CN" sz="2400" dirty="0">
                <a:solidFill>
                  <a:srgbClr val="0000FF"/>
                </a:solidFill>
              </a:rPr>
              <a:t>3D Affordance</a:t>
            </a:r>
            <a:r>
              <a:rPr lang="zh-CN" altLang="en-US" sz="2400" dirty="0">
                <a:solidFill>
                  <a:srgbClr val="0000FF"/>
                </a:solidFill>
              </a:rPr>
              <a:t>：</a:t>
            </a:r>
            <a:endParaRPr lang="en-US" altLang="zh-CN" sz="2400" dirty="0">
              <a:solidFill>
                <a:srgbClr val="0000FF"/>
              </a:solidFill>
            </a:endParaRPr>
          </a:p>
        </p:txBody>
      </p:sp>
      <p:sp>
        <p:nvSpPr>
          <p:cNvPr id="4" name="文本框 3">
            <a:extLst>
              <a:ext uri="{FF2B5EF4-FFF2-40B4-BE49-F238E27FC236}">
                <a16:creationId xmlns:a16="http://schemas.microsoft.com/office/drawing/2014/main" xmlns="" id="{CAC97EA8-4FBC-4ED0-9BE8-B024217EC1E1}"/>
              </a:ext>
            </a:extLst>
          </p:cNvPr>
          <p:cNvSpPr txBox="1"/>
          <p:nvPr/>
        </p:nvSpPr>
        <p:spPr>
          <a:xfrm>
            <a:off x="767408" y="1484784"/>
            <a:ext cx="5112568" cy="400110"/>
          </a:xfrm>
          <a:prstGeom prst="rect">
            <a:avLst/>
          </a:prstGeom>
          <a:solidFill>
            <a:schemeClr val="bg1"/>
          </a:solidFill>
        </p:spPr>
        <p:txBody>
          <a:bodyPr wrap="square" rtlCol="0">
            <a:spAutoFit/>
          </a:bodyPr>
          <a:lstStyle/>
          <a:p>
            <a:r>
              <a:rPr lang="en-US" altLang="zh-CN" sz="2000" dirty="0">
                <a:latin typeface="+mn-lt"/>
                <a:ea typeface="+mn-ea"/>
              </a:rPr>
              <a:t>heatmap + </a:t>
            </a:r>
            <a:r>
              <a:rPr lang="zh-CN" altLang="en-US" sz="2000" dirty="0">
                <a:latin typeface="+mn-lt"/>
                <a:ea typeface="+mn-ea"/>
              </a:rPr>
              <a:t>语义</a:t>
            </a:r>
            <a:r>
              <a:rPr lang="en-US" altLang="zh-CN" sz="2000" dirty="0">
                <a:latin typeface="+mn-lt"/>
                <a:ea typeface="+mn-ea"/>
              </a:rPr>
              <a:t> +</a:t>
            </a:r>
            <a:r>
              <a:rPr lang="zh-CN" altLang="en-US" sz="2000" dirty="0">
                <a:latin typeface="+mn-lt"/>
                <a:ea typeface="+mn-ea"/>
              </a:rPr>
              <a:t>“几何”</a:t>
            </a:r>
            <a:r>
              <a:rPr lang="en-US" altLang="zh-CN" sz="2000" dirty="0">
                <a:latin typeface="+mn-lt"/>
                <a:ea typeface="+mn-ea"/>
              </a:rPr>
              <a:t>/</a:t>
            </a:r>
            <a:r>
              <a:rPr lang="zh-CN" altLang="en-US" sz="2000" dirty="0">
                <a:latin typeface="+mn-lt"/>
                <a:ea typeface="+mn-ea"/>
              </a:rPr>
              <a:t>存在性</a:t>
            </a:r>
          </a:p>
        </p:txBody>
      </p:sp>
      <p:pic>
        <p:nvPicPr>
          <p:cNvPr id="5" name="图片 4">
            <a:extLst>
              <a:ext uri="{FF2B5EF4-FFF2-40B4-BE49-F238E27FC236}">
                <a16:creationId xmlns:a16="http://schemas.microsoft.com/office/drawing/2014/main" xmlns="" id="{C54697DC-7F77-4677-AEBD-893A355A861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652" b="83149" l="40313" r="72396">
                        <a14:foregroundMark x1="63490" y1="40798" x2="63490" y2="40798"/>
                        <a14:foregroundMark x1="62083" y1="39468" x2="62292" y2="39357"/>
                        <a14:foregroundMark x1="65990" y1="38581" x2="67448" y2="39246"/>
                        <a14:foregroundMark x1="67656" y1="40466" x2="67760" y2="41796"/>
                        <a14:foregroundMark x1="67865" y1="42905" x2="67969" y2="45676"/>
                        <a14:foregroundMark x1="67969" y1="46120" x2="67865" y2="48448"/>
                        <a14:foregroundMark x1="67552" y1="49889" x2="67292" y2="52661"/>
                        <a14:foregroundMark x1="67292" y1="53215" x2="67135" y2="54989"/>
                        <a14:foregroundMark x1="66875" y1="55876" x2="66823" y2="56652"/>
                        <a14:backgroundMark x1="61354" y1="43348" x2="59844" y2="62195"/>
                        <a14:backgroundMark x1="59844" y1="62195" x2="61458" y2="60089"/>
                        <a14:backgroundMark x1="66771" y1="38692" x2="67917" y2="40909"/>
                        <a14:backgroundMark x1="66615" y1="57428" x2="68021" y2="49889"/>
                        <a14:backgroundMark x1="68021" y1="49002" x2="68021" y2="43126"/>
                        <a14:backgroundMark x1="66510" y1="57428" x2="68073" y2="49113"/>
                        <a14:backgroundMark x1="81927" y1="47783" x2="81927" y2="47783"/>
                      </a14:backgroundRemoval>
                    </a14:imgEffect>
                  </a14:imgLayer>
                </a14:imgProps>
              </a:ext>
            </a:extLst>
          </a:blip>
          <a:srcRect l="39959" t="11027" r="29919" b="17313"/>
          <a:stretch/>
        </p:blipFill>
        <p:spPr>
          <a:xfrm>
            <a:off x="6043277" y="2334466"/>
            <a:ext cx="823949" cy="920883"/>
          </a:xfrm>
          <a:prstGeom prst="rect">
            <a:avLst/>
          </a:prstGeom>
        </p:spPr>
      </p:pic>
      <p:pic>
        <p:nvPicPr>
          <p:cNvPr id="7" name="图片 6">
            <a:extLst>
              <a:ext uri="{FF2B5EF4-FFF2-40B4-BE49-F238E27FC236}">
                <a16:creationId xmlns:a16="http://schemas.microsoft.com/office/drawing/2014/main" xmlns="" id="{6FE3A745-A6D3-40BF-B66C-A0ADB09081CF}"/>
              </a:ext>
            </a:extLst>
          </p:cNvPr>
          <p:cNvPicPr>
            <a:picLocks noChangeAspect="1"/>
          </p:cNvPicPr>
          <p:nvPr/>
        </p:nvPicPr>
        <p:blipFill>
          <a:blip r:embed="rId5"/>
          <a:stretch>
            <a:fillRect/>
          </a:stretch>
        </p:blipFill>
        <p:spPr>
          <a:xfrm>
            <a:off x="6019390" y="4275641"/>
            <a:ext cx="921547" cy="921547"/>
          </a:xfrm>
          <a:prstGeom prst="rect">
            <a:avLst/>
          </a:prstGeom>
        </p:spPr>
      </p:pic>
      <p:sp>
        <p:nvSpPr>
          <p:cNvPr id="61" name="右大括号 60">
            <a:extLst>
              <a:ext uri="{FF2B5EF4-FFF2-40B4-BE49-F238E27FC236}">
                <a16:creationId xmlns:a16="http://schemas.microsoft.com/office/drawing/2014/main" xmlns="" id="{9EF5726B-8407-480B-9533-407077657469}"/>
              </a:ext>
            </a:extLst>
          </p:cNvPr>
          <p:cNvSpPr/>
          <p:nvPr/>
        </p:nvSpPr>
        <p:spPr bwMode="auto">
          <a:xfrm>
            <a:off x="6872117" y="2813954"/>
            <a:ext cx="770489" cy="2019808"/>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pic>
        <p:nvPicPr>
          <p:cNvPr id="9" name="图片 8">
            <a:extLst>
              <a:ext uri="{FF2B5EF4-FFF2-40B4-BE49-F238E27FC236}">
                <a16:creationId xmlns:a16="http://schemas.microsoft.com/office/drawing/2014/main" xmlns="" id="{621A484E-E89C-49F2-BC30-504FEC092EE7}"/>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9446091" y="3218244"/>
            <a:ext cx="1040904" cy="1040904"/>
          </a:xfrm>
          <a:prstGeom prst="rect">
            <a:avLst/>
          </a:prstGeom>
        </p:spPr>
      </p:pic>
      <p:sp>
        <p:nvSpPr>
          <p:cNvPr id="63" name="左大括号 62">
            <a:extLst>
              <a:ext uri="{FF2B5EF4-FFF2-40B4-BE49-F238E27FC236}">
                <a16:creationId xmlns:a16="http://schemas.microsoft.com/office/drawing/2014/main" xmlns="" id="{8554479B-88E5-41E5-8FE4-AD69D3C48B29}"/>
              </a:ext>
            </a:extLst>
          </p:cNvPr>
          <p:cNvSpPr/>
          <p:nvPr/>
        </p:nvSpPr>
        <p:spPr bwMode="auto">
          <a:xfrm>
            <a:off x="5657216" y="2765897"/>
            <a:ext cx="362174" cy="2019808"/>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0" name="文本框 9">
            <a:extLst>
              <a:ext uri="{FF2B5EF4-FFF2-40B4-BE49-F238E27FC236}">
                <a16:creationId xmlns:a16="http://schemas.microsoft.com/office/drawing/2014/main" xmlns="" id="{C5DF2A76-2F2B-4B45-8C70-B795822C03AB}"/>
              </a:ext>
            </a:extLst>
          </p:cNvPr>
          <p:cNvSpPr txBox="1"/>
          <p:nvPr/>
        </p:nvSpPr>
        <p:spPr>
          <a:xfrm>
            <a:off x="4804490" y="3452662"/>
            <a:ext cx="729408" cy="707886"/>
          </a:xfrm>
          <a:prstGeom prst="rect">
            <a:avLst/>
          </a:prstGeom>
          <a:solidFill>
            <a:schemeClr val="bg1"/>
          </a:solidFill>
        </p:spPr>
        <p:txBody>
          <a:bodyPr wrap="square" rtlCol="0">
            <a:spAutoFit/>
          </a:bodyPr>
          <a:lstStyle/>
          <a:p>
            <a:r>
              <a:rPr lang="zh-CN" altLang="en-US" sz="2000" dirty="0">
                <a:latin typeface="+mn-lt"/>
                <a:ea typeface="+mn-ea"/>
              </a:rPr>
              <a:t>不同结构</a:t>
            </a:r>
          </a:p>
        </p:txBody>
      </p:sp>
      <p:cxnSp>
        <p:nvCxnSpPr>
          <p:cNvPr id="12" name="直接箭头连接符 11">
            <a:extLst>
              <a:ext uri="{FF2B5EF4-FFF2-40B4-BE49-F238E27FC236}">
                <a16:creationId xmlns:a16="http://schemas.microsoft.com/office/drawing/2014/main" xmlns="" id="{6B242DE6-ED87-4A7B-B714-C7C8CC31FFD9}"/>
              </a:ext>
            </a:extLst>
          </p:cNvPr>
          <p:cNvCxnSpPr>
            <a:cxnSpLocks/>
          </p:cNvCxnSpPr>
          <p:nvPr/>
        </p:nvCxnSpPr>
        <p:spPr bwMode="auto">
          <a:xfrm>
            <a:off x="7838154" y="3786435"/>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文本框 13">
            <a:extLst>
              <a:ext uri="{FF2B5EF4-FFF2-40B4-BE49-F238E27FC236}">
                <a16:creationId xmlns:a16="http://schemas.microsoft.com/office/drawing/2014/main" xmlns="" id="{AB3E69B6-E8F6-491F-B361-B9198BF8472F}"/>
              </a:ext>
            </a:extLst>
          </p:cNvPr>
          <p:cNvSpPr txBox="1"/>
          <p:nvPr/>
        </p:nvSpPr>
        <p:spPr>
          <a:xfrm>
            <a:off x="5431957" y="4991280"/>
            <a:ext cx="184731" cy="400110"/>
          </a:xfrm>
          <a:prstGeom prst="rect">
            <a:avLst/>
          </a:prstGeom>
          <a:solidFill>
            <a:schemeClr val="bg1"/>
          </a:solidFill>
        </p:spPr>
        <p:txBody>
          <a:bodyPr wrap="none" rtlCol="0">
            <a:spAutoFit/>
          </a:bodyPr>
          <a:lstStyle/>
          <a:p>
            <a:endParaRPr lang="zh-CN" altLang="en-US" sz="2000" dirty="0">
              <a:latin typeface="+mn-lt"/>
              <a:ea typeface="+mn-ea"/>
            </a:endParaRPr>
          </a:p>
        </p:txBody>
      </p:sp>
      <p:sp>
        <p:nvSpPr>
          <p:cNvPr id="15" name="文本框 14">
            <a:extLst>
              <a:ext uri="{FF2B5EF4-FFF2-40B4-BE49-F238E27FC236}">
                <a16:creationId xmlns:a16="http://schemas.microsoft.com/office/drawing/2014/main" xmlns="" id="{D17184B5-75F7-4A95-9FA0-7771C8D991D3}"/>
              </a:ext>
            </a:extLst>
          </p:cNvPr>
          <p:cNvSpPr txBox="1"/>
          <p:nvPr/>
        </p:nvSpPr>
        <p:spPr>
          <a:xfrm>
            <a:off x="7763735" y="3338586"/>
            <a:ext cx="1656184" cy="400110"/>
          </a:xfrm>
          <a:prstGeom prst="rect">
            <a:avLst/>
          </a:prstGeom>
          <a:solidFill>
            <a:schemeClr val="bg1"/>
          </a:solidFill>
        </p:spPr>
        <p:txBody>
          <a:bodyPr wrap="square" rtlCol="0">
            <a:spAutoFit/>
          </a:bodyPr>
          <a:lstStyle/>
          <a:p>
            <a:r>
              <a:rPr lang="zh-CN" altLang="en-US" sz="2000" dirty="0">
                <a:latin typeface="+mn-lt"/>
                <a:ea typeface="+mn-ea"/>
              </a:rPr>
              <a:t>可变型模板</a:t>
            </a:r>
          </a:p>
        </p:txBody>
      </p:sp>
      <p:pic>
        <p:nvPicPr>
          <p:cNvPr id="8" name="图片 7">
            <a:extLst>
              <a:ext uri="{FF2B5EF4-FFF2-40B4-BE49-F238E27FC236}">
                <a16:creationId xmlns:a16="http://schemas.microsoft.com/office/drawing/2014/main" xmlns="" id="{8A2FACDD-2DCF-448A-B00F-D523E67AFA5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96667" l="0" r="100000">
                        <a14:foregroundMark x1="26625" y1="30833" x2="26625" y2="30833"/>
                        <a14:foregroundMark x1="28250" y1="44167" x2="28250" y2="44167"/>
                        <a14:backgroundMark x1="21375" y1="65333" x2="21375" y2="65333"/>
                        <a14:backgroundMark x1="34750" y1="72833" x2="34750" y2="72833"/>
                      </a14:backgroundRemoval>
                    </a14:imgEffect>
                  </a14:imgLayer>
                </a14:imgProps>
              </a:ext>
            </a:extLst>
          </a:blip>
          <a:stretch>
            <a:fillRect/>
          </a:stretch>
        </p:blipFill>
        <p:spPr>
          <a:xfrm>
            <a:off x="5920497" y="3455099"/>
            <a:ext cx="1050514" cy="787885"/>
          </a:xfrm>
          <a:prstGeom prst="rect">
            <a:avLst/>
          </a:prstGeom>
        </p:spPr>
      </p:pic>
      <p:pic>
        <p:nvPicPr>
          <p:cNvPr id="11" name="图片 10">
            <a:extLst>
              <a:ext uri="{FF2B5EF4-FFF2-40B4-BE49-F238E27FC236}">
                <a16:creationId xmlns:a16="http://schemas.microsoft.com/office/drawing/2014/main" xmlns="" id="{5CBED852-997F-463E-A26C-481678CC0AE5}"/>
              </a:ext>
            </a:extLst>
          </p:cNvPr>
          <p:cNvPicPr>
            <a:picLocks noChangeAspect="1"/>
          </p:cNvPicPr>
          <p:nvPr/>
        </p:nvPicPr>
        <p:blipFill>
          <a:blip r:embed="rId10"/>
          <a:stretch>
            <a:fillRect/>
          </a:stretch>
        </p:blipFill>
        <p:spPr>
          <a:xfrm>
            <a:off x="381157" y="2083637"/>
            <a:ext cx="3088222" cy="1736671"/>
          </a:xfrm>
          <a:prstGeom prst="rect">
            <a:avLst/>
          </a:prstGeom>
        </p:spPr>
      </p:pic>
      <p:sp>
        <p:nvSpPr>
          <p:cNvPr id="13" name="文本框 12">
            <a:extLst>
              <a:ext uri="{FF2B5EF4-FFF2-40B4-BE49-F238E27FC236}">
                <a16:creationId xmlns:a16="http://schemas.microsoft.com/office/drawing/2014/main" xmlns="" id="{A1384442-4879-4B7E-8E32-405FDFBFD4D1}"/>
              </a:ext>
            </a:extLst>
          </p:cNvPr>
          <p:cNvSpPr txBox="1"/>
          <p:nvPr/>
        </p:nvSpPr>
        <p:spPr>
          <a:xfrm>
            <a:off x="1240854" y="3894147"/>
            <a:ext cx="1728192" cy="400110"/>
          </a:xfrm>
          <a:prstGeom prst="rect">
            <a:avLst/>
          </a:prstGeom>
          <a:solidFill>
            <a:schemeClr val="bg1"/>
          </a:solidFill>
        </p:spPr>
        <p:txBody>
          <a:bodyPr wrap="square" rtlCol="0">
            <a:spAutoFit/>
          </a:bodyPr>
          <a:lstStyle/>
          <a:p>
            <a:r>
              <a:rPr lang="en-US" altLang="zh-CN" sz="2000" dirty="0">
                <a:latin typeface="+mn-lt"/>
                <a:ea typeface="+mn-ea"/>
              </a:rPr>
              <a:t>(a) heatmap</a:t>
            </a:r>
            <a:endParaRPr lang="zh-CN" altLang="en-US" sz="2000" dirty="0">
              <a:latin typeface="+mn-lt"/>
              <a:ea typeface="+mn-ea"/>
            </a:endParaRPr>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xmlns="" id="{54F1B195-4330-4520-BBC7-E3C09144A66E}"/>
                  </a:ext>
                </a:extLst>
              </p:cNvPr>
              <p:cNvSpPr/>
              <p:nvPr/>
            </p:nvSpPr>
            <p:spPr>
              <a:xfrm>
                <a:off x="381529" y="4550329"/>
                <a:ext cx="3801105" cy="369332"/>
              </a:xfrm>
              <a:prstGeom prst="rect">
                <a:avLst/>
              </a:prstGeom>
            </p:spPr>
            <p:txBody>
              <a:bodyPr wrap="none">
                <a:spAutoFit/>
              </a:bodyPr>
              <a:lstStyle/>
              <a:p>
                <a:r>
                  <a:rPr lang="en-US" altLang="zh-CN" dirty="0"/>
                  <a:t>(b) </a:t>
                </a:r>
                <a:r>
                  <a:rPr lang="zh-CN" altLang="en-US" dirty="0"/>
                  <a:t>语义（位置 </a:t>
                </a:r>
                <a:r>
                  <a:rPr lang="en-US" altLang="zh-CN" dirty="0"/>
                  <a:t>P,</a:t>
                </a:r>
                <a:r>
                  <a:rPr lang="zh-CN" altLang="en-US" dirty="0"/>
                  <a:t> 人 </a:t>
                </a:r>
                <a14:m>
                  <m:oMath xmlns:m="http://schemas.openxmlformats.org/officeDocument/2006/math">
                    <m:sSub>
                      <m:sSubPr>
                        <m:ctrlPr>
                          <a:rPr lang="en-US" altLang="zh-CN" i="1" dirty="0">
                            <a:latin typeface="Cambria Math"/>
                          </a:rPr>
                        </m:ctrlPr>
                      </m:sSubPr>
                      <m:e>
                        <m:r>
                          <m:rPr>
                            <m:nor/>
                          </m:rPr>
                          <a:rPr lang="en-US" altLang="zh-CN" dirty="0"/>
                          <m:t>n</m:t>
                        </m:r>
                      </m:e>
                      <m:sub>
                        <m:r>
                          <a:rPr lang="en-US" altLang="zh-CN" i="1" dirty="0">
                            <a:latin typeface="Cambria Math" panose="02040503050406030204" pitchFamily="18" charset="0"/>
                          </a:rPr>
                          <m:t>1</m:t>
                        </m:r>
                      </m:sub>
                    </m:sSub>
                  </m:oMath>
                </a14:m>
                <a:r>
                  <a:rPr lang="en-US" altLang="zh-CN" dirty="0"/>
                  <a:t>, object</a:t>
                </a:r>
                <a:r>
                  <a:rPr lang="zh-CN" altLang="en-US" dirty="0"/>
                  <a:t> </a:t>
                </a:r>
                <a14:m>
                  <m:oMath xmlns:m="http://schemas.openxmlformats.org/officeDocument/2006/math">
                    <m:sSub>
                      <m:sSubPr>
                        <m:ctrlPr>
                          <a:rPr lang="en-US" altLang="zh-CN" i="1" dirty="0">
                            <a:latin typeface="Cambria Math"/>
                          </a:rPr>
                        </m:ctrlPr>
                      </m:sSubPr>
                      <m:e>
                        <m:r>
                          <m:rPr>
                            <m:nor/>
                          </m:rPr>
                          <a:rPr lang="en-US" altLang="zh-CN" dirty="0"/>
                          <m:t>n</m:t>
                        </m:r>
                      </m:e>
                      <m:sub>
                        <m:r>
                          <a:rPr lang="en-US" altLang="zh-CN" i="1" dirty="0">
                            <a:latin typeface="Cambria Math" panose="02040503050406030204" pitchFamily="18" charset="0"/>
                          </a:rPr>
                          <m:t>2</m:t>
                        </m:r>
                      </m:sub>
                    </m:sSub>
                  </m:oMath>
                </a14:m>
                <a:r>
                  <a:rPr lang="zh-CN" altLang="en-US" dirty="0"/>
                  <a:t>）</a:t>
                </a:r>
              </a:p>
            </p:txBody>
          </p:sp>
        </mc:Choice>
        <mc:Fallback xmlns="">
          <p:sp>
            <p:nvSpPr>
              <p:cNvPr id="33" name="矩形 32">
                <a:extLst>
                  <a:ext uri="{FF2B5EF4-FFF2-40B4-BE49-F238E27FC236}">
                    <a16:creationId xmlns:a16="http://schemas.microsoft.com/office/drawing/2014/main" id="{54F1B195-4330-4520-BBC7-E3C09144A66E}"/>
                  </a:ext>
                </a:extLst>
              </p:cNvPr>
              <p:cNvSpPr>
                <a:spLocks noRot="1" noChangeAspect="1" noMove="1" noResize="1" noEditPoints="1" noAdjustHandles="1" noChangeArrowheads="1" noChangeShapeType="1" noTextEdit="1"/>
              </p:cNvSpPr>
              <p:nvPr/>
            </p:nvSpPr>
            <p:spPr>
              <a:xfrm>
                <a:off x="381529" y="4550329"/>
                <a:ext cx="3801105" cy="369332"/>
              </a:xfrm>
              <a:prstGeom prst="rect">
                <a:avLst/>
              </a:prstGeom>
              <a:blipFill>
                <a:blip r:embed="rId11"/>
                <a:stretch>
                  <a:fillRect l="-1445" t="-11475" r="-321"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xmlns="" id="{528D948B-4881-44BD-B258-146422EEE3CE}"/>
                  </a:ext>
                </a:extLst>
              </p:cNvPr>
              <p:cNvSpPr txBox="1"/>
              <p:nvPr/>
            </p:nvSpPr>
            <p:spPr>
              <a:xfrm>
                <a:off x="1919536" y="5061846"/>
                <a:ext cx="646181" cy="338554"/>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
                      <m:sSubPr>
                        <m:ctrlPr>
                          <a:rPr lang="en-US" altLang="zh-CN" sz="1600" i="1" dirty="0">
                            <a:latin typeface="Cambria Math"/>
                          </a:rPr>
                        </m:ctrlPr>
                      </m:sSubPr>
                      <m:e>
                        <m:r>
                          <m:rPr>
                            <m:nor/>
                          </m:rPr>
                          <a:rPr lang="en-US" altLang="zh-CN" sz="1600" b="0" i="0" dirty="0" smtClean="0">
                            <a:latin typeface="Cambria Math" panose="02040503050406030204" pitchFamily="18" charset="0"/>
                          </a:rPr>
                          <m:t>P</m:t>
                        </m:r>
                      </m:e>
                      <m:sub>
                        <m:r>
                          <a:rPr lang="en-US" altLang="zh-CN" sz="1600" b="0" i="1" dirty="0" smtClean="0">
                            <a:latin typeface="Cambria Math" panose="02040503050406030204" pitchFamily="18" charset="0"/>
                          </a:rPr>
                          <m:t>1</m:t>
                        </m:r>
                      </m:sub>
                    </m:sSub>
                  </m:oMath>
                </a14:m>
                <a:r>
                  <a:rPr lang="en-US" altLang="zh-CN" sz="1600" dirty="0">
                    <a:latin typeface="+mn-lt"/>
                    <a:ea typeface="+mn-ea"/>
                  </a:rPr>
                  <a:t>)</a:t>
                </a:r>
                <a:endParaRPr lang="zh-CN" altLang="en-US" sz="1600" dirty="0">
                  <a:latin typeface="+mn-lt"/>
                  <a:ea typeface="+mn-ea"/>
                </a:endParaRPr>
              </a:p>
            </p:txBody>
          </p:sp>
        </mc:Choice>
        <mc:Fallback xmlns="">
          <p:sp>
            <p:nvSpPr>
              <p:cNvPr id="39" name="文本框 38">
                <a:extLst>
                  <a:ext uri="{FF2B5EF4-FFF2-40B4-BE49-F238E27FC236}">
                    <a16:creationId xmlns:a16="http://schemas.microsoft.com/office/drawing/2014/main" id="{528D948B-4881-44BD-B258-146422EEE3CE}"/>
                  </a:ext>
                </a:extLst>
              </p:cNvPr>
              <p:cNvSpPr txBox="1">
                <a:spLocks noRot="1" noChangeAspect="1" noMove="1" noResize="1" noEditPoints="1" noAdjustHandles="1" noChangeArrowheads="1" noChangeShapeType="1" noTextEdit="1"/>
              </p:cNvSpPr>
              <p:nvPr/>
            </p:nvSpPr>
            <p:spPr>
              <a:xfrm>
                <a:off x="1919536" y="5061846"/>
                <a:ext cx="646181" cy="338554"/>
              </a:xfrm>
              <a:prstGeom prst="rect">
                <a:avLst/>
              </a:prstGeom>
              <a:blipFill>
                <a:blip r:embed="rId12"/>
                <a:stretch>
                  <a:fillRect l="-5660"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xmlns="" id="{31256F7F-114D-4917-84EC-134EF1FFCED7}"/>
                  </a:ext>
                </a:extLst>
              </p:cNvPr>
              <p:cNvSpPr txBox="1"/>
              <p:nvPr/>
            </p:nvSpPr>
            <p:spPr>
              <a:xfrm>
                <a:off x="2814909" y="5055080"/>
                <a:ext cx="646181" cy="338554"/>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
                      <m:sSubPr>
                        <m:ctrlPr>
                          <a:rPr lang="en-US" altLang="zh-CN" sz="1600" i="1" dirty="0">
                            <a:latin typeface="Cambria Math"/>
                          </a:rPr>
                        </m:ctrlPr>
                      </m:sSubPr>
                      <m:e>
                        <m:r>
                          <m:rPr>
                            <m:nor/>
                          </m:rPr>
                          <a:rPr lang="en-US" altLang="zh-CN" sz="1600" b="0" i="0" dirty="0" smtClean="0">
                            <a:latin typeface="Cambria Math" panose="02040503050406030204" pitchFamily="18" charset="0"/>
                          </a:rPr>
                          <m:t>P</m:t>
                        </m:r>
                      </m:e>
                      <m:sub>
                        <m:r>
                          <a:rPr lang="en-US" altLang="zh-CN" sz="1600" i="1" dirty="0">
                            <a:latin typeface="Cambria Math" panose="02040503050406030204" pitchFamily="18" charset="0"/>
                          </a:rPr>
                          <m:t>2</m:t>
                        </m:r>
                      </m:sub>
                    </m:sSub>
                  </m:oMath>
                </a14:m>
                <a:r>
                  <a:rPr lang="en-US" altLang="zh-CN" sz="1600" dirty="0">
                    <a:latin typeface="+mn-lt"/>
                    <a:ea typeface="+mn-ea"/>
                  </a:rPr>
                  <a:t>)</a:t>
                </a:r>
                <a:endParaRPr lang="zh-CN" altLang="en-US" sz="1600" dirty="0">
                  <a:latin typeface="+mn-lt"/>
                  <a:ea typeface="+mn-ea"/>
                </a:endParaRPr>
              </a:p>
            </p:txBody>
          </p:sp>
        </mc:Choice>
        <mc:Fallback xmlns="">
          <p:sp>
            <p:nvSpPr>
              <p:cNvPr id="40" name="文本框 39">
                <a:extLst>
                  <a:ext uri="{FF2B5EF4-FFF2-40B4-BE49-F238E27FC236}">
                    <a16:creationId xmlns:a16="http://schemas.microsoft.com/office/drawing/2014/main" id="{31256F7F-114D-4917-84EC-134EF1FFCED7}"/>
                  </a:ext>
                </a:extLst>
              </p:cNvPr>
              <p:cNvSpPr txBox="1">
                <a:spLocks noRot="1" noChangeAspect="1" noMove="1" noResize="1" noEditPoints="1" noAdjustHandles="1" noChangeArrowheads="1" noChangeShapeType="1" noTextEdit="1"/>
              </p:cNvSpPr>
              <p:nvPr/>
            </p:nvSpPr>
            <p:spPr>
              <a:xfrm>
                <a:off x="2814909" y="5055080"/>
                <a:ext cx="646181" cy="338554"/>
              </a:xfrm>
              <a:prstGeom prst="rect">
                <a:avLst/>
              </a:prstGeom>
              <a:blipFill>
                <a:blip r:embed="rId13"/>
                <a:stretch>
                  <a:fillRect l="-5660" t="-5357" b="-21429"/>
                </a:stretch>
              </a:blipFill>
            </p:spPr>
            <p:txBody>
              <a:bodyPr/>
              <a:lstStyle/>
              <a:p>
                <a:r>
                  <a:rPr lang="zh-CN" altLang="en-US">
                    <a:noFill/>
                  </a:rPr>
                  <a:t> </a:t>
                </a:r>
              </a:p>
            </p:txBody>
          </p:sp>
        </mc:Fallback>
      </mc:AlternateContent>
      <p:cxnSp>
        <p:nvCxnSpPr>
          <p:cNvPr id="41" name="直接箭头连接符 40">
            <a:extLst>
              <a:ext uri="{FF2B5EF4-FFF2-40B4-BE49-F238E27FC236}">
                <a16:creationId xmlns:a16="http://schemas.microsoft.com/office/drawing/2014/main" xmlns="" id="{9B470232-EB0C-429E-90FE-442102A5871C}"/>
              </a:ext>
            </a:extLst>
          </p:cNvPr>
          <p:cNvCxnSpPr>
            <a:cxnSpLocks/>
          </p:cNvCxnSpPr>
          <p:nvPr/>
        </p:nvCxnSpPr>
        <p:spPr bwMode="auto">
          <a:xfrm>
            <a:off x="2168728" y="4951352"/>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直接箭头连接符 41">
            <a:extLst>
              <a:ext uri="{FF2B5EF4-FFF2-40B4-BE49-F238E27FC236}">
                <a16:creationId xmlns:a16="http://schemas.microsoft.com/office/drawing/2014/main" xmlns="" id="{D5546C9F-251E-452C-BA80-8B141C0E606E}"/>
              </a:ext>
            </a:extLst>
          </p:cNvPr>
          <p:cNvCxnSpPr>
            <a:cxnSpLocks/>
          </p:cNvCxnSpPr>
          <p:nvPr/>
        </p:nvCxnSpPr>
        <p:spPr bwMode="auto">
          <a:xfrm>
            <a:off x="3104832" y="4951352"/>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xmlns="" id="{442F1F8C-7F7A-478C-85F2-AA487074CC6C}"/>
              </a:ext>
            </a:extLst>
          </p:cNvPr>
          <p:cNvCxnSpPr>
            <a:cxnSpLocks/>
          </p:cNvCxnSpPr>
          <p:nvPr/>
        </p:nvCxnSpPr>
        <p:spPr bwMode="auto">
          <a:xfrm>
            <a:off x="2168728" y="5383619"/>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直接箭头连接符 43">
            <a:extLst>
              <a:ext uri="{FF2B5EF4-FFF2-40B4-BE49-F238E27FC236}">
                <a16:creationId xmlns:a16="http://schemas.microsoft.com/office/drawing/2014/main" xmlns="" id="{977B7071-8AB4-44B3-A037-CD26224C3B44}"/>
              </a:ext>
            </a:extLst>
          </p:cNvPr>
          <p:cNvCxnSpPr>
            <a:cxnSpLocks/>
          </p:cNvCxnSpPr>
          <p:nvPr/>
        </p:nvCxnSpPr>
        <p:spPr bwMode="auto">
          <a:xfrm>
            <a:off x="3104832" y="5383619"/>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直接箭头连接符 44">
            <a:extLst>
              <a:ext uri="{FF2B5EF4-FFF2-40B4-BE49-F238E27FC236}">
                <a16:creationId xmlns:a16="http://schemas.microsoft.com/office/drawing/2014/main" xmlns="" id="{33B0D9D6-84AE-468F-BCBD-218B31091292}"/>
              </a:ext>
            </a:extLst>
          </p:cNvPr>
          <p:cNvCxnSpPr>
            <a:cxnSpLocks/>
          </p:cNvCxnSpPr>
          <p:nvPr/>
        </p:nvCxnSpPr>
        <p:spPr bwMode="auto">
          <a:xfrm flipH="1">
            <a:off x="1882587" y="5383619"/>
            <a:ext cx="80247"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a:extLst>
              <a:ext uri="{FF2B5EF4-FFF2-40B4-BE49-F238E27FC236}">
                <a16:creationId xmlns:a16="http://schemas.microsoft.com/office/drawing/2014/main" xmlns="" id="{91E7F91F-136D-4CD7-916B-F7DFB7BDA4E1}"/>
              </a:ext>
            </a:extLst>
          </p:cNvPr>
          <p:cNvCxnSpPr>
            <a:cxnSpLocks/>
          </p:cNvCxnSpPr>
          <p:nvPr/>
        </p:nvCxnSpPr>
        <p:spPr bwMode="auto">
          <a:xfrm flipH="1">
            <a:off x="2814909" y="5383619"/>
            <a:ext cx="84029"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直接箭头连接符 46">
            <a:extLst>
              <a:ext uri="{FF2B5EF4-FFF2-40B4-BE49-F238E27FC236}">
                <a16:creationId xmlns:a16="http://schemas.microsoft.com/office/drawing/2014/main" xmlns="" id="{82C3D7A2-C4D8-441F-AC70-47E006298FE0}"/>
              </a:ext>
            </a:extLst>
          </p:cNvPr>
          <p:cNvCxnSpPr>
            <a:cxnSpLocks/>
          </p:cNvCxnSpPr>
          <p:nvPr/>
        </p:nvCxnSpPr>
        <p:spPr bwMode="auto">
          <a:xfrm>
            <a:off x="2384752" y="5383619"/>
            <a:ext cx="72008"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直接箭头连接符 47">
            <a:extLst>
              <a:ext uri="{FF2B5EF4-FFF2-40B4-BE49-F238E27FC236}">
                <a16:creationId xmlns:a16="http://schemas.microsoft.com/office/drawing/2014/main" xmlns="" id="{2AFEE9FD-7D27-4734-B863-F35602A554EB}"/>
              </a:ext>
            </a:extLst>
          </p:cNvPr>
          <p:cNvCxnSpPr>
            <a:cxnSpLocks/>
          </p:cNvCxnSpPr>
          <p:nvPr/>
        </p:nvCxnSpPr>
        <p:spPr bwMode="auto">
          <a:xfrm>
            <a:off x="3320856" y="5383619"/>
            <a:ext cx="120734"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xmlns="" id="{845265E8-1F2C-454B-A3E0-B5FD4DBA0EAB}"/>
                  </a:ext>
                </a:extLst>
              </p:cNvPr>
              <p:cNvSpPr txBox="1"/>
              <p:nvPr/>
            </p:nvSpPr>
            <p:spPr>
              <a:xfrm>
                <a:off x="1919536" y="5599643"/>
                <a:ext cx="646181" cy="341440"/>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1</m:t>
                        </m:r>
                      </m:sub>
                      <m:sup>
                        <m:r>
                          <a:rPr lang="en-US" altLang="zh-CN" sz="1600" b="0" i="1" smtClean="0">
                            <a:latin typeface="Cambria Math" panose="02040503050406030204" pitchFamily="18" charset="0"/>
                          </a:rPr>
                          <m:t>2</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49" name="文本框 48">
                <a:extLst>
                  <a:ext uri="{FF2B5EF4-FFF2-40B4-BE49-F238E27FC236}">
                    <a16:creationId xmlns:a16="http://schemas.microsoft.com/office/drawing/2014/main" id="{845265E8-1F2C-454B-A3E0-B5FD4DBA0EAB}"/>
                  </a:ext>
                </a:extLst>
              </p:cNvPr>
              <p:cNvSpPr txBox="1">
                <a:spLocks noRot="1" noChangeAspect="1" noMove="1" noResize="1" noEditPoints="1" noAdjustHandles="1" noChangeArrowheads="1" noChangeShapeType="1" noTextEdit="1"/>
              </p:cNvSpPr>
              <p:nvPr/>
            </p:nvSpPr>
            <p:spPr>
              <a:xfrm>
                <a:off x="1919536" y="5599643"/>
                <a:ext cx="646181" cy="341440"/>
              </a:xfrm>
              <a:prstGeom prst="rect">
                <a:avLst/>
              </a:prstGeom>
              <a:blipFill>
                <a:blip r:embed="rId14"/>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xmlns="" id="{1C86A6A7-FCAC-4221-A13E-8125E31678CA}"/>
                  </a:ext>
                </a:extLst>
              </p:cNvPr>
              <p:cNvSpPr txBox="1"/>
              <p:nvPr/>
            </p:nvSpPr>
            <p:spPr>
              <a:xfrm>
                <a:off x="1559496" y="5599643"/>
                <a:ext cx="646181" cy="340927"/>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smtClean="0">
                            <a:latin typeface="Cambria Math"/>
                            <a:ea typeface="+mn-ea"/>
                          </a:rPr>
                        </m:ctrlPr>
                      </m:sSubSupPr>
                      <m:e>
                        <m:r>
                          <a:rPr lang="en-US" altLang="zh-CN" sz="1600" b="0" i="1" smtClean="0">
                            <a:latin typeface="Cambria Math" panose="02040503050406030204" pitchFamily="18" charset="0"/>
                            <a:ea typeface="+mn-ea"/>
                          </a:rPr>
                          <m:t>𝑃</m:t>
                        </m:r>
                      </m:e>
                      <m:sub>
                        <m:r>
                          <a:rPr lang="en-US" altLang="zh-CN" sz="1600" b="0" i="1" smtClean="0">
                            <a:latin typeface="Cambria Math" panose="02040503050406030204" pitchFamily="18" charset="0"/>
                            <a:ea typeface="+mn-ea"/>
                          </a:rPr>
                          <m:t>1</m:t>
                        </m:r>
                      </m:sub>
                      <m:sup>
                        <m:r>
                          <a:rPr lang="en-US" altLang="zh-CN" sz="1600" b="0" i="1" smtClean="0">
                            <a:latin typeface="Cambria Math" panose="02040503050406030204" pitchFamily="18" charset="0"/>
                            <a:ea typeface="+mn-ea"/>
                          </a:rPr>
                          <m:t>1</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0" name="文本框 49">
                <a:extLst>
                  <a:ext uri="{FF2B5EF4-FFF2-40B4-BE49-F238E27FC236}">
                    <a16:creationId xmlns:a16="http://schemas.microsoft.com/office/drawing/2014/main" id="{1C86A6A7-FCAC-4221-A13E-8125E31678CA}"/>
                  </a:ext>
                </a:extLst>
              </p:cNvPr>
              <p:cNvSpPr txBox="1">
                <a:spLocks noRot="1" noChangeAspect="1" noMove="1" noResize="1" noEditPoints="1" noAdjustHandles="1" noChangeArrowheads="1" noChangeShapeType="1" noTextEdit="1"/>
              </p:cNvSpPr>
              <p:nvPr/>
            </p:nvSpPr>
            <p:spPr>
              <a:xfrm>
                <a:off x="1559496" y="5599643"/>
                <a:ext cx="646181" cy="340927"/>
              </a:xfrm>
              <a:prstGeom prst="rect">
                <a:avLst/>
              </a:prstGeom>
              <a:blipFill>
                <a:blip r:embed="rId15"/>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xmlns="" id="{AC13F88B-09A7-45E4-92AE-F589A78E2156}"/>
                  </a:ext>
                </a:extLst>
              </p:cNvPr>
              <p:cNvSpPr txBox="1"/>
              <p:nvPr/>
            </p:nvSpPr>
            <p:spPr>
              <a:xfrm>
                <a:off x="2230107" y="5599643"/>
                <a:ext cx="646181" cy="342658"/>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1</m:t>
                        </m:r>
                      </m:sub>
                      <m:sup>
                        <m:r>
                          <a:rPr lang="en-US" altLang="zh-CN" sz="1600" b="0" i="1" smtClean="0">
                            <a:latin typeface="Cambria Math" panose="02040503050406030204" pitchFamily="18" charset="0"/>
                          </a:rPr>
                          <m:t>3</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1" name="文本框 50">
                <a:extLst>
                  <a:ext uri="{FF2B5EF4-FFF2-40B4-BE49-F238E27FC236}">
                    <a16:creationId xmlns:a16="http://schemas.microsoft.com/office/drawing/2014/main" id="{AC13F88B-09A7-45E4-92AE-F589A78E2156}"/>
                  </a:ext>
                </a:extLst>
              </p:cNvPr>
              <p:cNvSpPr txBox="1">
                <a:spLocks noRot="1" noChangeAspect="1" noMove="1" noResize="1" noEditPoints="1" noAdjustHandles="1" noChangeArrowheads="1" noChangeShapeType="1" noTextEdit="1"/>
              </p:cNvSpPr>
              <p:nvPr/>
            </p:nvSpPr>
            <p:spPr>
              <a:xfrm>
                <a:off x="2230107" y="5599643"/>
                <a:ext cx="646181" cy="342658"/>
              </a:xfrm>
              <a:prstGeom prst="rect">
                <a:avLst/>
              </a:prstGeom>
              <a:blipFill>
                <a:blip r:embed="rId16"/>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xmlns="" id="{A55D951F-03CE-4F98-83FE-372A5B7C4DF9}"/>
                  </a:ext>
                </a:extLst>
              </p:cNvPr>
              <p:cNvSpPr txBox="1"/>
              <p:nvPr/>
            </p:nvSpPr>
            <p:spPr>
              <a:xfrm>
                <a:off x="3047234" y="5599643"/>
                <a:ext cx="646181" cy="341888"/>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a:rPr>
                        </m:ctrlPr>
                      </m:sSubSup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2</m:t>
                        </m:r>
                      </m:sub>
                      <m:sup>
                        <m:r>
                          <a:rPr lang="en-US" altLang="zh-CN" sz="1600" b="0" i="1" smtClean="0">
                            <a:latin typeface="Cambria Math" panose="02040503050406030204" pitchFamily="18" charset="0"/>
                          </a:rPr>
                          <m:t>2</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2" name="文本框 51">
                <a:extLst>
                  <a:ext uri="{FF2B5EF4-FFF2-40B4-BE49-F238E27FC236}">
                    <a16:creationId xmlns:a16="http://schemas.microsoft.com/office/drawing/2014/main" id="{A55D951F-03CE-4F98-83FE-372A5B7C4DF9}"/>
                  </a:ext>
                </a:extLst>
              </p:cNvPr>
              <p:cNvSpPr txBox="1">
                <a:spLocks noRot="1" noChangeAspect="1" noMove="1" noResize="1" noEditPoints="1" noAdjustHandles="1" noChangeArrowheads="1" noChangeShapeType="1" noTextEdit="1"/>
              </p:cNvSpPr>
              <p:nvPr/>
            </p:nvSpPr>
            <p:spPr>
              <a:xfrm>
                <a:off x="3047234" y="5599643"/>
                <a:ext cx="646181" cy="341888"/>
              </a:xfrm>
              <a:prstGeom prst="rect">
                <a:avLst/>
              </a:prstGeom>
              <a:blipFill>
                <a:blip r:embed="rId17"/>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xmlns="" id="{6B23382D-AB6C-40D6-87C0-0322B7EA3D3E}"/>
                  </a:ext>
                </a:extLst>
              </p:cNvPr>
              <p:cNvSpPr txBox="1"/>
              <p:nvPr/>
            </p:nvSpPr>
            <p:spPr>
              <a:xfrm>
                <a:off x="2687194" y="5599643"/>
                <a:ext cx="646181" cy="341376"/>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smtClean="0">
                            <a:latin typeface="Cambria Math"/>
                            <a:ea typeface="+mn-ea"/>
                          </a:rPr>
                        </m:ctrlPr>
                      </m:sSubSupPr>
                      <m:e>
                        <m:r>
                          <a:rPr lang="en-US" altLang="zh-CN" sz="1600" b="0" i="1" smtClean="0">
                            <a:latin typeface="Cambria Math" panose="02040503050406030204" pitchFamily="18" charset="0"/>
                            <a:ea typeface="+mn-ea"/>
                          </a:rPr>
                          <m:t>𝑃</m:t>
                        </m:r>
                      </m:e>
                      <m:sub>
                        <m:r>
                          <a:rPr lang="en-US" altLang="zh-CN" sz="1600" b="0" i="1" smtClean="0">
                            <a:latin typeface="Cambria Math" panose="02040503050406030204" pitchFamily="18" charset="0"/>
                            <a:ea typeface="+mn-ea"/>
                          </a:rPr>
                          <m:t>2</m:t>
                        </m:r>
                      </m:sub>
                      <m:sup>
                        <m:r>
                          <a:rPr lang="en-US" altLang="zh-CN" sz="1600" b="0" i="1" smtClean="0">
                            <a:latin typeface="Cambria Math" panose="02040503050406030204" pitchFamily="18" charset="0"/>
                            <a:ea typeface="+mn-ea"/>
                          </a:rPr>
                          <m:t>1</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3" name="文本框 52">
                <a:extLst>
                  <a:ext uri="{FF2B5EF4-FFF2-40B4-BE49-F238E27FC236}">
                    <a16:creationId xmlns:a16="http://schemas.microsoft.com/office/drawing/2014/main" id="{6B23382D-AB6C-40D6-87C0-0322B7EA3D3E}"/>
                  </a:ext>
                </a:extLst>
              </p:cNvPr>
              <p:cNvSpPr txBox="1">
                <a:spLocks noRot="1" noChangeAspect="1" noMove="1" noResize="1" noEditPoints="1" noAdjustHandles="1" noChangeArrowheads="1" noChangeShapeType="1" noTextEdit="1"/>
              </p:cNvSpPr>
              <p:nvPr/>
            </p:nvSpPr>
            <p:spPr>
              <a:xfrm>
                <a:off x="2687194" y="5599643"/>
                <a:ext cx="646181" cy="341376"/>
              </a:xfrm>
              <a:prstGeom prst="rect">
                <a:avLst/>
              </a:prstGeom>
              <a:blipFill>
                <a:blip r:embed="rId18"/>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xmlns="" id="{9D083C31-A39C-464C-B29F-3583155E1010}"/>
                  </a:ext>
                </a:extLst>
              </p:cNvPr>
              <p:cNvSpPr txBox="1"/>
              <p:nvPr/>
            </p:nvSpPr>
            <p:spPr>
              <a:xfrm>
                <a:off x="3357805" y="5599643"/>
                <a:ext cx="646181" cy="343171"/>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a:rPr>
                        </m:ctrlPr>
                      </m:sSubSup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2</m:t>
                        </m:r>
                      </m:sub>
                      <m:sup>
                        <m:r>
                          <a:rPr lang="en-US" altLang="zh-CN" sz="1600" b="0" i="1" smtClean="0">
                            <a:latin typeface="Cambria Math" panose="02040503050406030204" pitchFamily="18" charset="0"/>
                          </a:rPr>
                          <m:t>3</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4" name="文本框 53">
                <a:extLst>
                  <a:ext uri="{FF2B5EF4-FFF2-40B4-BE49-F238E27FC236}">
                    <a16:creationId xmlns:a16="http://schemas.microsoft.com/office/drawing/2014/main" id="{9D083C31-A39C-464C-B29F-3583155E1010}"/>
                  </a:ext>
                </a:extLst>
              </p:cNvPr>
              <p:cNvSpPr txBox="1">
                <a:spLocks noRot="1" noChangeAspect="1" noMove="1" noResize="1" noEditPoints="1" noAdjustHandles="1" noChangeArrowheads="1" noChangeShapeType="1" noTextEdit="1"/>
              </p:cNvSpPr>
              <p:nvPr/>
            </p:nvSpPr>
            <p:spPr>
              <a:xfrm>
                <a:off x="3357805" y="5599643"/>
                <a:ext cx="646181" cy="343171"/>
              </a:xfrm>
              <a:prstGeom prst="rect">
                <a:avLst/>
              </a:prstGeom>
              <a:blipFill>
                <a:blip r:embed="rId19"/>
                <a:stretch>
                  <a:fillRect l="-5660" t="-3571" b="-23214"/>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xmlns="" id="{812B8AB9-EF8C-46AE-A238-2E0331C5A730}"/>
              </a:ext>
            </a:extLst>
          </p:cNvPr>
          <p:cNvSpPr txBox="1"/>
          <p:nvPr/>
        </p:nvSpPr>
        <p:spPr>
          <a:xfrm>
            <a:off x="1593837" y="5862975"/>
            <a:ext cx="728513" cy="307777"/>
          </a:xfrm>
          <a:prstGeom prst="rect">
            <a:avLst/>
          </a:prstGeom>
          <a:noFill/>
        </p:spPr>
        <p:txBody>
          <a:bodyPr wrap="square" rtlCol="0">
            <a:spAutoFit/>
          </a:bodyPr>
          <a:lstStyle/>
          <a:p>
            <a:r>
              <a:rPr lang="zh-CN" altLang="en-US" sz="1400" dirty="0">
                <a:latin typeface="+mn-lt"/>
                <a:ea typeface="+mn-ea"/>
              </a:rPr>
              <a:t>右手</a:t>
            </a:r>
          </a:p>
        </p:txBody>
      </p:sp>
      <p:sp>
        <p:nvSpPr>
          <p:cNvPr id="56" name="文本框 55">
            <a:extLst>
              <a:ext uri="{FF2B5EF4-FFF2-40B4-BE49-F238E27FC236}">
                <a16:creationId xmlns:a16="http://schemas.microsoft.com/office/drawing/2014/main" xmlns="" id="{FFACA7C4-F2E6-40C4-A67D-EB4E252CF2B2}"/>
              </a:ext>
            </a:extLst>
          </p:cNvPr>
          <p:cNvSpPr txBox="1"/>
          <p:nvPr/>
        </p:nvSpPr>
        <p:spPr>
          <a:xfrm>
            <a:off x="1952704" y="5862975"/>
            <a:ext cx="728513" cy="307777"/>
          </a:xfrm>
          <a:prstGeom prst="rect">
            <a:avLst/>
          </a:prstGeom>
          <a:noFill/>
        </p:spPr>
        <p:txBody>
          <a:bodyPr wrap="square" rtlCol="0">
            <a:spAutoFit/>
          </a:bodyPr>
          <a:lstStyle/>
          <a:p>
            <a:r>
              <a:rPr lang="zh-CN" altLang="en-US" sz="1400" dirty="0">
                <a:latin typeface="+mn-lt"/>
                <a:ea typeface="+mn-ea"/>
              </a:rPr>
              <a:t>左手</a:t>
            </a:r>
          </a:p>
        </p:txBody>
      </p:sp>
      <p:sp>
        <p:nvSpPr>
          <p:cNvPr id="57" name="文本框 56">
            <a:extLst>
              <a:ext uri="{FF2B5EF4-FFF2-40B4-BE49-F238E27FC236}">
                <a16:creationId xmlns:a16="http://schemas.microsoft.com/office/drawing/2014/main" xmlns="" id="{6CD31653-30F1-4E80-ACD0-A266F596F5E7}"/>
              </a:ext>
            </a:extLst>
          </p:cNvPr>
          <p:cNvSpPr txBox="1"/>
          <p:nvPr/>
        </p:nvSpPr>
        <p:spPr>
          <a:xfrm>
            <a:off x="2370668" y="5862975"/>
            <a:ext cx="728513" cy="307777"/>
          </a:xfrm>
          <a:prstGeom prst="rect">
            <a:avLst/>
          </a:prstGeom>
          <a:noFill/>
        </p:spPr>
        <p:txBody>
          <a:bodyPr wrap="square" rtlCol="0">
            <a:spAutoFit/>
          </a:bodyPr>
          <a:lstStyle/>
          <a:p>
            <a:r>
              <a:rPr lang="zh-CN" altLang="en-US" sz="1400" dirty="0">
                <a:latin typeface="+mn-lt"/>
                <a:ea typeface="+mn-ea"/>
              </a:rPr>
              <a:t>左腿</a:t>
            </a:r>
          </a:p>
        </p:txBody>
      </p:sp>
      <p:sp>
        <p:nvSpPr>
          <p:cNvPr id="58" name="文本框 57">
            <a:extLst>
              <a:ext uri="{FF2B5EF4-FFF2-40B4-BE49-F238E27FC236}">
                <a16:creationId xmlns:a16="http://schemas.microsoft.com/office/drawing/2014/main" xmlns="" id="{936A7D9C-32AE-42B5-9999-9F52A51752F1}"/>
              </a:ext>
            </a:extLst>
          </p:cNvPr>
          <p:cNvSpPr txBox="1"/>
          <p:nvPr/>
        </p:nvSpPr>
        <p:spPr>
          <a:xfrm>
            <a:off x="2743185" y="5862975"/>
            <a:ext cx="728513" cy="307777"/>
          </a:xfrm>
          <a:prstGeom prst="rect">
            <a:avLst/>
          </a:prstGeom>
          <a:noFill/>
        </p:spPr>
        <p:txBody>
          <a:bodyPr wrap="square" rtlCol="0">
            <a:spAutoFit/>
          </a:bodyPr>
          <a:lstStyle/>
          <a:p>
            <a:r>
              <a:rPr lang="en-US" altLang="zh-CN" sz="1400" dirty="0">
                <a:latin typeface="+mn-lt"/>
                <a:ea typeface="+mn-ea"/>
              </a:rPr>
              <a:t>arm</a:t>
            </a:r>
            <a:endParaRPr lang="zh-CN" altLang="en-US" sz="1400" dirty="0">
              <a:latin typeface="+mn-lt"/>
              <a:ea typeface="+mn-ea"/>
            </a:endParaRPr>
          </a:p>
        </p:txBody>
      </p:sp>
      <p:sp>
        <p:nvSpPr>
          <p:cNvPr id="59" name="文本框 58">
            <a:extLst>
              <a:ext uri="{FF2B5EF4-FFF2-40B4-BE49-F238E27FC236}">
                <a16:creationId xmlns:a16="http://schemas.microsoft.com/office/drawing/2014/main" xmlns="" id="{F1E2D4DB-BE57-41C1-B871-1FB89336773E}"/>
              </a:ext>
            </a:extLst>
          </p:cNvPr>
          <p:cNvSpPr txBox="1"/>
          <p:nvPr/>
        </p:nvSpPr>
        <p:spPr>
          <a:xfrm>
            <a:off x="3102052" y="5862975"/>
            <a:ext cx="728513" cy="307777"/>
          </a:xfrm>
          <a:prstGeom prst="rect">
            <a:avLst/>
          </a:prstGeom>
          <a:noFill/>
        </p:spPr>
        <p:txBody>
          <a:bodyPr wrap="square" rtlCol="0">
            <a:spAutoFit/>
          </a:bodyPr>
          <a:lstStyle/>
          <a:p>
            <a:r>
              <a:rPr lang="en-US" altLang="zh-CN" sz="1400" dirty="0">
                <a:latin typeface="+mn-lt"/>
                <a:ea typeface="+mn-ea"/>
              </a:rPr>
              <a:t>seat</a:t>
            </a:r>
            <a:endParaRPr lang="zh-CN" altLang="en-US" sz="1400" dirty="0">
              <a:latin typeface="+mn-lt"/>
              <a:ea typeface="+mn-ea"/>
            </a:endParaRPr>
          </a:p>
        </p:txBody>
      </p:sp>
      <p:sp>
        <p:nvSpPr>
          <p:cNvPr id="60" name="文本框 59">
            <a:extLst>
              <a:ext uri="{FF2B5EF4-FFF2-40B4-BE49-F238E27FC236}">
                <a16:creationId xmlns:a16="http://schemas.microsoft.com/office/drawing/2014/main" xmlns="" id="{4C61BF5D-110F-47D7-9054-98B667DBD42B}"/>
              </a:ext>
            </a:extLst>
          </p:cNvPr>
          <p:cNvSpPr txBox="1"/>
          <p:nvPr/>
        </p:nvSpPr>
        <p:spPr>
          <a:xfrm>
            <a:off x="3520016" y="5862975"/>
            <a:ext cx="728513" cy="307777"/>
          </a:xfrm>
          <a:prstGeom prst="rect">
            <a:avLst/>
          </a:prstGeom>
          <a:noFill/>
        </p:spPr>
        <p:txBody>
          <a:bodyPr wrap="square" rtlCol="0">
            <a:spAutoFit/>
          </a:bodyPr>
          <a:lstStyle/>
          <a:p>
            <a:r>
              <a:rPr lang="en-US" altLang="zh-CN" sz="1400" dirty="0">
                <a:latin typeface="+mn-lt"/>
                <a:ea typeface="+mn-ea"/>
              </a:rPr>
              <a:t>leg</a:t>
            </a:r>
            <a:endParaRPr lang="zh-CN" altLang="en-US" sz="1400" dirty="0">
              <a:latin typeface="+mn-lt"/>
              <a:ea typeface="+mn-ea"/>
            </a:endParaRPr>
          </a:p>
        </p:txBody>
      </p:sp>
      <p:sp>
        <p:nvSpPr>
          <p:cNvPr id="35" name="矩形 34">
            <a:extLst>
              <a:ext uri="{FF2B5EF4-FFF2-40B4-BE49-F238E27FC236}">
                <a16:creationId xmlns:a16="http://schemas.microsoft.com/office/drawing/2014/main" xmlns="" id="{0F588BF0-9353-46AD-A980-D0F3A78B8A28}"/>
              </a:ext>
            </a:extLst>
          </p:cNvPr>
          <p:cNvSpPr/>
          <p:nvPr/>
        </p:nvSpPr>
        <p:spPr>
          <a:xfrm>
            <a:off x="4804490" y="2032589"/>
            <a:ext cx="2364750" cy="369332"/>
          </a:xfrm>
          <a:prstGeom prst="rect">
            <a:avLst/>
          </a:prstGeom>
        </p:spPr>
        <p:txBody>
          <a:bodyPr wrap="none">
            <a:spAutoFit/>
          </a:bodyPr>
          <a:lstStyle/>
          <a:p>
            <a:r>
              <a:rPr lang="en-US" altLang="zh-CN" dirty="0"/>
              <a:t>(c)</a:t>
            </a:r>
            <a:r>
              <a:rPr lang="zh-CN" altLang="en-US" dirty="0"/>
              <a:t>“几何”</a:t>
            </a:r>
            <a:r>
              <a:rPr lang="en-US" altLang="zh-CN" dirty="0"/>
              <a:t>/</a:t>
            </a:r>
            <a:r>
              <a:rPr lang="zh-CN" altLang="en-US" dirty="0"/>
              <a:t>存在性：</a:t>
            </a:r>
          </a:p>
        </p:txBody>
      </p:sp>
    </p:spTree>
    <p:extLst>
      <p:ext uri="{BB962C8B-B14F-4D97-AF65-F5344CB8AC3E}">
        <p14:creationId xmlns:p14="http://schemas.microsoft.com/office/powerpoint/2010/main" val="2230245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3DE1708-E6F7-43F2-B5F8-66A4087F77D0}"/>
              </a:ext>
            </a:extLst>
          </p:cNvPr>
          <p:cNvSpPr>
            <a:spLocks noGrp="1"/>
          </p:cNvSpPr>
          <p:nvPr>
            <p:ph type="title"/>
          </p:nvPr>
        </p:nvSpPr>
        <p:spPr>
          <a:xfrm>
            <a:off x="321735" y="74535"/>
            <a:ext cx="11501967" cy="642937"/>
          </a:xfrm>
        </p:spPr>
        <p:txBody>
          <a:bodyPr/>
          <a:lstStyle/>
          <a:p>
            <a:r>
              <a:rPr lang="en-US" altLang="zh-CN" dirty="0"/>
              <a:t>pipeline</a:t>
            </a:r>
            <a:endParaRPr lang="zh-CN" altLang="en-US" dirty="0"/>
          </a:p>
        </p:txBody>
      </p:sp>
      <p:pic>
        <p:nvPicPr>
          <p:cNvPr id="23" name="图片 22">
            <a:extLst>
              <a:ext uri="{FF2B5EF4-FFF2-40B4-BE49-F238E27FC236}">
                <a16:creationId xmlns:a16="http://schemas.microsoft.com/office/drawing/2014/main" xmlns="" id="{AB97FBAF-70D5-4560-90F5-25BD426B6E4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Layer>
                </a14:imgProps>
              </a:ext>
            </a:extLst>
          </a:blip>
          <a:srcRect l="31509" r="25862"/>
          <a:stretch/>
        </p:blipFill>
        <p:spPr>
          <a:xfrm>
            <a:off x="5868410" y="3070335"/>
            <a:ext cx="557979" cy="707517"/>
          </a:xfrm>
          <a:prstGeom prst="rect">
            <a:avLst/>
          </a:prstGeom>
        </p:spPr>
      </p:pic>
      <p:sp>
        <p:nvSpPr>
          <p:cNvPr id="25" name="箭头: 右 24">
            <a:extLst>
              <a:ext uri="{FF2B5EF4-FFF2-40B4-BE49-F238E27FC236}">
                <a16:creationId xmlns:a16="http://schemas.microsoft.com/office/drawing/2014/main" xmlns="" id="{B41F2A0C-9436-4C2C-BDA0-709874841654}"/>
              </a:ext>
            </a:extLst>
          </p:cNvPr>
          <p:cNvSpPr/>
          <p:nvPr/>
        </p:nvSpPr>
        <p:spPr bwMode="auto">
          <a:xfrm>
            <a:off x="8065944" y="3365950"/>
            <a:ext cx="932743" cy="134519"/>
          </a:xfrm>
          <a:prstGeom prst="rightArrow">
            <a:avLst/>
          </a:prstGeom>
          <a:solidFill>
            <a:srgbClr val="0000F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7" name="文本框 26">
            <a:extLst>
              <a:ext uri="{FF2B5EF4-FFF2-40B4-BE49-F238E27FC236}">
                <a16:creationId xmlns:a16="http://schemas.microsoft.com/office/drawing/2014/main" xmlns="" id="{43C6107A-0871-4885-B0B8-282A3BA14A2D}"/>
              </a:ext>
            </a:extLst>
          </p:cNvPr>
          <p:cNvSpPr txBox="1"/>
          <p:nvPr/>
        </p:nvSpPr>
        <p:spPr>
          <a:xfrm>
            <a:off x="8063029" y="3067317"/>
            <a:ext cx="1231554" cy="307777"/>
          </a:xfrm>
          <a:prstGeom prst="rect">
            <a:avLst/>
          </a:prstGeom>
          <a:solidFill>
            <a:schemeClr val="bg1"/>
          </a:solidFill>
        </p:spPr>
        <p:txBody>
          <a:bodyPr wrap="square" rtlCol="0">
            <a:spAutoFit/>
          </a:bodyPr>
          <a:lstStyle/>
          <a:p>
            <a:r>
              <a:rPr lang="zh-CN" altLang="en-US" sz="1400" dirty="0">
                <a:latin typeface="+mn-lt"/>
                <a:ea typeface="+mn-ea"/>
              </a:rPr>
              <a:t>统计分析</a:t>
            </a:r>
          </a:p>
        </p:txBody>
      </p:sp>
      <p:grpSp>
        <p:nvGrpSpPr>
          <p:cNvPr id="29" name="组合 28">
            <a:extLst>
              <a:ext uri="{FF2B5EF4-FFF2-40B4-BE49-F238E27FC236}">
                <a16:creationId xmlns:a16="http://schemas.microsoft.com/office/drawing/2014/main" xmlns="" id="{0D4FF8F1-4D61-46EA-B037-7D30E67D0DDB}"/>
              </a:ext>
            </a:extLst>
          </p:cNvPr>
          <p:cNvGrpSpPr/>
          <p:nvPr/>
        </p:nvGrpSpPr>
        <p:grpSpPr>
          <a:xfrm>
            <a:off x="9075958" y="2915614"/>
            <a:ext cx="3041393" cy="1126266"/>
            <a:chOff x="4369585" y="2111799"/>
            <a:chExt cx="6333420" cy="2605216"/>
          </a:xfrm>
        </p:grpSpPr>
        <p:pic>
          <p:nvPicPr>
            <p:cNvPr id="30" name="图片 29">
              <a:extLst>
                <a:ext uri="{FF2B5EF4-FFF2-40B4-BE49-F238E27FC236}">
                  <a16:creationId xmlns:a16="http://schemas.microsoft.com/office/drawing/2014/main" xmlns="" id="{2183D572-4394-4247-BACC-1C48D058E78C}"/>
                </a:ext>
              </a:extLst>
            </p:cNvPr>
            <p:cNvPicPr>
              <a:picLocks noChangeAspect="1"/>
            </p:cNvPicPr>
            <p:nvPr/>
          </p:nvPicPr>
          <p:blipFill rotWithShape="1">
            <a:blip r:embed="rId5"/>
            <a:srcRect r="22770"/>
            <a:stretch/>
          </p:blipFill>
          <p:spPr>
            <a:xfrm>
              <a:off x="4369585" y="2111799"/>
              <a:ext cx="4307087" cy="2345357"/>
            </a:xfrm>
            <a:prstGeom prst="rect">
              <a:avLst/>
            </a:prstGeom>
          </p:spPr>
        </p:pic>
        <p:grpSp>
          <p:nvGrpSpPr>
            <p:cNvPr id="31" name="组合 30">
              <a:extLst>
                <a:ext uri="{FF2B5EF4-FFF2-40B4-BE49-F238E27FC236}">
                  <a16:creationId xmlns:a16="http://schemas.microsoft.com/office/drawing/2014/main" xmlns="" id="{C9CB5E39-21DF-46E4-8F05-F6E46F31FE68}"/>
                </a:ext>
              </a:extLst>
            </p:cNvPr>
            <p:cNvGrpSpPr/>
            <p:nvPr/>
          </p:nvGrpSpPr>
          <p:grpSpPr>
            <a:xfrm>
              <a:off x="8523267" y="2275794"/>
              <a:ext cx="2179738" cy="2441221"/>
              <a:chOff x="9124687" y="1461568"/>
              <a:chExt cx="2179738" cy="2441221"/>
            </a:xfrm>
          </p:grpSpPr>
          <p:sp>
            <p:nvSpPr>
              <p:cNvPr id="32" name="文本框 31">
                <a:extLst>
                  <a:ext uri="{FF2B5EF4-FFF2-40B4-BE49-F238E27FC236}">
                    <a16:creationId xmlns:a16="http://schemas.microsoft.com/office/drawing/2014/main" xmlns="" id="{4613F355-8ABF-4AA8-B298-FC6BBA7DD1D1}"/>
                  </a:ext>
                </a:extLst>
              </p:cNvPr>
              <p:cNvSpPr txBox="1"/>
              <p:nvPr/>
            </p:nvSpPr>
            <p:spPr>
              <a:xfrm>
                <a:off x="9262485" y="3393506"/>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sp>
            <p:nvSpPr>
              <p:cNvPr id="33" name="文本框 32">
                <a:extLst>
                  <a:ext uri="{FF2B5EF4-FFF2-40B4-BE49-F238E27FC236}">
                    <a16:creationId xmlns:a16="http://schemas.microsoft.com/office/drawing/2014/main" xmlns="" id="{B7D94166-65D2-4673-9415-FEC5209AAAA7}"/>
                  </a:ext>
                </a:extLst>
              </p:cNvPr>
              <p:cNvSpPr txBox="1"/>
              <p:nvPr/>
            </p:nvSpPr>
            <p:spPr>
              <a:xfrm>
                <a:off x="10048431" y="2626368"/>
                <a:ext cx="1255994" cy="498353"/>
              </a:xfrm>
              <a:prstGeom prst="rect">
                <a:avLst/>
              </a:prstGeom>
              <a:solidFill>
                <a:schemeClr val="bg1"/>
              </a:solidFill>
            </p:spPr>
            <p:txBody>
              <a:bodyPr wrap="square" rtlCol="0">
                <a:spAutoFit/>
              </a:bodyPr>
              <a:lstStyle/>
              <a:p>
                <a:r>
                  <a:rPr lang="en-US" altLang="zh-CN" sz="800" dirty="0">
                    <a:latin typeface="+mn-lt"/>
                    <a:ea typeface="+mn-ea"/>
                  </a:rPr>
                  <a:t>keyboard</a:t>
                </a:r>
                <a:endParaRPr lang="zh-CN" altLang="en-US" sz="800" dirty="0">
                  <a:latin typeface="+mn-lt"/>
                  <a:ea typeface="+mn-ea"/>
                </a:endParaRPr>
              </a:p>
            </p:txBody>
          </p:sp>
          <p:sp>
            <p:nvSpPr>
              <p:cNvPr id="34" name="文本框 33">
                <a:extLst>
                  <a:ext uri="{FF2B5EF4-FFF2-40B4-BE49-F238E27FC236}">
                    <a16:creationId xmlns:a16="http://schemas.microsoft.com/office/drawing/2014/main" xmlns="" id="{A19AB454-7CDC-4F88-A9A8-A21CE266FD7B}"/>
                  </a:ext>
                </a:extLst>
              </p:cNvPr>
              <p:cNvSpPr txBox="1"/>
              <p:nvPr/>
            </p:nvSpPr>
            <p:spPr>
              <a:xfrm>
                <a:off x="9124687" y="2571260"/>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pic>
            <p:nvPicPr>
              <p:cNvPr id="35" name="图片 34">
                <a:extLst>
                  <a:ext uri="{FF2B5EF4-FFF2-40B4-BE49-F238E27FC236}">
                    <a16:creationId xmlns:a16="http://schemas.microsoft.com/office/drawing/2014/main" xmlns="" id="{15ED8A52-80C5-41E2-9814-EBA8E042993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2" b="100000" l="9924" r="89949"/>
                        </a14:imgEffect>
                      </a14:imgLayer>
                    </a14:imgProps>
                  </a:ext>
                </a:extLst>
              </a:blip>
              <a:stretch>
                <a:fillRect/>
              </a:stretch>
            </p:blipFill>
            <p:spPr>
              <a:xfrm>
                <a:off x="9294995" y="2128464"/>
                <a:ext cx="607803" cy="550577"/>
              </a:xfrm>
              <a:prstGeom prst="rect">
                <a:avLst/>
              </a:prstGeom>
            </p:spPr>
          </p:pic>
          <p:sp>
            <p:nvSpPr>
              <p:cNvPr id="36" name="文本框 35">
                <a:extLst>
                  <a:ext uri="{FF2B5EF4-FFF2-40B4-BE49-F238E27FC236}">
                    <a16:creationId xmlns:a16="http://schemas.microsoft.com/office/drawing/2014/main" xmlns="" id="{8C6554F7-6ADB-44DE-9FB2-227C50CFE50D}"/>
                  </a:ext>
                </a:extLst>
              </p:cNvPr>
              <p:cNvSpPr txBox="1"/>
              <p:nvPr/>
            </p:nvSpPr>
            <p:spPr>
              <a:xfrm>
                <a:off x="9968150" y="1794698"/>
                <a:ext cx="1009493" cy="498353"/>
              </a:xfrm>
              <a:prstGeom prst="rect">
                <a:avLst/>
              </a:prstGeom>
              <a:solidFill>
                <a:schemeClr val="bg1"/>
              </a:solidFill>
            </p:spPr>
            <p:txBody>
              <a:bodyPr wrap="square" rtlCol="0">
                <a:spAutoFit/>
              </a:bodyPr>
              <a:lstStyle/>
              <a:p>
                <a:r>
                  <a:rPr lang="en-US" altLang="zh-CN" sz="800" dirty="0">
                    <a:latin typeface="+mn-lt"/>
                    <a:ea typeface="+mn-ea"/>
                  </a:rPr>
                  <a:t>bicycle</a:t>
                </a:r>
                <a:endParaRPr lang="zh-CN" altLang="en-US" sz="800" dirty="0">
                  <a:latin typeface="+mn-lt"/>
                  <a:ea typeface="+mn-ea"/>
                </a:endParaRPr>
              </a:p>
            </p:txBody>
          </p:sp>
          <p:sp>
            <p:nvSpPr>
              <p:cNvPr id="37" name="文本框 36">
                <a:extLst>
                  <a:ext uri="{FF2B5EF4-FFF2-40B4-BE49-F238E27FC236}">
                    <a16:creationId xmlns:a16="http://schemas.microsoft.com/office/drawing/2014/main" xmlns="" id="{F6D4DD03-356E-4744-A484-02577C7E0EBA}"/>
                  </a:ext>
                </a:extLst>
              </p:cNvPr>
              <p:cNvSpPr txBox="1"/>
              <p:nvPr/>
            </p:nvSpPr>
            <p:spPr>
              <a:xfrm>
                <a:off x="9218400" y="1794698"/>
                <a:ext cx="902142" cy="498353"/>
              </a:xfrm>
              <a:prstGeom prst="rect">
                <a:avLst/>
              </a:prstGeom>
              <a:solidFill>
                <a:schemeClr val="bg1"/>
              </a:solidFill>
            </p:spPr>
            <p:txBody>
              <a:bodyPr wrap="square" rtlCol="0">
                <a:spAutoFit/>
              </a:bodyPr>
              <a:lstStyle/>
              <a:p>
                <a:r>
                  <a:rPr lang="en-US" altLang="zh-CN" sz="800" dirty="0">
                    <a:latin typeface="+mn-lt"/>
                    <a:ea typeface="+mn-ea"/>
                  </a:rPr>
                  <a:t>chair</a:t>
                </a:r>
                <a:endParaRPr lang="zh-CN" altLang="en-US" sz="800" dirty="0">
                  <a:latin typeface="+mn-lt"/>
                  <a:ea typeface="+mn-ea"/>
                </a:endParaRPr>
              </a:p>
            </p:txBody>
          </p:sp>
          <p:pic>
            <p:nvPicPr>
              <p:cNvPr id="38" name="图片 37">
                <a:extLst>
                  <a:ext uri="{FF2B5EF4-FFF2-40B4-BE49-F238E27FC236}">
                    <a16:creationId xmlns:a16="http://schemas.microsoft.com/office/drawing/2014/main" xmlns="" id="{7F2669D8-9B58-4688-BA4C-2596B70CDE29}"/>
                  </a:ext>
                </a:extLst>
              </p:cNvPr>
              <p:cNvPicPr>
                <a:picLocks noChangeAspect="1"/>
              </p:cNvPicPr>
              <p:nvPr/>
            </p:nvPicPr>
            <p:blipFill>
              <a:blip r:embed="rId8"/>
              <a:stretch>
                <a:fillRect/>
              </a:stretch>
            </p:blipFill>
            <p:spPr>
              <a:xfrm>
                <a:off x="10121392" y="1512439"/>
                <a:ext cx="598432" cy="448824"/>
              </a:xfrm>
              <a:prstGeom prst="rect">
                <a:avLst/>
              </a:prstGeom>
            </p:spPr>
          </p:pic>
          <p:pic>
            <p:nvPicPr>
              <p:cNvPr id="39" name="图片 38">
                <a:extLst>
                  <a:ext uri="{FF2B5EF4-FFF2-40B4-BE49-F238E27FC236}">
                    <a16:creationId xmlns:a16="http://schemas.microsoft.com/office/drawing/2014/main" xmlns="" id="{D871112D-EA0E-4030-A4FD-ED20E6B59994}"/>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Layer>
                    </a14:imgProps>
                  </a:ext>
                </a:extLst>
              </a:blip>
              <a:srcRect l="31509" r="25862"/>
              <a:stretch/>
            </p:blipFill>
            <p:spPr>
              <a:xfrm>
                <a:off x="9536583" y="1461568"/>
                <a:ext cx="330549" cy="419137"/>
              </a:xfrm>
              <a:prstGeom prst="rect">
                <a:avLst/>
              </a:prstGeom>
            </p:spPr>
          </p:pic>
          <p:pic>
            <p:nvPicPr>
              <p:cNvPr id="40" name="图片 39">
                <a:extLst>
                  <a:ext uri="{FF2B5EF4-FFF2-40B4-BE49-F238E27FC236}">
                    <a16:creationId xmlns:a16="http://schemas.microsoft.com/office/drawing/2014/main" xmlns="" id="{2EFB3E6C-9838-4315-BBEA-A9DF9D3A18E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84" b="89729" l="3487" r="95392"/>
                        </a14:imgEffect>
                      </a14:imgLayer>
                    </a14:imgProps>
                  </a:ext>
                </a:extLst>
              </a:blip>
              <a:stretch>
                <a:fillRect/>
              </a:stretch>
            </p:blipFill>
            <p:spPr>
              <a:xfrm rot="767259">
                <a:off x="10128391" y="2390053"/>
                <a:ext cx="680199" cy="437090"/>
              </a:xfrm>
              <a:prstGeom prst="rect">
                <a:avLst/>
              </a:prstGeom>
            </p:spPr>
          </p:pic>
          <p:pic>
            <p:nvPicPr>
              <p:cNvPr id="41" name="图片 40">
                <a:extLst>
                  <a:ext uri="{FF2B5EF4-FFF2-40B4-BE49-F238E27FC236}">
                    <a16:creationId xmlns:a16="http://schemas.microsoft.com/office/drawing/2014/main" xmlns="" id="{88F6A732-BED7-4DEC-AFFB-B08C9629F1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9326777" y="3069365"/>
                <a:ext cx="672968" cy="378655"/>
              </a:xfrm>
              <a:prstGeom prst="rect">
                <a:avLst/>
              </a:prstGeom>
            </p:spPr>
          </p:pic>
          <p:sp>
            <p:nvSpPr>
              <p:cNvPr id="42" name="文本框 41">
                <a:extLst>
                  <a:ext uri="{FF2B5EF4-FFF2-40B4-BE49-F238E27FC236}">
                    <a16:creationId xmlns:a16="http://schemas.microsoft.com/office/drawing/2014/main" xmlns="" id="{47A3EEBE-B2C4-4E08-AA38-163D561A17EB}"/>
                  </a:ext>
                </a:extLst>
              </p:cNvPr>
              <p:cNvSpPr txBox="1"/>
              <p:nvPr/>
            </p:nvSpPr>
            <p:spPr>
              <a:xfrm>
                <a:off x="10240727" y="3440033"/>
                <a:ext cx="1029772" cy="462756"/>
              </a:xfrm>
              <a:prstGeom prst="rect">
                <a:avLst/>
              </a:prstGeom>
              <a:solidFill>
                <a:schemeClr val="bg1"/>
              </a:solidFill>
            </p:spPr>
            <p:txBody>
              <a:bodyPr wrap="square" rtlCol="0">
                <a:spAutoFit/>
              </a:bodyPr>
              <a:lstStyle/>
              <a:p>
                <a:r>
                  <a:rPr lang="en-US" altLang="zh-CN" sz="700" dirty="0">
                    <a:latin typeface="+mn-lt"/>
                    <a:ea typeface="+mn-ea"/>
                  </a:rPr>
                  <a:t>horse</a:t>
                </a:r>
                <a:endParaRPr lang="zh-CN" altLang="en-US" sz="700" dirty="0">
                  <a:latin typeface="+mn-lt"/>
                  <a:ea typeface="+mn-ea"/>
                </a:endParaRPr>
              </a:p>
            </p:txBody>
          </p:sp>
          <p:pic>
            <p:nvPicPr>
              <p:cNvPr id="43" name="图片 42">
                <a:extLst>
                  <a:ext uri="{FF2B5EF4-FFF2-40B4-BE49-F238E27FC236}">
                    <a16:creationId xmlns:a16="http://schemas.microsoft.com/office/drawing/2014/main" xmlns="" id="{66172156-9A39-4A1C-8CC2-D3E04176D72E}"/>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2000" b="95250" l="23649" r="79595"/>
                        </a14:imgEffect>
                      </a14:imgLayer>
                    </a14:imgProps>
                  </a:ext>
                </a:extLst>
              </a:blip>
              <a:srcRect l="23968" t="3197" r="18998"/>
              <a:stretch/>
            </p:blipFill>
            <p:spPr>
              <a:xfrm>
                <a:off x="10272464" y="3009153"/>
                <a:ext cx="554849" cy="509051"/>
              </a:xfrm>
              <a:prstGeom prst="rect">
                <a:avLst/>
              </a:prstGeom>
            </p:spPr>
          </p:pic>
        </p:grpSp>
      </p:grpSp>
      <p:cxnSp>
        <p:nvCxnSpPr>
          <p:cNvPr id="45" name="直接箭头连接符 44">
            <a:extLst>
              <a:ext uri="{FF2B5EF4-FFF2-40B4-BE49-F238E27FC236}">
                <a16:creationId xmlns:a16="http://schemas.microsoft.com/office/drawing/2014/main" xmlns="" id="{DB48FDD1-DEA8-48A1-9BBB-E4B957AA31AD}"/>
              </a:ext>
            </a:extLst>
          </p:cNvPr>
          <p:cNvCxnSpPr>
            <a:cxnSpLocks/>
          </p:cNvCxnSpPr>
          <p:nvPr/>
        </p:nvCxnSpPr>
        <p:spPr bwMode="auto">
          <a:xfrm>
            <a:off x="9530009" y="2988501"/>
            <a:ext cx="14434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a:extLst>
              <a:ext uri="{FF2B5EF4-FFF2-40B4-BE49-F238E27FC236}">
                <a16:creationId xmlns:a16="http://schemas.microsoft.com/office/drawing/2014/main" xmlns="" id="{17F4C965-4100-4A4B-A0E0-4B66B3BB25A4}"/>
              </a:ext>
            </a:extLst>
          </p:cNvPr>
          <p:cNvCxnSpPr>
            <a:cxnSpLocks/>
          </p:cNvCxnSpPr>
          <p:nvPr/>
        </p:nvCxnSpPr>
        <p:spPr bwMode="auto">
          <a:xfrm flipH="1">
            <a:off x="9523014" y="2979127"/>
            <a:ext cx="18464" cy="8300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30" name="组合 129">
            <a:extLst>
              <a:ext uri="{FF2B5EF4-FFF2-40B4-BE49-F238E27FC236}">
                <a16:creationId xmlns:a16="http://schemas.microsoft.com/office/drawing/2014/main" xmlns="" id="{7B6877CA-B71A-4742-8135-5A8C20BBCEED}"/>
              </a:ext>
            </a:extLst>
          </p:cNvPr>
          <p:cNvGrpSpPr/>
          <p:nvPr/>
        </p:nvGrpSpPr>
        <p:grpSpPr>
          <a:xfrm>
            <a:off x="67359" y="2950264"/>
            <a:ext cx="1168565" cy="1739328"/>
            <a:chOff x="97337" y="2301501"/>
            <a:chExt cx="1291489" cy="2081630"/>
          </a:xfrm>
        </p:grpSpPr>
        <p:pic>
          <p:nvPicPr>
            <p:cNvPr id="127" name="图片 126">
              <a:extLst>
                <a:ext uri="{FF2B5EF4-FFF2-40B4-BE49-F238E27FC236}">
                  <a16:creationId xmlns:a16="http://schemas.microsoft.com/office/drawing/2014/main" xmlns="" id="{E2A78761-05DD-43A9-86BB-6F8B4314515F}"/>
                </a:ext>
              </a:extLst>
            </p:cNvPr>
            <p:cNvPicPr>
              <a:picLocks noChangeAspect="1"/>
            </p:cNvPicPr>
            <p:nvPr/>
          </p:nvPicPr>
          <p:blipFill rotWithShape="1">
            <a:blip r:embed="rId15"/>
            <a:srcRect l="9559" r="6573" b="1509"/>
            <a:stretch/>
          </p:blipFill>
          <p:spPr>
            <a:xfrm>
              <a:off x="97337" y="2301501"/>
              <a:ext cx="787071" cy="1239999"/>
            </a:xfrm>
            <a:prstGeom prst="rect">
              <a:avLst/>
            </a:prstGeom>
          </p:spPr>
        </p:pic>
        <p:pic>
          <p:nvPicPr>
            <p:cNvPr id="126" name="图片 125">
              <a:extLst>
                <a:ext uri="{FF2B5EF4-FFF2-40B4-BE49-F238E27FC236}">
                  <a16:creationId xmlns:a16="http://schemas.microsoft.com/office/drawing/2014/main" xmlns="" id="{03AD6679-B9C2-4623-BCD8-8370DA6EB354}"/>
                </a:ext>
              </a:extLst>
            </p:cNvPr>
            <p:cNvPicPr>
              <a:picLocks noChangeAspect="1"/>
            </p:cNvPicPr>
            <p:nvPr/>
          </p:nvPicPr>
          <p:blipFill>
            <a:blip r:embed="rId16"/>
            <a:stretch>
              <a:fillRect/>
            </a:stretch>
          </p:blipFill>
          <p:spPr>
            <a:xfrm>
              <a:off x="206431" y="2427188"/>
              <a:ext cx="884242" cy="1317524"/>
            </a:xfrm>
            <a:prstGeom prst="rect">
              <a:avLst/>
            </a:prstGeom>
          </p:spPr>
        </p:pic>
        <p:pic>
          <p:nvPicPr>
            <p:cNvPr id="125" name="图片 124">
              <a:extLst>
                <a:ext uri="{FF2B5EF4-FFF2-40B4-BE49-F238E27FC236}">
                  <a16:creationId xmlns:a16="http://schemas.microsoft.com/office/drawing/2014/main" xmlns="" id="{756DA8AB-81CF-4318-BA3D-CA83929C56F6}"/>
                </a:ext>
              </a:extLst>
            </p:cNvPr>
            <p:cNvPicPr>
              <a:picLocks noChangeAspect="1"/>
            </p:cNvPicPr>
            <p:nvPr/>
          </p:nvPicPr>
          <p:blipFill rotWithShape="1">
            <a:blip r:embed="rId17"/>
            <a:srcRect t="7292"/>
            <a:stretch/>
          </p:blipFill>
          <p:spPr>
            <a:xfrm>
              <a:off x="314174" y="2507579"/>
              <a:ext cx="907030" cy="1312073"/>
            </a:xfrm>
            <a:prstGeom prst="rect">
              <a:avLst/>
            </a:prstGeom>
          </p:spPr>
        </p:pic>
        <p:sp>
          <p:nvSpPr>
            <p:cNvPr id="17" name="文本框 16">
              <a:extLst>
                <a:ext uri="{FF2B5EF4-FFF2-40B4-BE49-F238E27FC236}">
                  <a16:creationId xmlns:a16="http://schemas.microsoft.com/office/drawing/2014/main" xmlns="" id="{CED77D01-8E36-442D-8D58-BE64E8811C84}"/>
                </a:ext>
              </a:extLst>
            </p:cNvPr>
            <p:cNvSpPr txBox="1"/>
            <p:nvPr/>
          </p:nvSpPr>
          <p:spPr>
            <a:xfrm>
              <a:off x="206431" y="3941114"/>
              <a:ext cx="1023488" cy="442017"/>
            </a:xfrm>
            <a:prstGeom prst="rect">
              <a:avLst/>
            </a:prstGeom>
            <a:solidFill>
              <a:schemeClr val="bg1"/>
            </a:solidFill>
          </p:spPr>
          <p:txBody>
            <a:bodyPr wrap="square" rtlCol="0">
              <a:spAutoFit/>
            </a:bodyPr>
            <a:lstStyle/>
            <a:p>
              <a:r>
                <a:rPr lang="en-US" altLang="zh-CN" dirty="0">
                  <a:latin typeface="+mn-lt"/>
                  <a:ea typeface="+mn-ea"/>
                </a:rPr>
                <a:t>Image(s)</a:t>
              </a:r>
              <a:endParaRPr lang="zh-CN" altLang="en-US" dirty="0">
                <a:latin typeface="+mn-lt"/>
                <a:ea typeface="+mn-ea"/>
              </a:endParaRPr>
            </a:p>
          </p:txBody>
        </p:sp>
        <p:pic>
          <p:nvPicPr>
            <p:cNvPr id="22" name="图片 21" descr="2">
              <a:extLst>
                <a:ext uri="{FF2B5EF4-FFF2-40B4-BE49-F238E27FC236}">
                  <a16:creationId xmlns:a16="http://schemas.microsoft.com/office/drawing/2014/main" xmlns="" id="{8D314FC3-CB39-4F89-B45C-8F602E46815E}"/>
                </a:ext>
              </a:extLst>
            </p:cNvPr>
            <p:cNvPicPr>
              <a:picLocks noChangeAspect="1"/>
            </p:cNvPicPr>
            <p:nvPr/>
          </p:nvPicPr>
          <p:blipFill>
            <a:blip r:embed="rId18"/>
            <a:stretch>
              <a:fillRect/>
            </a:stretch>
          </p:blipFill>
          <p:spPr>
            <a:xfrm>
              <a:off x="418287" y="2583985"/>
              <a:ext cx="970539" cy="1458151"/>
            </a:xfrm>
            <a:prstGeom prst="rect">
              <a:avLst/>
            </a:prstGeom>
          </p:spPr>
        </p:pic>
        <p:sp>
          <p:nvSpPr>
            <p:cNvPr id="47" name="矩形 46">
              <a:extLst>
                <a:ext uri="{FF2B5EF4-FFF2-40B4-BE49-F238E27FC236}">
                  <a16:creationId xmlns:a16="http://schemas.microsoft.com/office/drawing/2014/main" xmlns="" id="{933EF721-828B-48CA-84CB-910C237F81A2}"/>
                </a:ext>
              </a:extLst>
            </p:cNvPr>
            <p:cNvSpPr/>
            <p:nvPr/>
          </p:nvSpPr>
          <p:spPr bwMode="auto">
            <a:xfrm>
              <a:off x="927653" y="2814348"/>
              <a:ext cx="441008" cy="1095085"/>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48" name="矩形 47">
              <a:extLst>
                <a:ext uri="{FF2B5EF4-FFF2-40B4-BE49-F238E27FC236}">
                  <a16:creationId xmlns:a16="http://schemas.microsoft.com/office/drawing/2014/main" xmlns="" id="{466AA681-7513-41F3-BC7F-4BA97842207C}"/>
                </a:ext>
              </a:extLst>
            </p:cNvPr>
            <p:cNvSpPr/>
            <p:nvPr/>
          </p:nvSpPr>
          <p:spPr bwMode="auto">
            <a:xfrm>
              <a:off x="580458" y="3135931"/>
              <a:ext cx="470260" cy="773501"/>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pic>
        <p:nvPicPr>
          <p:cNvPr id="54" name="图片 53">
            <a:extLst>
              <a:ext uri="{FF2B5EF4-FFF2-40B4-BE49-F238E27FC236}">
                <a16:creationId xmlns:a16="http://schemas.microsoft.com/office/drawing/2014/main" xmlns="" id="{3032339A-694F-4041-9C9F-0EE261D91B7C}"/>
              </a:ext>
            </a:extLst>
          </p:cNvPr>
          <p:cNvPicPr>
            <a:picLocks noChangeAspect="1"/>
          </p:cNvPicPr>
          <p:nvPr/>
        </p:nvPicPr>
        <p:blipFill>
          <a:blip r:embed="rId19">
            <a:duotone>
              <a:schemeClr val="bg2">
                <a:shade val="45000"/>
                <a:satMod val="135000"/>
              </a:schemeClr>
              <a:prstClr val="white"/>
            </a:duotone>
            <a:extLst>
              <a:ext uri="{BEBA8EAE-BF5A-486C-A8C5-ECC9F3942E4B}">
                <a14:imgProps xmlns:a14="http://schemas.microsoft.com/office/drawing/2010/main">
                  <a14:imgLayer r:embed="rId20">
                    <a14:imgEffect>
                      <a14:backgroundRemoval t="167" b="100000" l="667" r="95444"/>
                    </a14:imgEffect>
                  </a14:imgLayer>
                </a14:imgProps>
              </a:ext>
            </a:extLst>
          </a:blip>
          <a:stretch>
            <a:fillRect/>
          </a:stretch>
        </p:blipFill>
        <p:spPr>
          <a:xfrm>
            <a:off x="5529177" y="2242747"/>
            <a:ext cx="1061276" cy="707517"/>
          </a:xfrm>
          <a:prstGeom prst="rect">
            <a:avLst/>
          </a:prstGeom>
        </p:spPr>
      </p:pic>
      <p:pic>
        <p:nvPicPr>
          <p:cNvPr id="8" name="图片 7">
            <a:extLst>
              <a:ext uri="{FF2B5EF4-FFF2-40B4-BE49-F238E27FC236}">
                <a16:creationId xmlns:a16="http://schemas.microsoft.com/office/drawing/2014/main" xmlns="" id="{BC807201-F55D-47C4-9EF1-5EF5857F9E7C}"/>
              </a:ext>
            </a:extLst>
          </p:cNvPr>
          <p:cNvPicPr>
            <a:picLocks noChangeAspect="1"/>
          </p:cNvPicPr>
          <p:nvPr/>
        </p:nvPicPr>
        <p:blipFill>
          <a:blip r:embed="rId21">
            <a:duotone>
              <a:schemeClr val="bg2">
                <a:shade val="45000"/>
                <a:satMod val="135000"/>
              </a:schemeClr>
              <a:prstClr val="white"/>
            </a:duotone>
            <a:extLst>
              <a:ext uri="{BEBA8EAE-BF5A-486C-A8C5-ECC9F3942E4B}">
                <a14:imgProps xmlns:a14="http://schemas.microsoft.com/office/drawing/2010/main">
                  <a14:imgLayer r:embed="rId22">
                    <a14:imgEffect>
                      <a14:backgroundRemoval t="2500" b="99750" l="8375" r="90000"/>
                    </a14:imgEffect>
                  </a14:imgLayer>
                </a14:imgProps>
              </a:ext>
            </a:extLst>
          </a:blip>
          <a:stretch>
            <a:fillRect/>
          </a:stretch>
        </p:blipFill>
        <p:spPr>
          <a:xfrm>
            <a:off x="5798250" y="3840964"/>
            <a:ext cx="772365" cy="772365"/>
          </a:xfrm>
          <a:prstGeom prst="rect">
            <a:avLst/>
          </a:prstGeom>
        </p:spPr>
      </p:pic>
      <p:sp>
        <p:nvSpPr>
          <p:cNvPr id="56" name="文本框 55">
            <a:extLst>
              <a:ext uri="{FF2B5EF4-FFF2-40B4-BE49-F238E27FC236}">
                <a16:creationId xmlns:a16="http://schemas.microsoft.com/office/drawing/2014/main" xmlns="" id="{660305D2-B485-4418-9F7D-53C139B4926B}"/>
              </a:ext>
            </a:extLst>
          </p:cNvPr>
          <p:cNvSpPr txBox="1"/>
          <p:nvPr/>
        </p:nvSpPr>
        <p:spPr>
          <a:xfrm>
            <a:off x="1443798" y="1815953"/>
            <a:ext cx="1309388" cy="338554"/>
          </a:xfrm>
          <a:prstGeom prst="rect">
            <a:avLst/>
          </a:prstGeom>
          <a:solidFill>
            <a:schemeClr val="bg1"/>
          </a:solidFill>
        </p:spPr>
        <p:txBody>
          <a:bodyPr wrap="square" rtlCol="0">
            <a:spAutoFit/>
          </a:bodyPr>
          <a:lstStyle/>
          <a:p>
            <a:r>
              <a:rPr lang="en-US" altLang="zh-CN" sz="1600" dirty="0">
                <a:solidFill>
                  <a:srgbClr val="0000FF"/>
                </a:solidFill>
                <a:latin typeface="+mn-lt"/>
                <a:ea typeface="+mn-ea"/>
              </a:rPr>
              <a:t>2D</a:t>
            </a:r>
            <a:r>
              <a:rPr lang="zh-CN" altLang="en-US" sz="1600" dirty="0">
                <a:solidFill>
                  <a:srgbClr val="0000FF"/>
                </a:solidFill>
                <a:latin typeface="+mn-lt"/>
                <a:ea typeface="+mn-ea"/>
              </a:rPr>
              <a:t>接触“点”</a:t>
            </a:r>
          </a:p>
        </p:txBody>
      </p:sp>
      <p:sp>
        <p:nvSpPr>
          <p:cNvPr id="87" name="文本框 86">
            <a:extLst>
              <a:ext uri="{FF2B5EF4-FFF2-40B4-BE49-F238E27FC236}">
                <a16:creationId xmlns:a16="http://schemas.microsoft.com/office/drawing/2014/main" xmlns="" id="{308A335D-D6C4-42F0-A6EA-32AAE0A6761E}"/>
              </a:ext>
            </a:extLst>
          </p:cNvPr>
          <p:cNvSpPr txBox="1"/>
          <p:nvPr/>
        </p:nvSpPr>
        <p:spPr>
          <a:xfrm>
            <a:off x="3557428" y="5143017"/>
            <a:ext cx="1111237" cy="276999"/>
          </a:xfrm>
          <a:prstGeom prst="rect">
            <a:avLst/>
          </a:prstGeom>
          <a:solidFill>
            <a:schemeClr val="bg1"/>
          </a:solidFill>
        </p:spPr>
        <p:txBody>
          <a:bodyPr wrap="square" rtlCol="0">
            <a:spAutoFit/>
          </a:bodyPr>
          <a:lstStyle/>
          <a:p>
            <a:r>
              <a:rPr lang="en-US" altLang="zh-CN" sz="1200" dirty="0"/>
              <a:t>Co-modeling</a:t>
            </a:r>
            <a:endParaRPr lang="zh-CN" altLang="en-US" sz="1200" dirty="0">
              <a:latin typeface="+mn-lt"/>
              <a:ea typeface="+mn-ea"/>
            </a:endParaRPr>
          </a:p>
        </p:txBody>
      </p:sp>
      <p:grpSp>
        <p:nvGrpSpPr>
          <p:cNvPr id="8193" name="组合 8192">
            <a:extLst>
              <a:ext uri="{FF2B5EF4-FFF2-40B4-BE49-F238E27FC236}">
                <a16:creationId xmlns:a16="http://schemas.microsoft.com/office/drawing/2014/main" xmlns="" id="{06500A0E-1B71-464A-9F0A-CD76A1049843}"/>
              </a:ext>
            </a:extLst>
          </p:cNvPr>
          <p:cNvGrpSpPr/>
          <p:nvPr/>
        </p:nvGrpSpPr>
        <p:grpSpPr>
          <a:xfrm>
            <a:off x="2614633" y="5139916"/>
            <a:ext cx="1289384" cy="996313"/>
            <a:chOff x="1340109" y="4598633"/>
            <a:chExt cx="1289384" cy="996313"/>
          </a:xfrm>
        </p:grpSpPr>
        <p:grpSp>
          <p:nvGrpSpPr>
            <p:cNvPr id="89" name="组合 88">
              <a:extLst>
                <a:ext uri="{FF2B5EF4-FFF2-40B4-BE49-F238E27FC236}">
                  <a16:creationId xmlns:a16="http://schemas.microsoft.com/office/drawing/2014/main" xmlns="" id="{E725D068-EDA0-4191-A17A-348BDA14CBF4}"/>
                </a:ext>
              </a:extLst>
            </p:cNvPr>
            <p:cNvGrpSpPr/>
            <p:nvPr/>
          </p:nvGrpSpPr>
          <p:grpSpPr>
            <a:xfrm>
              <a:off x="1739193" y="4598633"/>
              <a:ext cx="515078" cy="675556"/>
              <a:chOff x="8748662" y="3373580"/>
              <a:chExt cx="2055830" cy="2803003"/>
            </a:xfrm>
          </p:grpSpPr>
          <p:pic>
            <p:nvPicPr>
              <p:cNvPr id="90" name="图片 89">
                <a:extLst>
                  <a:ext uri="{FF2B5EF4-FFF2-40B4-BE49-F238E27FC236}">
                    <a16:creationId xmlns:a16="http://schemas.microsoft.com/office/drawing/2014/main" xmlns="" id="{F516445D-B8CF-4552-B6AD-1B6C46403C27}"/>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91" name="Picture 3">
                <a:extLst>
                  <a:ext uri="{FF2B5EF4-FFF2-40B4-BE49-F238E27FC236}">
                    <a16:creationId xmlns:a16="http://schemas.microsoft.com/office/drawing/2014/main" xmlns="" id="{E30F2CAF-E1F4-442E-8906-BE90B591D3C1}"/>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2" name="文本框 91">
              <a:extLst>
                <a:ext uri="{FF2B5EF4-FFF2-40B4-BE49-F238E27FC236}">
                  <a16:creationId xmlns:a16="http://schemas.microsoft.com/office/drawing/2014/main" xmlns="" id="{CD49830F-4EF0-4DF1-83B4-657F144D9ABB}"/>
                </a:ext>
              </a:extLst>
            </p:cNvPr>
            <p:cNvSpPr txBox="1"/>
            <p:nvPr/>
          </p:nvSpPr>
          <p:spPr>
            <a:xfrm>
              <a:off x="1340109" y="5317947"/>
              <a:ext cx="1289384" cy="276999"/>
            </a:xfrm>
            <a:prstGeom prst="rect">
              <a:avLst/>
            </a:prstGeom>
            <a:solidFill>
              <a:schemeClr val="bg1"/>
            </a:solidFill>
          </p:spPr>
          <p:txBody>
            <a:bodyPr wrap="square" rtlCol="0">
              <a:spAutoFit/>
            </a:bodyPr>
            <a:lstStyle/>
            <a:p>
              <a:r>
                <a:rPr lang="zh-CN" altLang="en-US" sz="1200" dirty="0">
                  <a:latin typeface="+mn-lt"/>
                  <a:ea typeface="+mn-ea"/>
                </a:rPr>
                <a:t>部分</a:t>
              </a:r>
              <a:r>
                <a:rPr lang="en-US" altLang="zh-CN" sz="1200" dirty="0">
                  <a:latin typeface="+mn-lt"/>
                  <a:ea typeface="+mn-ea"/>
                </a:rPr>
                <a:t>3D</a:t>
              </a:r>
              <a:r>
                <a:rPr lang="zh-CN" altLang="en-US" sz="1200" dirty="0">
                  <a:latin typeface="+mn-lt"/>
                  <a:ea typeface="+mn-ea"/>
                </a:rPr>
                <a:t>场景</a:t>
              </a:r>
              <a:r>
                <a:rPr lang="en-US" altLang="zh-CN" sz="1200" dirty="0">
                  <a:latin typeface="+mn-lt"/>
                  <a:ea typeface="+mn-ea"/>
                </a:rPr>
                <a:t>(s)</a:t>
              </a:r>
              <a:endParaRPr lang="zh-CN" altLang="en-US" sz="1200" dirty="0">
                <a:latin typeface="+mn-lt"/>
                <a:ea typeface="+mn-ea"/>
              </a:endParaRPr>
            </a:p>
          </p:txBody>
        </p:sp>
        <p:grpSp>
          <p:nvGrpSpPr>
            <p:cNvPr id="97" name="组合 96">
              <a:extLst>
                <a:ext uri="{FF2B5EF4-FFF2-40B4-BE49-F238E27FC236}">
                  <a16:creationId xmlns:a16="http://schemas.microsoft.com/office/drawing/2014/main" xmlns="" id="{9B4201E7-A4A8-4D38-904B-FF9C48FB96AD}"/>
                </a:ext>
              </a:extLst>
            </p:cNvPr>
            <p:cNvGrpSpPr/>
            <p:nvPr/>
          </p:nvGrpSpPr>
          <p:grpSpPr>
            <a:xfrm>
              <a:off x="1605393" y="4660719"/>
              <a:ext cx="515078" cy="675556"/>
              <a:chOff x="8748662" y="3373580"/>
              <a:chExt cx="2055830" cy="2803003"/>
            </a:xfrm>
          </p:grpSpPr>
          <p:pic>
            <p:nvPicPr>
              <p:cNvPr id="98" name="图片 97">
                <a:extLst>
                  <a:ext uri="{FF2B5EF4-FFF2-40B4-BE49-F238E27FC236}">
                    <a16:creationId xmlns:a16="http://schemas.microsoft.com/office/drawing/2014/main" xmlns="" id="{7F2DD5A3-587F-4D9A-AF5B-C2F70C46C871}"/>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99" name="Picture 3">
                <a:extLst>
                  <a:ext uri="{FF2B5EF4-FFF2-40B4-BE49-F238E27FC236}">
                    <a16:creationId xmlns:a16="http://schemas.microsoft.com/office/drawing/2014/main" xmlns="" id="{611E6165-FFBC-41DA-A40A-238A95D24564}"/>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0" name="组合 99">
              <a:extLst>
                <a:ext uri="{FF2B5EF4-FFF2-40B4-BE49-F238E27FC236}">
                  <a16:creationId xmlns:a16="http://schemas.microsoft.com/office/drawing/2014/main" xmlns="" id="{DEC7B5CD-E8B8-423B-9CAC-832EA1C90603}"/>
                </a:ext>
              </a:extLst>
            </p:cNvPr>
            <p:cNvGrpSpPr/>
            <p:nvPr/>
          </p:nvGrpSpPr>
          <p:grpSpPr>
            <a:xfrm>
              <a:off x="1453116" y="4705835"/>
              <a:ext cx="515078" cy="675556"/>
              <a:chOff x="8748662" y="3373580"/>
              <a:chExt cx="2055830" cy="2803003"/>
            </a:xfrm>
          </p:grpSpPr>
          <p:pic>
            <p:nvPicPr>
              <p:cNvPr id="101" name="图片 100">
                <a:extLst>
                  <a:ext uri="{FF2B5EF4-FFF2-40B4-BE49-F238E27FC236}">
                    <a16:creationId xmlns:a16="http://schemas.microsoft.com/office/drawing/2014/main" xmlns="" id="{BA3B7C08-85DA-416F-8D05-2D054667FA09}"/>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02" name="Picture 3">
                <a:extLst>
                  <a:ext uri="{FF2B5EF4-FFF2-40B4-BE49-F238E27FC236}">
                    <a16:creationId xmlns:a16="http://schemas.microsoft.com/office/drawing/2014/main" xmlns="" id="{25E194A7-06A1-4629-81B1-A2870ABAC9FE}"/>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24" name="组合 123">
            <a:extLst>
              <a:ext uri="{FF2B5EF4-FFF2-40B4-BE49-F238E27FC236}">
                <a16:creationId xmlns:a16="http://schemas.microsoft.com/office/drawing/2014/main" xmlns="" id="{A7761C24-31E4-4EF7-8736-6280DBA24749}"/>
              </a:ext>
            </a:extLst>
          </p:cNvPr>
          <p:cNvGrpSpPr/>
          <p:nvPr/>
        </p:nvGrpSpPr>
        <p:grpSpPr>
          <a:xfrm>
            <a:off x="3694534" y="2646788"/>
            <a:ext cx="1695251" cy="2023008"/>
            <a:chOff x="3808341" y="2547395"/>
            <a:chExt cx="936449" cy="1056050"/>
          </a:xfrm>
        </p:grpSpPr>
        <p:sp>
          <p:nvSpPr>
            <p:cNvPr id="96" name="矩形 95">
              <a:extLst>
                <a:ext uri="{FF2B5EF4-FFF2-40B4-BE49-F238E27FC236}">
                  <a16:creationId xmlns:a16="http://schemas.microsoft.com/office/drawing/2014/main" xmlns="" id="{715EDC59-C3AF-4C22-B691-7E9C62B48F31}"/>
                </a:ext>
              </a:extLst>
            </p:cNvPr>
            <p:cNvSpPr/>
            <p:nvPr/>
          </p:nvSpPr>
          <p:spPr>
            <a:xfrm>
              <a:off x="3942680" y="3330314"/>
              <a:ext cx="802110" cy="273131"/>
            </a:xfrm>
            <a:prstGeom prst="rect">
              <a:avLst/>
            </a:prstGeom>
          </p:spPr>
          <p:txBody>
            <a:bodyPr wrap="square">
              <a:spAutoFit/>
            </a:bodyPr>
            <a:lstStyle/>
            <a:p>
              <a:pPr algn="ctr"/>
              <a:r>
                <a:rPr lang="zh-CN" altLang="en-US" sz="1400" dirty="0"/>
                <a:t>全部</a:t>
              </a:r>
              <a:endParaRPr lang="en-US" altLang="zh-CN" sz="1400" dirty="0"/>
            </a:p>
            <a:p>
              <a:pPr algn="ctr"/>
              <a:r>
                <a:rPr lang="en-US" altLang="zh-CN" sz="1400" dirty="0"/>
                <a:t>3D</a:t>
              </a:r>
              <a:r>
                <a:rPr lang="zh-CN" altLang="en-US" sz="1400" dirty="0"/>
                <a:t>场景</a:t>
              </a:r>
              <a:r>
                <a:rPr lang="en-US" altLang="zh-CN" sz="1400" dirty="0"/>
                <a:t>(s)</a:t>
              </a:r>
              <a:endParaRPr lang="zh-CN" altLang="en-US" sz="1400" dirty="0"/>
            </a:p>
          </p:txBody>
        </p:sp>
        <p:grpSp>
          <p:nvGrpSpPr>
            <p:cNvPr id="103" name="组合 102">
              <a:extLst>
                <a:ext uri="{FF2B5EF4-FFF2-40B4-BE49-F238E27FC236}">
                  <a16:creationId xmlns:a16="http://schemas.microsoft.com/office/drawing/2014/main" xmlns="" id="{5F0B859D-4709-4005-909A-837A0133D01F}"/>
                </a:ext>
              </a:extLst>
            </p:cNvPr>
            <p:cNvGrpSpPr/>
            <p:nvPr/>
          </p:nvGrpSpPr>
          <p:grpSpPr>
            <a:xfrm>
              <a:off x="4102173" y="2547395"/>
              <a:ext cx="515078" cy="675556"/>
              <a:chOff x="8748662" y="3373580"/>
              <a:chExt cx="2055830" cy="2803003"/>
            </a:xfrm>
          </p:grpSpPr>
          <p:pic>
            <p:nvPicPr>
              <p:cNvPr id="104" name="图片 103">
                <a:extLst>
                  <a:ext uri="{FF2B5EF4-FFF2-40B4-BE49-F238E27FC236}">
                    <a16:creationId xmlns:a16="http://schemas.microsoft.com/office/drawing/2014/main" xmlns="" id="{8B148504-C4FA-4D31-8035-A402E0302F57}"/>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05" name="Picture 3">
                <a:extLst>
                  <a:ext uri="{FF2B5EF4-FFF2-40B4-BE49-F238E27FC236}">
                    <a16:creationId xmlns:a16="http://schemas.microsoft.com/office/drawing/2014/main" xmlns="" id="{EED455FC-74F4-499D-98C4-236C06EE314E}"/>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6" name="组合 105">
              <a:extLst>
                <a:ext uri="{FF2B5EF4-FFF2-40B4-BE49-F238E27FC236}">
                  <a16:creationId xmlns:a16="http://schemas.microsoft.com/office/drawing/2014/main" xmlns="" id="{D74E137F-E4AB-4141-BDFB-A78D0929CE64}"/>
                </a:ext>
              </a:extLst>
            </p:cNvPr>
            <p:cNvGrpSpPr/>
            <p:nvPr/>
          </p:nvGrpSpPr>
          <p:grpSpPr>
            <a:xfrm>
              <a:off x="4046231" y="2575916"/>
              <a:ext cx="515078" cy="675556"/>
              <a:chOff x="8748662" y="3373580"/>
              <a:chExt cx="2055830" cy="2803003"/>
            </a:xfrm>
          </p:grpSpPr>
          <p:pic>
            <p:nvPicPr>
              <p:cNvPr id="107" name="图片 106">
                <a:extLst>
                  <a:ext uri="{FF2B5EF4-FFF2-40B4-BE49-F238E27FC236}">
                    <a16:creationId xmlns:a16="http://schemas.microsoft.com/office/drawing/2014/main" xmlns="" id="{41AC8166-A258-4EAD-8DBE-BA3B210AD18B}"/>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08" name="Picture 3">
                <a:extLst>
                  <a:ext uri="{FF2B5EF4-FFF2-40B4-BE49-F238E27FC236}">
                    <a16:creationId xmlns:a16="http://schemas.microsoft.com/office/drawing/2014/main" xmlns="" id="{DC11C2D6-DE90-4161-93C5-64D071468360}"/>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9" name="组合 108">
              <a:extLst>
                <a:ext uri="{FF2B5EF4-FFF2-40B4-BE49-F238E27FC236}">
                  <a16:creationId xmlns:a16="http://schemas.microsoft.com/office/drawing/2014/main" xmlns="" id="{15E1B56C-66F0-47A4-B754-67C47D78483D}"/>
                </a:ext>
              </a:extLst>
            </p:cNvPr>
            <p:cNvGrpSpPr/>
            <p:nvPr/>
          </p:nvGrpSpPr>
          <p:grpSpPr>
            <a:xfrm>
              <a:off x="4014866" y="2606421"/>
              <a:ext cx="515078" cy="675556"/>
              <a:chOff x="8748662" y="3373580"/>
              <a:chExt cx="2055830" cy="2803003"/>
            </a:xfrm>
          </p:grpSpPr>
          <p:pic>
            <p:nvPicPr>
              <p:cNvPr id="110" name="图片 109">
                <a:extLst>
                  <a:ext uri="{FF2B5EF4-FFF2-40B4-BE49-F238E27FC236}">
                    <a16:creationId xmlns:a16="http://schemas.microsoft.com/office/drawing/2014/main" xmlns="" id="{D3957C49-9DEC-4A3F-A273-C65F4CD8E821}"/>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11" name="Picture 3">
                <a:extLst>
                  <a:ext uri="{FF2B5EF4-FFF2-40B4-BE49-F238E27FC236}">
                    <a16:creationId xmlns:a16="http://schemas.microsoft.com/office/drawing/2014/main" xmlns="" id="{2FB865D0-2CAA-43B2-AC2A-3A1655E80C25}"/>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2" name="组合 111">
              <a:extLst>
                <a:ext uri="{FF2B5EF4-FFF2-40B4-BE49-F238E27FC236}">
                  <a16:creationId xmlns:a16="http://schemas.microsoft.com/office/drawing/2014/main" xmlns="" id="{2B9F2AA8-957A-43CC-8507-8FFBAB8BD2F5}"/>
                </a:ext>
              </a:extLst>
            </p:cNvPr>
            <p:cNvGrpSpPr/>
            <p:nvPr/>
          </p:nvGrpSpPr>
          <p:grpSpPr>
            <a:xfrm>
              <a:off x="3949814" y="2638497"/>
              <a:ext cx="515078" cy="675556"/>
              <a:chOff x="8893311" y="3350711"/>
              <a:chExt cx="2055830" cy="2803003"/>
            </a:xfrm>
          </p:grpSpPr>
          <p:pic>
            <p:nvPicPr>
              <p:cNvPr id="114" name="图片 113">
                <a:extLst>
                  <a:ext uri="{FF2B5EF4-FFF2-40B4-BE49-F238E27FC236}">
                    <a16:creationId xmlns:a16="http://schemas.microsoft.com/office/drawing/2014/main" xmlns="" id="{1B427ACA-0A26-4A37-8DB6-A6990BC003E0}"/>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893311" y="3350711"/>
                <a:ext cx="2055830" cy="2803003"/>
              </a:xfrm>
              <a:prstGeom prst="rect">
                <a:avLst/>
              </a:prstGeom>
            </p:spPr>
          </p:pic>
          <p:pic>
            <p:nvPicPr>
              <p:cNvPr id="115" name="Picture 3">
                <a:extLst>
                  <a:ext uri="{FF2B5EF4-FFF2-40B4-BE49-F238E27FC236}">
                    <a16:creationId xmlns:a16="http://schemas.microsoft.com/office/drawing/2014/main" xmlns="" id="{47576A3F-15A6-4F25-AFBE-A0945F1A5845}"/>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6" name="组合 115">
              <a:extLst>
                <a:ext uri="{FF2B5EF4-FFF2-40B4-BE49-F238E27FC236}">
                  <a16:creationId xmlns:a16="http://schemas.microsoft.com/office/drawing/2014/main" xmlns="" id="{63147F8A-D4CF-4279-8951-39213591BF17}"/>
                </a:ext>
              </a:extLst>
            </p:cNvPr>
            <p:cNvGrpSpPr/>
            <p:nvPr/>
          </p:nvGrpSpPr>
          <p:grpSpPr>
            <a:xfrm>
              <a:off x="3868495" y="2667342"/>
              <a:ext cx="515078" cy="675556"/>
              <a:chOff x="8748662" y="3373580"/>
              <a:chExt cx="2055830" cy="2803003"/>
            </a:xfrm>
          </p:grpSpPr>
          <p:pic>
            <p:nvPicPr>
              <p:cNvPr id="117" name="图片 116">
                <a:extLst>
                  <a:ext uri="{FF2B5EF4-FFF2-40B4-BE49-F238E27FC236}">
                    <a16:creationId xmlns:a16="http://schemas.microsoft.com/office/drawing/2014/main" xmlns="" id="{E810C576-C86D-4651-97DA-808AB6D7DAA0}"/>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18" name="Picture 3">
                <a:extLst>
                  <a:ext uri="{FF2B5EF4-FFF2-40B4-BE49-F238E27FC236}">
                    <a16:creationId xmlns:a16="http://schemas.microsoft.com/office/drawing/2014/main" xmlns="" id="{616FB88E-DCB2-4FE8-B556-80ED46CDE358}"/>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9" name="组合 118">
              <a:extLst>
                <a:ext uri="{FF2B5EF4-FFF2-40B4-BE49-F238E27FC236}">
                  <a16:creationId xmlns:a16="http://schemas.microsoft.com/office/drawing/2014/main" xmlns="" id="{882B7041-ABE2-4D6A-B34F-FBACD68E804E}"/>
                </a:ext>
              </a:extLst>
            </p:cNvPr>
            <p:cNvGrpSpPr/>
            <p:nvPr/>
          </p:nvGrpSpPr>
          <p:grpSpPr>
            <a:xfrm>
              <a:off x="3808341" y="2715150"/>
              <a:ext cx="515078" cy="675556"/>
              <a:chOff x="8748662" y="3373580"/>
              <a:chExt cx="2055830" cy="2803003"/>
            </a:xfrm>
          </p:grpSpPr>
          <p:pic>
            <p:nvPicPr>
              <p:cNvPr id="120" name="图片 119">
                <a:extLst>
                  <a:ext uri="{FF2B5EF4-FFF2-40B4-BE49-F238E27FC236}">
                    <a16:creationId xmlns:a16="http://schemas.microsoft.com/office/drawing/2014/main" xmlns="" id="{CBC76E8C-B1E9-4346-B277-8E1D9DB1D771}"/>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21" name="Picture 3">
                <a:extLst>
                  <a:ext uri="{FF2B5EF4-FFF2-40B4-BE49-F238E27FC236}">
                    <a16:creationId xmlns:a16="http://schemas.microsoft.com/office/drawing/2014/main" xmlns="" id="{432BE7B8-F37E-4306-8E0F-535F6C977F7A}"/>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57" name="图片 56">
            <a:extLst>
              <a:ext uri="{FF2B5EF4-FFF2-40B4-BE49-F238E27FC236}">
                <a16:creationId xmlns:a16="http://schemas.microsoft.com/office/drawing/2014/main" xmlns="" id="{DF4423BC-8984-405D-B610-B1E04F5146C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Layer>
                </a14:imgProps>
              </a:ext>
            </a:extLst>
          </a:blip>
          <a:srcRect l="31509" r="25862"/>
          <a:stretch/>
        </p:blipFill>
        <p:spPr>
          <a:xfrm>
            <a:off x="1839355" y="4062786"/>
            <a:ext cx="588190" cy="675544"/>
          </a:xfrm>
          <a:prstGeom prst="rect">
            <a:avLst/>
          </a:prstGeom>
        </p:spPr>
      </p:pic>
      <p:cxnSp>
        <p:nvCxnSpPr>
          <p:cNvPr id="66" name="连接符: 肘形 65">
            <a:extLst>
              <a:ext uri="{FF2B5EF4-FFF2-40B4-BE49-F238E27FC236}">
                <a16:creationId xmlns:a16="http://schemas.microsoft.com/office/drawing/2014/main" xmlns="" id="{A19CA2DE-98E0-4917-8981-4D33D6ED22C9}"/>
              </a:ext>
            </a:extLst>
          </p:cNvPr>
          <p:cNvCxnSpPr>
            <a:cxnSpLocks/>
          </p:cNvCxnSpPr>
          <p:nvPr/>
        </p:nvCxnSpPr>
        <p:spPr bwMode="auto">
          <a:xfrm rot="16200000" flipH="1">
            <a:off x="1153258" y="3768355"/>
            <a:ext cx="1007365" cy="242530"/>
          </a:xfrm>
          <a:prstGeom prst="bentConnector3">
            <a:avLst>
              <a:gd name="adj1" fmla="val 100236"/>
            </a:avLst>
          </a:prstGeom>
          <a:solidFill>
            <a:schemeClr val="accent1"/>
          </a:solidFill>
          <a:ln w="9525" cap="flat" cmpd="sng" algn="ctr">
            <a:solidFill>
              <a:schemeClr val="tx1"/>
            </a:solidFill>
            <a:prstDash val="solid"/>
            <a:round/>
            <a:headEnd type="none" w="med" len="med"/>
            <a:tailEnd type="triangle"/>
          </a:ln>
          <a:effectLst/>
        </p:spPr>
      </p:cxnSp>
      <p:sp>
        <p:nvSpPr>
          <p:cNvPr id="67" name="右大括号 66">
            <a:extLst>
              <a:ext uri="{FF2B5EF4-FFF2-40B4-BE49-F238E27FC236}">
                <a16:creationId xmlns:a16="http://schemas.microsoft.com/office/drawing/2014/main" xmlns="" id="{19E21562-9EAD-48D4-8508-74C76CF5BE61}"/>
              </a:ext>
            </a:extLst>
          </p:cNvPr>
          <p:cNvSpPr/>
          <p:nvPr/>
        </p:nvSpPr>
        <p:spPr bwMode="auto">
          <a:xfrm>
            <a:off x="2472252" y="2960897"/>
            <a:ext cx="215152" cy="150182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cxnSp>
        <p:nvCxnSpPr>
          <p:cNvPr id="68" name="连接符: 肘形 67">
            <a:extLst>
              <a:ext uri="{FF2B5EF4-FFF2-40B4-BE49-F238E27FC236}">
                <a16:creationId xmlns:a16="http://schemas.microsoft.com/office/drawing/2014/main" xmlns="" id="{2CB5C507-6F2C-48A3-9BDA-A3ADFA1FB103}"/>
              </a:ext>
            </a:extLst>
          </p:cNvPr>
          <p:cNvCxnSpPr>
            <a:cxnSpLocks/>
          </p:cNvCxnSpPr>
          <p:nvPr/>
        </p:nvCxnSpPr>
        <p:spPr bwMode="auto">
          <a:xfrm rot="5400000" flipH="1" flipV="1">
            <a:off x="1529490" y="3029804"/>
            <a:ext cx="357852" cy="344125"/>
          </a:xfrm>
          <a:prstGeom prst="bentConnector3">
            <a:avLst>
              <a:gd name="adj1" fmla="val 99795"/>
            </a:avLst>
          </a:prstGeom>
          <a:solidFill>
            <a:schemeClr val="accent1"/>
          </a:solidFill>
          <a:ln w="9525" cap="flat" cmpd="sng" algn="ctr">
            <a:solidFill>
              <a:schemeClr val="tx1"/>
            </a:solidFill>
            <a:prstDash val="solid"/>
            <a:round/>
            <a:headEnd type="none" w="med" len="med"/>
            <a:tailEnd type="triangle"/>
          </a:ln>
          <a:effectLst/>
        </p:spPr>
      </p:cxnSp>
      <p:pic>
        <p:nvPicPr>
          <p:cNvPr id="122" name="图片 121">
            <a:extLst>
              <a:ext uri="{FF2B5EF4-FFF2-40B4-BE49-F238E27FC236}">
                <a16:creationId xmlns:a16="http://schemas.microsoft.com/office/drawing/2014/main" xmlns="" id="{878E1F42-B5C9-48F1-B639-3F59ED0F4A75}"/>
              </a:ext>
            </a:extLst>
          </p:cNvPr>
          <p:cNvPicPr>
            <a:picLocks noChangeAspect="1"/>
          </p:cNvPicPr>
          <p:nvPr/>
        </p:nvPicPr>
        <p:blipFill>
          <a:blip r:embed="rId23">
            <a:clrChange>
              <a:clrFrom>
                <a:srgbClr val="F5F5F5"/>
              </a:clrFrom>
              <a:clrTo>
                <a:srgbClr val="F5F5F5">
                  <a:alpha val="0"/>
                </a:srgbClr>
              </a:clrTo>
            </a:clrChange>
            <a:extLst>
              <a:ext uri="{BEBA8EAE-BF5A-486C-A8C5-ECC9F3942E4B}">
                <a14:imgProps xmlns:a14="http://schemas.microsoft.com/office/drawing/2010/main">
                  <a14:imgLayer r:embed="rId2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1393978" y="2439791"/>
            <a:ext cx="966080" cy="972051"/>
          </a:xfrm>
          <a:prstGeom prst="rect">
            <a:avLst/>
          </a:prstGeom>
        </p:spPr>
      </p:pic>
      <p:sp>
        <p:nvSpPr>
          <p:cNvPr id="131" name="文本框 130">
            <a:extLst>
              <a:ext uri="{FF2B5EF4-FFF2-40B4-BE49-F238E27FC236}">
                <a16:creationId xmlns:a16="http://schemas.microsoft.com/office/drawing/2014/main" xmlns="" id="{EB583BE8-5430-41CD-8031-B737E2C18DF2}"/>
              </a:ext>
            </a:extLst>
          </p:cNvPr>
          <p:cNvSpPr txBox="1"/>
          <p:nvPr/>
        </p:nvSpPr>
        <p:spPr>
          <a:xfrm>
            <a:off x="1424640" y="2622474"/>
            <a:ext cx="639151" cy="461665"/>
          </a:xfrm>
          <a:prstGeom prst="rect">
            <a:avLst/>
          </a:prstGeom>
          <a:noFill/>
        </p:spPr>
        <p:txBody>
          <a:bodyPr wrap="square" rtlCol="0">
            <a:spAutoFit/>
          </a:bodyPr>
          <a:lstStyle/>
          <a:p>
            <a:r>
              <a:rPr lang="zh-CN" altLang="en-US" sz="1200" dirty="0">
                <a:latin typeface="+mn-lt"/>
                <a:ea typeface="+mn-ea"/>
              </a:rPr>
              <a:t>人体建模</a:t>
            </a:r>
          </a:p>
        </p:txBody>
      </p:sp>
      <p:sp>
        <p:nvSpPr>
          <p:cNvPr id="132" name="文本框 131">
            <a:extLst>
              <a:ext uri="{FF2B5EF4-FFF2-40B4-BE49-F238E27FC236}">
                <a16:creationId xmlns:a16="http://schemas.microsoft.com/office/drawing/2014/main" xmlns="" id="{43A59529-E221-4B35-9CDF-9C3E3E4FCFF2}"/>
              </a:ext>
            </a:extLst>
          </p:cNvPr>
          <p:cNvSpPr txBox="1"/>
          <p:nvPr/>
        </p:nvSpPr>
        <p:spPr>
          <a:xfrm>
            <a:off x="1459432" y="3960280"/>
            <a:ext cx="639151" cy="461665"/>
          </a:xfrm>
          <a:prstGeom prst="rect">
            <a:avLst/>
          </a:prstGeom>
          <a:noFill/>
        </p:spPr>
        <p:txBody>
          <a:bodyPr wrap="square" rtlCol="0">
            <a:spAutoFit/>
          </a:bodyPr>
          <a:lstStyle/>
          <a:p>
            <a:r>
              <a:rPr lang="en-US" altLang="zh-CN" sz="1200" dirty="0">
                <a:latin typeface="+mn-lt"/>
                <a:ea typeface="+mn-ea"/>
              </a:rPr>
              <a:t>object</a:t>
            </a:r>
            <a:r>
              <a:rPr lang="zh-CN" altLang="en-US" sz="1200" dirty="0">
                <a:latin typeface="+mn-lt"/>
                <a:ea typeface="+mn-ea"/>
              </a:rPr>
              <a:t>建模</a:t>
            </a:r>
          </a:p>
        </p:txBody>
      </p:sp>
      <p:sp>
        <p:nvSpPr>
          <p:cNvPr id="8214" name="矩形 8213">
            <a:extLst>
              <a:ext uri="{FF2B5EF4-FFF2-40B4-BE49-F238E27FC236}">
                <a16:creationId xmlns:a16="http://schemas.microsoft.com/office/drawing/2014/main" xmlns="" id="{7BBBAEB3-EE4B-4732-8ECE-6E59993A461D}"/>
              </a:ext>
            </a:extLst>
          </p:cNvPr>
          <p:cNvSpPr/>
          <p:nvPr/>
        </p:nvSpPr>
        <p:spPr bwMode="auto">
          <a:xfrm>
            <a:off x="1250494" y="1398797"/>
            <a:ext cx="3786206" cy="845320"/>
          </a:xfrm>
          <a:prstGeom prst="rect">
            <a:avLst/>
          </a:prstGeom>
          <a:noFill/>
          <a:ln>
            <a:solidFill>
              <a:srgbClr val="0000FF"/>
            </a:solidFill>
            <a:prstDash val="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8220" name="连接符: 肘形 8219">
            <a:extLst>
              <a:ext uri="{FF2B5EF4-FFF2-40B4-BE49-F238E27FC236}">
                <a16:creationId xmlns:a16="http://schemas.microsoft.com/office/drawing/2014/main" xmlns="" id="{040B9307-FF11-4D03-96DE-5E6EA4497D27}"/>
              </a:ext>
            </a:extLst>
          </p:cNvPr>
          <p:cNvCxnSpPr>
            <a:cxnSpLocks/>
            <a:stCxn id="90" idx="3"/>
          </p:cNvCxnSpPr>
          <p:nvPr/>
        </p:nvCxnSpPr>
        <p:spPr bwMode="auto">
          <a:xfrm flipV="1">
            <a:off x="3528795" y="4706734"/>
            <a:ext cx="1162068" cy="770960"/>
          </a:xfrm>
          <a:prstGeom prst="bentConnector3">
            <a:avLst>
              <a:gd name="adj1" fmla="val 100007"/>
            </a:avLst>
          </a:prstGeom>
          <a:solidFill>
            <a:schemeClr val="accent1"/>
          </a:solidFill>
          <a:ln w="9525" cap="flat" cmpd="sng" algn="ctr">
            <a:solidFill>
              <a:schemeClr val="tx1"/>
            </a:solidFill>
            <a:prstDash val="solid"/>
            <a:round/>
            <a:headEnd type="none" w="med" len="med"/>
            <a:tailEnd type="triangle"/>
          </a:ln>
          <a:effectLst/>
        </p:spPr>
      </p:cxnSp>
      <p:sp>
        <p:nvSpPr>
          <p:cNvPr id="8222" name="矩形 8221">
            <a:extLst>
              <a:ext uri="{FF2B5EF4-FFF2-40B4-BE49-F238E27FC236}">
                <a16:creationId xmlns:a16="http://schemas.microsoft.com/office/drawing/2014/main" xmlns="" id="{FAC43331-DBF6-49D3-BD5F-B62300BEAF16}"/>
              </a:ext>
            </a:extLst>
          </p:cNvPr>
          <p:cNvSpPr/>
          <p:nvPr/>
        </p:nvSpPr>
        <p:spPr bwMode="auto">
          <a:xfrm>
            <a:off x="2360058" y="4912787"/>
            <a:ext cx="2400833" cy="1295983"/>
          </a:xfrm>
          <a:prstGeom prst="rect">
            <a:avLst/>
          </a:prstGeom>
          <a:noFill/>
          <a:ln>
            <a:solidFill>
              <a:srgbClr val="0000FF"/>
            </a:solidFill>
            <a:prstDash val="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134" name="直接连接符 133">
            <a:extLst>
              <a:ext uri="{FF2B5EF4-FFF2-40B4-BE49-F238E27FC236}">
                <a16:creationId xmlns:a16="http://schemas.microsoft.com/office/drawing/2014/main" xmlns="" id="{EADD3CFE-1C46-49E1-95F2-04547D9585EC}"/>
              </a:ext>
            </a:extLst>
          </p:cNvPr>
          <p:cNvCxnSpPr>
            <a:cxnSpLocks/>
          </p:cNvCxnSpPr>
          <p:nvPr/>
        </p:nvCxnSpPr>
        <p:spPr bwMode="auto">
          <a:xfrm>
            <a:off x="1217678" y="3717528"/>
            <a:ext cx="32366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连接符: 肘形 139">
            <a:extLst>
              <a:ext uri="{FF2B5EF4-FFF2-40B4-BE49-F238E27FC236}">
                <a16:creationId xmlns:a16="http://schemas.microsoft.com/office/drawing/2014/main" xmlns="" id="{EC1DE0F0-499B-4F3B-BCDF-AFB5F2289045}"/>
              </a:ext>
            </a:extLst>
          </p:cNvPr>
          <p:cNvCxnSpPr>
            <a:cxnSpLocks/>
          </p:cNvCxnSpPr>
          <p:nvPr/>
        </p:nvCxnSpPr>
        <p:spPr bwMode="auto">
          <a:xfrm rot="16200000" flipH="1" flipV="1">
            <a:off x="3223700" y="518755"/>
            <a:ext cx="138079" cy="2388495"/>
          </a:xfrm>
          <a:prstGeom prst="bentConnector3">
            <a:avLst>
              <a:gd name="adj1" fmla="val -165557"/>
            </a:avLst>
          </a:prstGeom>
          <a:solidFill>
            <a:schemeClr val="accent1"/>
          </a:solidFill>
          <a:ln w="9525" cap="flat" cmpd="sng" algn="ctr">
            <a:solidFill>
              <a:schemeClr val="tx1"/>
            </a:solidFill>
            <a:prstDash val="solid"/>
            <a:round/>
            <a:headEnd type="none" w="med" len="med"/>
            <a:tailEnd type="triangle"/>
          </a:ln>
          <a:effectLst/>
        </p:spPr>
      </p:cxnSp>
      <p:sp>
        <p:nvSpPr>
          <p:cNvPr id="175" name="文本框 174">
            <a:extLst>
              <a:ext uri="{FF2B5EF4-FFF2-40B4-BE49-F238E27FC236}">
                <a16:creationId xmlns:a16="http://schemas.microsoft.com/office/drawing/2014/main" xmlns="" id="{D4AB754B-25A5-4791-AF67-7C64315E3E81}"/>
              </a:ext>
            </a:extLst>
          </p:cNvPr>
          <p:cNvSpPr txBox="1"/>
          <p:nvPr/>
        </p:nvSpPr>
        <p:spPr>
          <a:xfrm>
            <a:off x="3832293" y="1677874"/>
            <a:ext cx="1309388" cy="338554"/>
          </a:xfrm>
          <a:prstGeom prst="rect">
            <a:avLst/>
          </a:prstGeom>
          <a:solidFill>
            <a:schemeClr val="bg1"/>
          </a:solidFill>
        </p:spPr>
        <p:txBody>
          <a:bodyPr wrap="square" rtlCol="0">
            <a:spAutoFit/>
          </a:bodyPr>
          <a:lstStyle/>
          <a:p>
            <a:r>
              <a:rPr lang="en-US" altLang="zh-CN" sz="1600" dirty="0">
                <a:solidFill>
                  <a:srgbClr val="0000FF"/>
                </a:solidFill>
                <a:latin typeface="+mn-lt"/>
                <a:ea typeface="+mn-ea"/>
              </a:rPr>
              <a:t>3D</a:t>
            </a:r>
            <a:r>
              <a:rPr lang="zh-CN" altLang="en-US" sz="1600" dirty="0">
                <a:solidFill>
                  <a:srgbClr val="0000FF"/>
                </a:solidFill>
                <a:latin typeface="+mn-lt"/>
                <a:ea typeface="+mn-ea"/>
              </a:rPr>
              <a:t>接触“点”</a:t>
            </a:r>
          </a:p>
        </p:txBody>
      </p:sp>
      <p:cxnSp>
        <p:nvCxnSpPr>
          <p:cNvPr id="150" name="连接符: 肘形 149">
            <a:extLst>
              <a:ext uri="{FF2B5EF4-FFF2-40B4-BE49-F238E27FC236}">
                <a16:creationId xmlns:a16="http://schemas.microsoft.com/office/drawing/2014/main" xmlns="" id="{A7DA9626-702B-4C09-840D-C1EC15EEE001}"/>
              </a:ext>
            </a:extLst>
          </p:cNvPr>
          <p:cNvCxnSpPr>
            <a:cxnSpLocks/>
            <a:endCxn id="175" idx="2"/>
          </p:cNvCxnSpPr>
          <p:nvPr/>
        </p:nvCxnSpPr>
        <p:spPr bwMode="auto">
          <a:xfrm flipV="1">
            <a:off x="2705201" y="2016428"/>
            <a:ext cx="1781786" cy="14413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68" name="连接符: 肘形 167">
            <a:extLst>
              <a:ext uri="{FF2B5EF4-FFF2-40B4-BE49-F238E27FC236}">
                <a16:creationId xmlns:a16="http://schemas.microsoft.com/office/drawing/2014/main" xmlns="" id="{2E2227F5-7A9F-4FF8-9C4D-5FE0BB5CF0FA}"/>
              </a:ext>
            </a:extLst>
          </p:cNvPr>
          <p:cNvCxnSpPr>
            <a:cxnSpLocks/>
            <a:stCxn id="67" idx="1"/>
          </p:cNvCxnSpPr>
          <p:nvPr/>
        </p:nvCxnSpPr>
        <p:spPr bwMode="auto">
          <a:xfrm rot="10800000" flipH="1" flipV="1">
            <a:off x="2687404" y="3711808"/>
            <a:ext cx="198938" cy="1462472"/>
          </a:xfrm>
          <a:prstGeom prst="bentConnector4">
            <a:avLst>
              <a:gd name="adj1" fmla="val 99875"/>
              <a:gd name="adj2" fmla="val 75673"/>
            </a:avLst>
          </a:prstGeom>
          <a:solidFill>
            <a:schemeClr val="accent1"/>
          </a:solidFill>
          <a:ln w="9525" cap="flat" cmpd="sng" algn="ctr">
            <a:solidFill>
              <a:schemeClr val="tx1"/>
            </a:solidFill>
            <a:prstDash val="solid"/>
            <a:round/>
            <a:headEnd type="none" w="med" len="med"/>
            <a:tailEnd type="triangle"/>
          </a:ln>
          <a:effectLst/>
        </p:spPr>
      </p:cxnSp>
      <p:cxnSp>
        <p:nvCxnSpPr>
          <p:cNvPr id="8229" name="直接连接符 8228">
            <a:extLst>
              <a:ext uri="{FF2B5EF4-FFF2-40B4-BE49-F238E27FC236}">
                <a16:creationId xmlns:a16="http://schemas.microsoft.com/office/drawing/2014/main" xmlns="" id="{8EA9F9A5-52E7-4812-A13A-F96F728E9D26}"/>
              </a:ext>
            </a:extLst>
          </p:cNvPr>
          <p:cNvCxnSpPr>
            <a:cxnSpLocks/>
          </p:cNvCxnSpPr>
          <p:nvPr/>
        </p:nvCxnSpPr>
        <p:spPr bwMode="auto">
          <a:xfrm>
            <a:off x="3504886" y="2244117"/>
            <a:ext cx="0" cy="10276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31" name="直接连接符 8230">
            <a:extLst>
              <a:ext uri="{FF2B5EF4-FFF2-40B4-BE49-F238E27FC236}">
                <a16:creationId xmlns:a16="http://schemas.microsoft.com/office/drawing/2014/main" xmlns="" id="{7F1A5869-E9EF-4A77-84A1-9E710197D1F3}"/>
              </a:ext>
            </a:extLst>
          </p:cNvPr>
          <p:cNvCxnSpPr>
            <a:cxnSpLocks/>
          </p:cNvCxnSpPr>
          <p:nvPr/>
        </p:nvCxnSpPr>
        <p:spPr bwMode="auto">
          <a:xfrm>
            <a:off x="2591802" y="3261740"/>
            <a:ext cx="91308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36" name="直接箭头连接符 8235">
            <a:extLst>
              <a:ext uri="{FF2B5EF4-FFF2-40B4-BE49-F238E27FC236}">
                <a16:creationId xmlns:a16="http://schemas.microsoft.com/office/drawing/2014/main" xmlns="" id="{1FC9A97C-70B7-46B2-B010-B4E08DE340B1}"/>
              </a:ext>
            </a:extLst>
          </p:cNvPr>
          <p:cNvCxnSpPr/>
          <p:nvPr/>
        </p:nvCxnSpPr>
        <p:spPr bwMode="auto">
          <a:xfrm>
            <a:off x="3495662" y="3255986"/>
            <a:ext cx="399131" cy="1462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8237" name="图片 8236">
            <a:extLst>
              <a:ext uri="{FF2B5EF4-FFF2-40B4-BE49-F238E27FC236}">
                <a16:creationId xmlns:a16="http://schemas.microsoft.com/office/drawing/2014/main" xmlns="" id="{FCE858B0-9D01-4376-90B4-86F27A316D59}"/>
              </a:ext>
            </a:extLst>
          </p:cNvPr>
          <p:cNvPicPr>
            <a:picLocks noChangeAspect="1"/>
          </p:cNvPicPr>
          <p:nvPr/>
        </p:nvPicPr>
        <p:blipFill>
          <a:blip r:embed="rId27">
            <a:duotone>
              <a:srgbClr val="808080">
                <a:shade val="45000"/>
                <a:satMod val="135000"/>
              </a:srgbClr>
              <a:prstClr val="white"/>
            </a:duotone>
          </a:blip>
          <a:stretch>
            <a:fillRect/>
          </a:stretch>
        </p:blipFill>
        <p:spPr>
          <a:xfrm>
            <a:off x="7235184" y="2986770"/>
            <a:ext cx="917912" cy="917912"/>
          </a:xfrm>
          <a:prstGeom prst="rect">
            <a:avLst/>
          </a:prstGeom>
        </p:spPr>
      </p:pic>
      <p:sp>
        <p:nvSpPr>
          <p:cNvPr id="238" name="箭头: 右 237">
            <a:extLst>
              <a:ext uri="{FF2B5EF4-FFF2-40B4-BE49-F238E27FC236}">
                <a16:creationId xmlns:a16="http://schemas.microsoft.com/office/drawing/2014/main" xmlns="" id="{D57EF4B4-29BB-4E17-B3DA-0F19ED22FBCD}"/>
              </a:ext>
            </a:extLst>
          </p:cNvPr>
          <p:cNvSpPr/>
          <p:nvPr/>
        </p:nvSpPr>
        <p:spPr bwMode="auto">
          <a:xfrm>
            <a:off x="5205359" y="3374906"/>
            <a:ext cx="550486" cy="93405"/>
          </a:xfrm>
          <a:prstGeom prst="rightArrow">
            <a:avLst/>
          </a:prstGeom>
          <a:solidFill>
            <a:srgbClr val="0000F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40" name="箭头: 右 239">
            <a:extLst>
              <a:ext uri="{FF2B5EF4-FFF2-40B4-BE49-F238E27FC236}">
                <a16:creationId xmlns:a16="http://schemas.microsoft.com/office/drawing/2014/main" xmlns="" id="{82D23AAE-46A5-46FD-8D01-40B50FA9022D}"/>
              </a:ext>
            </a:extLst>
          </p:cNvPr>
          <p:cNvSpPr/>
          <p:nvPr/>
        </p:nvSpPr>
        <p:spPr bwMode="auto">
          <a:xfrm>
            <a:off x="6573784" y="3374906"/>
            <a:ext cx="550486" cy="93405"/>
          </a:xfrm>
          <a:prstGeom prst="rightArrow">
            <a:avLst/>
          </a:prstGeom>
          <a:solidFill>
            <a:srgbClr val="0000F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41" name="文本框 240">
            <a:extLst>
              <a:ext uri="{FF2B5EF4-FFF2-40B4-BE49-F238E27FC236}">
                <a16:creationId xmlns:a16="http://schemas.microsoft.com/office/drawing/2014/main" xmlns="" id="{8C9FD17C-EEC7-4BCC-9C17-DA3F729ACD59}"/>
              </a:ext>
            </a:extLst>
          </p:cNvPr>
          <p:cNvSpPr txBox="1"/>
          <p:nvPr/>
        </p:nvSpPr>
        <p:spPr>
          <a:xfrm>
            <a:off x="6344152" y="3047796"/>
            <a:ext cx="1111237" cy="307777"/>
          </a:xfrm>
          <a:prstGeom prst="rect">
            <a:avLst/>
          </a:prstGeom>
          <a:solidFill>
            <a:schemeClr val="bg1"/>
          </a:solidFill>
        </p:spPr>
        <p:txBody>
          <a:bodyPr wrap="square" rtlCol="0">
            <a:spAutoFit/>
          </a:bodyPr>
          <a:lstStyle/>
          <a:p>
            <a:r>
              <a:rPr lang="zh-CN" altLang="en-US" sz="1400" dirty="0">
                <a:latin typeface="+mn-lt"/>
                <a:ea typeface="+mn-ea"/>
              </a:rPr>
              <a:t>可变形模板</a:t>
            </a:r>
          </a:p>
        </p:txBody>
      </p:sp>
    </p:spTree>
    <p:extLst>
      <p:ext uri="{BB962C8B-B14F-4D97-AF65-F5344CB8AC3E}">
        <p14:creationId xmlns:p14="http://schemas.microsoft.com/office/powerpoint/2010/main" val="3815996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67B6A6D0-3524-45D4-857D-7EBD403EDEAE}"/>
              </a:ext>
            </a:extLst>
          </p:cNvPr>
          <p:cNvSpPr>
            <a:spLocks noGrp="1"/>
          </p:cNvSpPr>
          <p:nvPr>
            <p:ph type="title"/>
          </p:nvPr>
        </p:nvSpPr>
        <p:spPr/>
        <p:txBody>
          <a:bodyPr/>
          <a:lstStyle/>
          <a:p>
            <a:r>
              <a:rPr lang="en-US" altLang="zh-CN" dirty="0"/>
              <a:t>Previous work</a:t>
            </a:r>
            <a:endParaRPr lang="zh-CN" altLang="en-US" dirty="0"/>
          </a:p>
        </p:txBody>
      </p:sp>
      <p:cxnSp>
        <p:nvCxnSpPr>
          <p:cNvPr id="4" name="连接符: 肘形 3">
            <a:extLst>
              <a:ext uri="{FF2B5EF4-FFF2-40B4-BE49-F238E27FC236}">
                <a16:creationId xmlns:a16="http://schemas.microsoft.com/office/drawing/2014/main" xmlns="" id="{6D7C33C1-B83F-441D-A0F8-D5F9B72EB235}"/>
              </a:ext>
            </a:extLst>
          </p:cNvPr>
          <p:cNvCxnSpPr>
            <a:cxnSpLocks/>
          </p:cNvCxnSpPr>
          <p:nvPr/>
        </p:nvCxnSpPr>
        <p:spPr bwMode="auto">
          <a:xfrm flipV="1">
            <a:off x="3833059" y="1835956"/>
            <a:ext cx="1708337" cy="1680622"/>
          </a:xfrm>
          <a:prstGeom prst="bentConnector3">
            <a:avLst>
              <a:gd name="adj1" fmla="val 50000"/>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直接连接符 4">
            <a:extLst>
              <a:ext uri="{FF2B5EF4-FFF2-40B4-BE49-F238E27FC236}">
                <a16:creationId xmlns:a16="http://schemas.microsoft.com/office/drawing/2014/main" xmlns="" id="{932E33AA-5551-4589-AB3D-171314479C2A}"/>
              </a:ext>
            </a:extLst>
          </p:cNvPr>
          <p:cNvCxnSpPr>
            <a:cxnSpLocks/>
          </p:cNvCxnSpPr>
          <p:nvPr/>
        </p:nvCxnSpPr>
        <p:spPr bwMode="auto">
          <a:xfrm>
            <a:off x="4687227" y="3513683"/>
            <a:ext cx="0" cy="1973818"/>
          </a:xfrm>
          <a:prstGeom prst="line">
            <a:avLst/>
          </a:prstGeom>
          <a:ln w="9525">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直接箭头连接符 5">
            <a:extLst>
              <a:ext uri="{FF2B5EF4-FFF2-40B4-BE49-F238E27FC236}">
                <a16:creationId xmlns:a16="http://schemas.microsoft.com/office/drawing/2014/main" xmlns="" id="{1406712F-9708-4082-8FB5-B92D82526805}"/>
              </a:ext>
            </a:extLst>
          </p:cNvPr>
          <p:cNvCxnSpPr>
            <a:cxnSpLocks/>
          </p:cNvCxnSpPr>
          <p:nvPr/>
        </p:nvCxnSpPr>
        <p:spPr bwMode="auto">
          <a:xfrm flipV="1">
            <a:off x="4687227" y="3513684"/>
            <a:ext cx="854169" cy="7762"/>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xmlns="" id="{3F856FA2-D3AB-44C7-B14E-3E726AB999EC}"/>
              </a:ext>
            </a:extLst>
          </p:cNvPr>
          <p:cNvSpPr txBox="1"/>
          <p:nvPr/>
        </p:nvSpPr>
        <p:spPr>
          <a:xfrm>
            <a:off x="5519936" y="3367728"/>
            <a:ext cx="5469021" cy="369332"/>
          </a:xfrm>
          <a:prstGeom prst="rect">
            <a:avLst/>
          </a:prstGeom>
          <a:solidFill>
            <a:schemeClr val="bg1"/>
          </a:solidFill>
          <a:ln>
            <a:solidFill>
              <a:schemeClr val="bg2"/>
            </a:solidFill>
          </a:ln>
        </p:spPr>
        <p:txBody>
          <a:bodyPr wrap="square" rtlCol="0">
            <a:spAutoFit/>
          </a:bodyPr>
          <a:lstStyle/>
          <a:p>
            <a:pPr algn="l"/>
            <a:r>
              <a:rPr lang="zh-CN" altLang="en-US" dirty="0"/>
              <a:t>基于单幅图像的人体交互行为解析及其三维场景构建</a:t>
            </a:r>
          </a:p>
        </p:txBody>
      </p:sp>
      <p:cxnSp>
        <p:nvCxnSpPr>
          <p:cNvPr id="8" name="直接箭头连接符 7">
            <a:extLst>
              <a:ext uri="{FF2B5EF4-FFF2-40B4-BE49-F238E27FC236}">
                <a16:creationId xmlns:a16="http://schemas.microsoft.com/office/drawing/2014/main" xmlns="" id="{0F62DB83-F887-4944-97AC-654188F94F6F}"/>
              </a:ext>
            </a:extLst>
          </p:cNvPr>
          <p:cNvCxnSpPr>
            <a:cxnSpLocks/>
          </p:cNvCxnSpPr>
          <p:nvPr/>
        </p:nvCxnSpPr>
        <p:spPr bwMode="auto">
          <a:xfrm>
            <a:off x="4687227" y="5487501"/>
            <a:ext cx="854169"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8">
            <a:extLst>
              <a:ext uri="{FF2B5EF4-FFF2-40B4-BE49-F238E27FC236}">
                <a16:creationId xmlns:a16="http://schemas.microsoft.com/office/drawing/2014/main" xmlns="" id="{3E9F98D6-C1F5-4E28-8F93-5CAAF00B7A29}"/>
              </a:ext>
            </a:extLst>
          </p:cNvPr>
          <p:cNvSpPr txBox="1"/>
          <p:nvPr/>
        </p:nvSpPr>
        <p:spPr>
          <a:xfrm>
            <a:off x="5519936" y="1628800"/>
            <a:ext cx="4596902" cy="369332"/>
          </a:xfrm>
          <a:prstGeom prst="rect">
            <a:avLst/>
          </a:prstGeom>
          <a:noFill/>
          <a:ln>
            <a:solidFill>
              <a:schemeClr val="bg2"/>
            </a:solidFill>
          </a:ln>
        </p:spPr>
        <p:txBody>
          <a:bodyPr wrap="square" rtlCol="0">
            <a:spAutoFit/>
          </a:bodyPr>
          <a:lstStyle/>
          <a:p>
            <a:pPr algn="l"/>
            <a:r>
              <a:rPr lang="zh-CN" altLang="en-US" dirty="0"/>
              <a:t>单幅图像对象的部件级三维检测与组合构建</a:t>
            </a:r>
          </a:p>
        </p:txBody>
      </p:sp>
      <p:sp>
        <p:nvSpPr>
          <p:cNvPr id="10" name="文本框 9">
            <a:extLst>
              <a:ext uri="{FF2B5EF4-FFF2-40B4-BE49-F238E27FC236}">
                <a16:creationId xmlns:a16="http://schemas.microsoft.com/office/drawing/2014/main" xmlns="" id="{1A403544-416B-4802-9E37-FA07575DF51F}"/>
              </a:ext>
            </a:extLst>
          </p:cNvPr>
          <p:cNvSpPr txBox="1"/>
          <p:nvPr/>
        </p:nvSpPr>
        <p:spPr>
          <a:xfrm>
            <a:off x="5519936" y="5291322"/>
            <a:ext cx="4300618" cy="369332"/>
          </a:xfrm>
          <a:prstGeom prst="rect">
            <a:avLst/>
          </a:prstGeom>
          <a:solidFill>
            <a:schemeClr val="bg1"/>
          </a:solidFill>
          <a:ln>
            <a:solidFill>
              <a:schemeClr val="bg2"/>
            </a:solidFill>
          </a:ln>
        </p:spPr>
        <p:txBody>
          <a:bodyPr wrap="square" rtlCol="0">
            <a:spAutoFit/>
          </a:bodyPr>
          <a:lstStyle/>
          <a:p>
            <a:pPr algn="l"/>
            <a:r>
              <a:rPr lang="zh-CN" altLang="en-US" dirty="0"/>
              <a:t>基于单幅图像的三维交互场景构建与解析</a:t>
            </a:r>
          </a:p>
        </p:txBody>
      </p:sp>
      <p:sp>
        <p:nvSpPr>
          <p:cNvPr id="11" name="文本框 10">
            <a:extLst>
              <a:ext uri="{FF2B5EF4-FFF2-40B4-BE49-F238E27FC236}">
                <a16:creationId xmlns:a16="http://schemas.microsoft.com/office/drawing/2014/main" xmlns="" id="{1D7E74AD-988B-4DAB-8190-F09E02CF8904}"/>
              </a:ext>
            </a:extLst>
          </p:cNvPr>
          <p:cNvSpPr txBox="1"/>
          <p:nvPr/>
        </p:nvSpPr>
        <p:spPr>
          <a:xfrm>
            <a:off x="944494" y="3076761"/>
            <a:ext cx="3567220" cy="954107"/>
          </a:xfrm>
          <a:prstGeom prst="rect">
            <a:avLst/>
          </a:prstGeom>
          <a:noFill/>
          <a:ln>
            <a:noFill/>
          </a:ln>
        </p:spPr>
        <p:txBody>
          <a:bodyPr wrap="square" rtlCol="0">
            <a:spAutoFit/>
          </a:bodyPr>
          <a:lstStyle/>
          <a:p>
            <a:pPr algn="l"/>
            <a:r>
              <a:rPr lang="zh-CN" altLang="en-US" sz="2000" b="1" dirty="0"/>
              <a:t>围绕</a:t>
            </a:r>
            <a:r>
              <a:rPr lang="en-US" altLang="zh-CN" sz="3600" b="1" kern="0" dirty="0">
                <a:solidFill>
                  <a:srgbClr val="0000FF"/>
                </a:solidFill>
                <a:latin typeface="+mj-lt"/>
                <a:ea typeface="+mn-ea"/>
              </a:rPr>
              <a:t>Affordance</a:t>
            </a:r>
            <a:endParaRPr lang="en-US" altLang="zh-CN" sz="2400" b="1" kern="0" dirty="0">
              <a:solidFill>
                <a:srgbClr val="0000FF"/>
              </a:solidFill>
              <a:latin typeface="+mj-lt"/>
              <a:ea typeface="+mn-ea"/>
            </a:endParaRPr>
          </a:p>
          <a:p>
            <a:pPr algn="l"/>
            <a:r>
              <a:rPr lang="zh-CN" altLang="en-US" sz="2000" b="1" dirty="0"/>
              <a:t>我们做了什么</a:t>
            </a:r>
          </a:p>
        </p:txBody>
      </p:sp>
    </p:spTree>
    <p:extLst>
      <p:ext uri="{BB962C8B-B14F-4D97-AF65-F5344CB8AC3E}">
        <p14:creationId xmlns:p14="http://schemas.microsoft.com/office/powerpoint/2010/main" val="40663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lenovo\Desktop\2017.10工作汇报\n03001627_4612.JPEG">
            <a:extLst>
              <a:ext uri="{FF2B5EF4-FFF2-40B4-BE49-F238E27FC236}">
                <a16:creationId xmlns:a16="http://schemas.microsoft.com/office/drawing/2014/main" xmlns="" id="{EFE760BE-2129-4D9E-9ABE-4E0C03D6E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3429000"/>
            <a:ext cx="1409452" cy="18756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lenovo\Desktop\2017.10工作汇报\n03001627_4612.jpg">
            <a:extLst>
              <a:ext uri="{FF2B5EF4-FFF2-40B4-BE49-F238E27FC236}">
                <a16:creationId xmlns:a16="http://schemas.microsoft.com/office/drawing/2014/main" xmlns="" id="{9E03494F-FBE5-41A8-AC91-326C1C227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346" y="3429000"/>
            <a:ext cx="1409452" cy="1875696"/>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17">
            <a:extLst>
              <a:ext uri="{FF2B5EF4-FFF2-40B4-BE49-F238E27FC236}">
                <a16:creationId xmlns:a16="http://schemas.microsoft.com/office/drawing/2014/main" xmlns="" id="{D28FD9BF-123E-4585-A562-4478DAFE4B73}"/>
              </a:ext>
            </a:extLst>
          </p:cNvPr>
          <p:cNvSpPr/>
          <p:nvPr/>
        </p:nvSpPr>
        <p:spPr>
          <a:xfrm>
            <a:off x="8195555" y="3168757"/>
            <a:ext cx="1967982" cy="2396182"/>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a:ea typeface="黑体"/>
              <a:cs typeface="+mn-cs"/>
            </a:endParaRPr>
          </a:p>
        </p:txBody>
      </p:sp>
      <p:pic>
        <p:nvPicPr>
          <p:cNvPr id="7" name="Picture 2">
            <a:extLst>
              <a:ext uri="{FF2B5EF4-FFF2-40B4-BE49-F238E27FC236}">
                <a16:creationId xmlns:a16="http://schemas.microsoft.com/office/drawing/2014/main" xmlns="" id="{09B76AA8-FA5B-46EF-9878-7EDE15C8B7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8623" y="3593777"/>
            <a:ext cx="520428" cy="635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xmlns="" id="{991DF99A-A8BE-44E9-A7C8-878C45238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632" y="3555496"/>
            <a:ext cx="497185" cy="61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xmlns="" id="{5A886EDB-D1FE-4925-BAFB-BB9A1CD67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9964" y="4148412"/>
            <a:ext cx="546379" cy="577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xmlns="" id="{9DD6DD2F-3E37-4EA4-BE7B-9BFA71860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1039" y="4718708"/>
            <a:ext cx="520664" cy="615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a:extLst>
              <a:ext uri="{FF2B5EF4-FFF2-40B4-BE49-F238E27FC236}">
                <a16:creationId xmlns:a16="http://schemas.microsoft.com/office/drawing/2014/main" xmlns="" id="{BE96265E-A7E3-4727-9701-7D20BF0899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8185" y="4155048"/>
            <a:ext cx="654563" cy="61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a:extLst>
              <a:ext uri="{FF2B5EF4-FFF2-40B4-BE49-F238E27FC236}">
                <a16:creationId xmlns:a16="http://schemas.microsoft.com/office/drawing/2014/main" xmlns="" id="{509B0F2D-C0CA-4C0E-812A-094CCC9F22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8833" y="4677997"/>
            <a:ext cx="558019" cy="656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xmlns="" id="{D8F4C5E6-1306-4039-B1EE-60D8B8E412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1237" y="3679355"/>
            <a:ext cx="452006" cy="236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xmlns="" id="{31581A77-6DF0-4C94-B6E5-61DBCA8D91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7466" y="2853678"/>
            <a:ext cx="573650" cy="63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a:extLst>
              <a:ext uri="{FF2B5EF4-FFF2-40B4-BE49-F238E27FC236}">
                <a16:creationId xmlns:a16="http://schemas.microsoft.com/office/drawing/2014/main" xmlns="" id="{7061D585-CAB5-4FDF-B7E8-52DE7C51C7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2009" y="3032463"/>
            <a:ext cx="674970" cy="450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a:extLst>
              <a:ext uri="{FF2B5EF4-FFF2-40B4-BE49-F238E27FC236}">
                <a16:creationId xmlns:a16="http://schemas.microsoft.com/office/drawing/2014/main" xmlns="" id="{A50BB489-43A7-4A30-A69F-6C3D548CAD4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41035" y="3527918"/>
            <a:ext cx="643414" cy="66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a:extLst>
              <a:ext uri="{FF2B5EF4-FFF2-40B4-BE49-F238E27FC236}">
                <a16:creationId xmlns:a16="http://schemas.microsoft.com/office/drawing/2014/main" xmlns="" id="{52DBE5B5-8136-4AE3-AC96-A497C5109E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37832" y="3052206"/>
            <a:ext cx="474908" cy="566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a:extLst>
              <a:ext uri="{FF2B5EF4-FFF2-40B4-BE49-F238E27FC236}">
                <a16:creationId xmlns:a16="http://schemas.microsoft.com/office/drawing/2014/main" xmlns="" id="{3C28DA77-04DF-422F-9566-FBB4D5BB6B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78724" y="3711579"/>
            <a:ext cx="999462" cy="635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24">
            <a:extLst>
              <a:ext uri="{FF2B5EF4-FFF2-40B4-BE49-F238E27FC236}">
                <a16:creationId xmlns:a16="http://schemas.microsoft.com/office/drawing/2014/main" xmlns="" id="{468A0F9D-CF9F-41EA-AA70-6F8F87A582A5}"/>
              </a:ext>
            </a:extLst>
          </p:cNvPr>
          <p:cNvSpPr txBox="1"/>
          <p:nvPr/>
        </p:nvSpPr>
        <p:spPr>
          <a:xfrm>
            <a:off x="5673219" y="4095842"/>
            <a:ext cx="935633"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rPr>
              <a:t>部件库</a:t>
            </a:r>
          </a:p>
        </p:txBody>
      </p:sp>
      <p:cxnSp>
        <p:nvCxnSpPr>
          <p:cNvPr id="20" name="直接箭头连接符 19">
            <a:extLst>
              <a:ext uri="{FF2B5EF4-FFF2-40B4-BE49-F238E27FC236}">
                <a16:creationId xmlns:a16="http://schemas.microsoft.com/office/drawing/2014/main" xmlns="" id="{0B7F013F-16F5-453D-BBE3-9A252431ABD0}"/>
              </a:ext>
            </a:extLst>
          </p:cNvPr>
          <p:cNvCxnSpPr>
            <a:cxnSpLocks/>
            <a:stCxn id="4" idx="3"/>
            <a:endCxn id="5" idx="1"/>
          </p:cNvCxnSpPr>
          <p:nvPr/>
        </p:nvCxnSpPr>
        <p:spPr bwMode="auto">
          <a:xfrm>
            <a:off x="3400996" y="4366848"/>
            <a:ext cx="520350"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a:extLst>
              <a:ext uri="{FF2B5EF4-FFF2-40B4-BE49-F238E27FC236}">
                <a16:creationId xmlns:a16="http://schemas.microsoft.com/office/drawing/2014/main" xmlns="" id="{465D2829-89B6-40C8-A2AE-37759C611F4C}"/>
              </a:ext>
            </a:extLst>
          </p:cNvPr>
          <p:cNvSpPr txBox="1"/>
          <p:nvPr/>
        </p:nvSpPr>
        <p:spPr>
          <a:xfrm>
            <a:off x="3497833" y="4597367"/>
            <a:ext cx="523609" cy="132343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rPr>
              <a:t>三维检测器</a:t>
            </a:r>
            <a:r>
              <a:rPr kumimoji="0" lang="en-US" altLang="zh-CN" sz="1600" b="0" i="0" u="none" strike="noStrike" kern="1200" cap="none" spc="0" normalizeH="0" baseline="0" noProof="0" dirty="0">
                <a:ln>
                  <a:noFill/>
                </a:ln>
                <a:solidFill>
                  <a:srgbClr val="3333CC"/>
                </a:solidFill>
                <a:effectLst/>
                <a:uLnTx/>
                <a:uFillTx/>
                <a:latin typeface="Times New Roman"/>
                <a:ea typeface="黑体"/>
                <a:cs typeface="+mn-cs"/>
              </a:rPr>
              <a:t> </a:t>
            </a:r>
            <a:endPar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endParaRPr>
          </a:p>
        </p:txBody>
      </p:sp>
      <p:cxnSp>
        <p:nvCxnSpPr>
          <p:cNvPr id="22" name="直接箭头连接符 21">
            <a:extLst>
              <a:ext uri="{FF2B5EF4-FFF2-40B4-BE49-F238E27FC236}">
                <a16:creationId xmlns:a16="http://schemas.microsoft.com/office/drawing/2014/main" xmlns="" id="{6EA863F9-E9DF-496C-A06B-1D9E956A7CE2}"/>
              </a:ext>
            </a:extLst>
          </p:cNvPr>
          <p:cNvCxnSpPr>
            <a:cxnSpLocks/>
            <a:stCxn id="5" idx="3"/>
            <a:endCxn id="6" idx="1"/>
          </p:cNvCxnSpPr>
          <p:nvPr/>
        </p:nvCxnSpPr>
        <p:spPr bwMode="auto">
          <a:xfrm>
            <a:off x="5330798" y="4366848"/>
            <a:ext cx="2864757"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a:extLst>
              <a:ext uri="{FF2B5EF4-FFF2-40B4-BE49-F238E27FC236}">
                <a16:creationId xmlns:a16="http://schemas.microsoft.com/office/drawing/2014/main" xmlns="" id="{46B2A30A-8689-48BF-894D-20A01C4B6CD0}"/>
              </a:ext>
            </a:extLst>
          </p:cNvPr>
          <p:cNvSpPr txBox="1"/>
          <p:nvPr/>
        </p:nvSpPr>
        <p:spPr>
          <a:xfrm>
            <a:off x="6758250" y="4582292"/>
            <a:ext cx="324660"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rPr>
              <a:t>组合构建</a:t>
            </a:r>
          </a:p>
        </p:txBody>
      </p:sp>
      <p:sp>
        <p:nvSpPr>
          <p:cNvPr id="24" name="标题 1">
            <a:extLst>
              <a:ext uri="{FF2B5EF4-FFF2-40B4-BE49-F238E27FC236}">
                <a16:creationId xmlns:a16="http://schemas.microsoft.com/office/drawing/2014/main" xmlns="" id="{D6E448D7-5D81-474C-9932-AEE76DD4DF1F}"/>
              </a:ext>
            </a:extLst>
          </p:cNvPr>
          <p:cNvSpPr txBox="1">
            <a:spLocks/>
          </p:cNvSpPr>
          <p:nvPr/>
        </p:nvSpPr>
        <p:spPr>
          <a:xfrm>
            <a:off x="282345" y="955140"/>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solidFill>
                  <a:schemeClr val="tx1"/>
                </a:solidFill>
              </a:rPr>
              <a:t>1.</a:t>
            </a:r>
            <a:r>
              <a:rPr lang="zh-CN" altLang="en-US" sz="2800" dirty="0">
                <a:solidFill>
                  <a:schemeClr val="tx1"/>
                </a:solidFill>
              </a:rPr>
              <a:t>单幅图像对象的部件级三维检测与组合构建</a:t>
            </a:r>
          </a:p>
        </p:txBody>
      </p:sp>
      <p:sp>
        <p:nvSpPr>
          <p:cNvPr id="25" name="矩形 24">
            <a:extLst>
              <a:ext uri="{FF2B5EF4-FFF2-40B4-BE49-F238E27FC236}">
                <a16:creationId xmlns:a16="http://schemas.microsoft.com/office/drawing/2014/main" xmlns="" id="{16D81FF1-0B0F-4832-830C-48B9BEA40A44}"/>
              </a:ext>
            </a:extLst>
          </p:cNvPr>
          <p:cNvSpPr/>
          <p:nvPr/>
        </p:nvSpPr>
        <p:spPr>
          <a:xfrm>
            <a:off x="321736" y="1625777"/>
            <a:ext cx="8061708" cy="1938992"/>
          </a:xfrm>
          <a:prstGeom prst="rect">
            <a:avLst/>
          </a:prstGeom>
        </p:spPr>
        <p:txBody>
          <a:bodyPr wrap="square">
            <a:spAutoFit/>
          </a:bodyPr>
          <a:lstStyle/>
          <a:p>
            <a:pPr>
              <a:buClr>
                <a:schemeClr val="accent2"/>
              </a:buClr>
            </a:pPr>
            <a:r>
              <a:rPr lang="zh-CN" altLang="en-US" sz="2000" b="1" dirty="0">
                <a:sym typeface="+mn-ea"/>
              </a:rPr>
              <a:t>研究目标</a:t>
            </a:r>
            <a:endParaRPr lang="en-US" altLang="zh-CN" sz="2000" b="1" dirty="0">
              <a:sym typeface="+mn-ea"/>
            </a:endParaRPr>
          </a:p>
          <a:p>
            <a:pPr>
              <a:buClr>
                <a:schemeClr val="accent2"/>
              </a:buClr>
            </a:pPr>
            <a:r>
              <a:rPr lang="zh-CN" altLang="en-US" sz="2000" b="0" dirty="0">
                <a:solidFill>
                  <a:schemeClr val="tx1"/>
                </a:solidFill>
              </a:rPr>
              <a:t>实现单幅图像的</a:t>
            </a:r>
            <a:r>
              <a:rPr lang="zh-CN" altLang="en-US" sz="2000" b="0" dirty="0">
                <a:solidFill>
                  <a:schemeClr val="accent2"/>
                </a:solidFill>
              </a:rPr>
              <a:t>部件级三维检测</a:t>
            </a:r>
            <a:r>
              <a:rPr lang="zh-CN" altLang="en-US" sz="2000" b="0" dirty="0">
                <a:solidFill>
                  <a:schemeClr val="tx1"/>
                </a:solidFill>
              </a:rPr>
              <a:t>；通过三维模型与真实图像融合生成  尽可能真实的</a:t>
            </a:r>
            <a:r>
              <a:rPr lang="zh-CN" altLang="en-US" sz="2000" b="0" dirty="0">
                <a:solidFill>
                  <a:schemeClr val="accent2"/>
                </a:solidFill>
              </a:rPr>
              <a:t>数据集</a:t>
            </a:r>
            <a:r>
              <a:rPr lang="zh-CN" altLang="en-US" sz="2000" b="0" dirty="0">
                <a:solidFill>
                  <a:schemeClr val="tx1"/>
                </a:solidFill>
              </a:rPr>
              <a:t>，用于部件级三维检测器的训练与测试；最后利用图像对象的部件级三维检测指导</a:t>
            </a:r>
            <a:r>
              <a:rPr lang="zh-CN" altLang="en-US" sz="2000" b="0" dirty="0">
                <a:solidFill>
                  <a:schemeClr val="accent2"/>
                </a:solidFill>
              </a:rPr>
              <a:t>生成对象模型</a:t>
            </a:r>
            <a:r>
              <a:rPr lang="zh-CN" altLang="en-US" sz="2000" b="0" dirty="0">
                <a:solidFill>
                  <a:schemeClr val="tx1"/>
                </a:solidFill>
              </a:rPr>
              <a:t>。</a:t>
            </a:r>
            <a:endParaRPr lang="en-US" altLang="zh-CN" sz="2000" b="0" dirty="0">
              <a:solidFill>
                <a:schemeClr val="tx1"/>
              </a:solidFill>
            </a:endParaRPr>
          </a:p>
          <a:p>
            <a:pPr>
              <a:buClr>
                <a:schemeClr val="accent2"/>
              </a:buClr>
            </a:pPr>
            <a:endParaRPr lang="en-US" altLang="zh-CN" sz="2000" b="0" dirty="0">
              <a:solidFill>
                <a:schemeClr val="tx1"/>
              </a:solidFill>
            </a:endParaRPr>
          </a:p>
          <a:p>
            <a:pPr marL="342900" indent="-342900">
              <a:buClr>
                <a:schemeClr val="accent2"/>
              </a:buClr>
              <a:buFont typeface="Wingdings" panose="05000000000000000000" pitchFamily="2" charset="2"/>
              <a:buChar char="l"/>
            </a:pPr>
            <a:endParaRPr lang="en-US" altLang="zh-CN" sz="2000" dirty="0"/>
          </a:p>
        </p:txBody>
      </p:sp>
      <p:sp>
        <p:nvSpPr>
          <p:cNvPr id="26" name="标题 2">
            <a:extLst>
              <a:ext uri="{FF2B5EF4-FFF2-40B4-BE49-F238E27FC236}">
                <a16:creationId xmlns:a16="http://schemas.microsoft.com/office/drawing/2014/main" xmlns="" id="{1C7C124B-86B2-49BA-B758-D73EF769587B}"/>
              </a:ext>
            </a:extLst>
          </p:cNvPr>
          <p:cNvSpPr>
            <a:spLocks noGrp="1"/>
          </p:cNvSpPr>
          <p:nvPr>
            <p:ph type="title"/>
          </p:nvPr>
        </p:nvSpPr>
        <p:spPr>
          <a:xfrm>
            <a:off x="321735" y="74535"/>
            <a:ext cx="11501967" cy="642937"/>
          </a:xfrm>
        </p:spPr>
        <p:txBody>
          <a:bodyPr/>
          <a:lstStyle/>
          <a:p>
            <a:r>
              <a:rPr lang="en-US" altLang="zh-CN" dirty="0"/>
              <a:t>Previous work</a:t>
            </a:r>
            <a:endParaRPr lang="zh-CN" altLang="en-US" dirty="0"/>
          </a:p>
        </p:txBody>
      </p:sp>
    </p:spTree>
    <p:extLst>
      <p:ext uri="{BB962C8B-B14F-4D97-AF65-F5344CB8AC3E}">
        <p14:creationId xmlns:p14="http://schemas.microsoft.com/office/powerpoint/2010/main" val="2152134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E3E9FD4D-118C-486B-AF8B-7DAE866A3629}"/>
              </a:ext>
            </a:extLst>
          </p:cNvPr>
          <p:cNvSpPr>
            <a:spLocks noGrp="1"/>
          </p:cNvSpPr>
          <p:nvPr>
            <p:ph type="title"/>
          </p:nvPr>
        </p:nvSpPr>
        <p:spPr/>
        <p:txBody>
          <a:bodyPr/>
          <a:lstStyle/>
          <a:p>
            <a:endParaRPr lang="zh-CN" altLang="en-US" dirty="0"/>
          </a:p>
        </p:txBody>
      </p:sp>
      <p:sp>
        <p:nvSpPr>
          <p:cNvPr id="4" name="内容占位符 2">
            <a:extLst>
              <a:ext uri="{FF2B5EF4-FFF2-40B4-BE49-F238E27FC236}">
                <a16:creationId xmlns:a16="http://schemas.microsoft.com/office/drawing/2014/main" xmlns="" id="{7A42B2DC-91D3-4EBF-BABD-0D1327E30C04}"/>
              </a:ext>
            </a:extLst>
          </p:cNvPr>
          <p:cNvSpPr txBox="1"/>
          <p:nvPr/>
        </p:nvSpPr>
        <p:spPr bwMode="auto">
          <a:xfrm>
            <a:off x="200709" y="1484784"/>
            <a:ext cx="8793532" cy="495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Blip>
                <a:blip r:embed="rId2"/>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fontAlgn="base">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fontAlgn="base">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fontAlgn="base">
              <a:spcBef>
                <a:spcPct val="20000"/>
              </a:spcBef>
              <a:spcAft>
                <a:spcPct val="0"/>
              </a:spcAft>
              <a:buChar char="»"/>
              <a:defRPr sz="2000">
                <a:solidFill>
                  <a:schemeClr val="tx1"/>
                </a:solidFill>
                <a:latin typeface="+mn-lt"/>
                <a:ea typeface="宋体" panose="02010600030101010101" pitchFamily="2" charset="-122"/>
              </a:defRPr>
            </a:lvl9pPr>
          </a:lstStyle>
          <a:p>
            <a:pPr marL="457200" marR="0" lvl="1" indent="0" algn="l" defTabSz="914400" rtl="0" eaLnBrk="0" fontAlgn="base" latinLnBrk="0" hangingPunct="0">
              <a:lnSpc>
                <a:spcPct val="100000"/>
              </a:lnSpc>
              <a:spcBef>
                <a:spcPct val="2000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rgbClr val="3333CC"/>
              </a:buClr>
              <a:buSz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a:ea typeface="黑体"/>
                <a:cs typeface="+mn-cs"/>
              </a:rPr>
              <a:t>     研究内容</a:t>
            </a:r>
            <a:endParaRPr kumimoji="0" lang="en-US" altLang="zh-CN" sz="2400" b="1" i="0" u="none" strike="noStrike" kern="1200" cap="none" spc="0" normalizeH="0" baseline="0" noProof="0" dirty="0">
              <a:ln>
                <a:noFill/>
              </a:ln>
              <a:solidFill>
                <a:srgbClr val="000000"/>
              </a:solidFill>
              <a:effectLst/>
              <a:uLnTx/>
              <a:uFillTx/>
              <a:latin typeface="Times New Roman"/>
              <a:ea typeface="黑体"/>
              <a:cs typeface="+mn-cs"/>
            </a:endParaRPr>
          </a:p>
          <a:p>
            <a:pPr lvl="1"/>
            <a:r>
              <a:rPr lang="zh-CN" altLang="en-US" dirty="0">
                <a:solidFill>
                  <a:srgbClr val="000000"/>
                </a:solidFill>
              </a:rPr>
              <a:t>单幅图像与三维模型融合的</a:t>
            </a:r>
            <a:r>
              <a:rPr lang="zh-CN" altLang="en-US" dirty="0">
                <a:solidFill>
                  <a:schemeClr val="accent2"/>
                </a:solidFill>
              </a:rPr>
              <a:t>训练集构建</a:t>
            </a:r>
          </a:p>
          <a:p>
            <a:pPr lvl="1"/>
            <a:r>
              <a:rPr lang="zh-CN" altLang="en-US" dirty="0">
                <a:solidFill>
                  <a:srgbClr val="000000"/>
                </a:solidFill>
              </a:rPr>
              <a:t>单幅图像对象的</a:t>
            </a:r>
            <a:r>
              <a:rPr lang="zh-CN" altLang="en-US" dirty="0">
                <a:solidFill>
                  <a:schemeClr val="accent2"/>
                </a:solidFill>
              </a:rPr>
              <a:t>部件级三维检测器</a:t>
            </a:r>
            <a:r>
              <a:rPr lang="zh-CN" altLang="en-US" dirty="0">
                <a:solidFill>
                  <a:srgbClr val="000000"/>
                </a:solidFill>
              </a:rPr>
              <a:t>学习</a:t>
            </a:r>
          </a:p>
          <a:p>
            <a:pPr lvl="1"/>
            <a:r>
              <a:rPr lang="zh-CN" altLang="en-US" dirty="0">
                <a:solidFill>
                  <a:srgbClr val="000000"/>
                </a:solidFill>
              </a:rPr>
              <a:t>图像内容引导的对象三维</a:t>
            </a:r>
            <a:r>
              <a:rPr lang="zh-CN" altLang="en-US" dirty="0">
                <a:solidFill>
                  <a:schemeClr val="accent2"/>
                </a:solidFill>
              </a:rPr>
              <a:t>模型自动构建</a:t>
            </a:r>
          </a:p>
        </p:txBody>
      </p:sp>
      <p:sp>
        <p:nvSpPr>
          <p:cNvPr id="5" name="标题 1">
            <a:extLst>
              <a:ext uri="{FF2B5EF4-FFF2-40B4-BE49-F238E27FC236}">
                <a16:creationId xmlns:a16="http://schemas.microsoft.com/office/drawing/2014/main" xmlns="" id="{D0DCD59E-7F76-4045-9589-8C0CC8ACE296}"/>
              </a:ext>
            </a:extLst>
          </p:cNvPr>
          <p:cNvSpPr txBox="1">
            <a:spLocks/>
          </p:cNvSpPr>
          <p:nvPr/>
        </p:nvSpPr>
        <p:spPr>
          <a:xfrm>
            <a:off x="287413" y="1062055"/>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solidFill>
                  <a:schemeClr val="tx1"/>
                </a:solidFill>
              </a:rPr>
              <a:t>1.</a:t>
            </a:r>
            <a:r>
              <a:rPr lang="zh-CN" altLang="en-US" sz="2800" dirty="0">
                <a:solidFill>
                  <a:schemeClr val="tx1"/>
                </a:solidFill>
              </a:rPr>
              <a:t>单幅图像对象的部件级三维检测与组合构建</a:t>
            </a:r>
          </a:p>
        </p:txBody>
      </p:sp>
    </p:spTree>
    <p:extLst>
      <p:ext uri="{BB962C8B-B14F-4D97-AF65-F5344CB8AC3E}">
        <p14:creationId xmlns:p14="http://schemas.microsoft.com/office/powerpoint/2010/main" val="318162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B8D9B339-0326-4874-B5FA-F25EB283F663}"/>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xmlns="" id="{BE4C4EB5-723A-470E-BFB5-1ACA96D4B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061" y="3635385"/>
            <a:ext cx="1591740" cy="1577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a:extLst>
              <a:ext uri="{FF2B5EF4-FFF2-40B4-BE49-F238E27FC236}">
                <a16:creationId xmlns:a16="http://schemas.microsoft.com/office/drawing/2014/main" xmlns="" id="{61AE3239-B7C7-4E03-A45B-865103F40E70}"/>
              </a:ext>
            </a:extLst>
          </p:cNvPr>
          <p:cNvSpPr txBox="1">
            <a:spLocks/>
          </p:cNvSpPr>
          <p:nvPr/>
        </p:nvSpPr>
        <p:spPr bwMode="auto">
          <a:xfrm>
            <a:off x="191344" y="951996"/>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en-US" altLang="zh-CN" sz="3200" kern="0" dirty="0">
                <a:solidFill>
                  <a:schemeClr val="tx1"/>
                </a:solidFill>
              </a:rPr>
              <a:t>1.1</a:t>
            </a:r>
            <a:r>
              <a:rPr lang="zh-CN" altLang="en-US" sz="3200" kern="0" dirty="0">
                <a:solidFill>
                  <a:schemeClr val="tx1"/>
                </a:solidFill>
              </a:rPr>
              <a:t>单幅图像与三维模型融合的训练集构建</a:t>
            </a:r>
          </a:p>
        </p:txBody>
      </p:sp>
      <p:sp>
        <p:nvSpPr>
          <p:cNvPr id="6" name="内容占位符 2">
            <a:extLst>
              <a:ext uri="{FF2B5EF4-FFF2-40B4-BE49-F238E27FC236}">
                <a16:creationId xmlns:a16="http://schemas.microsoft.com/office/drawing/2014/main" xmlns="" id="{EF1D68EE-9323-4E0D-BA2B-C550A3D3A0AF}"/>
              </a:ext>
            </a:extLst>
          </p:cNvPr>
          <p:cNvSpPr txBox="1">
            <a:spLocks/>
          </p:cNvSpPr>
          <p:nvPr/>
        </p:nvSpPr>
        <p:spPr bwMode="auto">
          <a:xfrm>
            <a:off x="0" y="1624901"/>
            <a:ext cx="8692721" cy="139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bg2"/>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2971800"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429000"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886200"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buFont typeface="Times New Roman" panose="02020603050405020304" pitchFamily="18" charset="0"/>
              <a:buChar char="–"/>
            </a:pPr>
            <a:r>
              <a:rPr lang="zh-CN" altLang="en-US" sz="2000" b="0" kern="0" dirty="0">
                <a:solidFill>
                  <a:schemeClr val="tx1"/>
                </a:solidFill>
                <a:latin typeface="+mn-ea"/>
                <a:ea typeface="+mn-ea"/>
              </a:rPr>
              <a:t>获取带有</a:t>
            </a:r>
            <a:r>
              <a:rPr lang="zh-CN" altLang="en-US" sz="2000" b="0" kern="0" dirty="0">
                <a:solidFill>
                  <a:schemeClr val="accent2"/>
                </a:solidFill>
                <a:latin typeface="+mn-ea"/>
                <a:ea typeface="+mn-ea"/>
              </a:rPr>
              <a:t>部件信息</a:t>
            </a:r>
            <a:r>
              <a:rPr lang="zh-CN" altLang="en-US" sz="2000" b="0" kern="0" dirty="0">
                <a:solidFill>
                  <a:schemeClr val="tx1"/>
                </a:solidFill>
                <a:latin typeface="+mn-ea"/>
                <a:ea typeface="+mn-ea"/>
              </a:rPr>
              <a:t>的三维</a:t>
            </a:r>
            <a:r>
              <a:rPr lang="en-US" altLang="zh-CN" sz="2000" b="0" kern="0" dirty="0">
                <a:solidFill>
                  <a:schemeClr val="tx1"/>
                </a:solidFill>
                <a:latin typeface="+mn-ea"/>
                <a:ea typeface="+mn-ea"/>
              </a:rPr>
              <a:t>CAD</a:t>
            </a:r>
            <a:r>
              <a:rPr lang="zh-CN" altLang="en-US" sz="2000" b="0" kern="0" dirty="0">
                <a:solidFill>
                  <a:schemeClr val="tx1"/>
                </a:solidFill>
                <a:latin typeface="+mn-ea"/>
                <a:ea typeface="+mn-ea"/>
              </a:rPr>
              <a:t>模型库</a:t>
            </a:r>
            <a:endParaRPr lang="en-US" altLang="zh-CN" sz="2000" b="0" kern="0" dirty="0">
              <a:solidFill>
                <a:schemeClr val="tx1"/>
              </a:solidFill>
              <a:latin typeface="+mn-ea"/>
              <a:ea typeface="+mn-ea"/>
            </a:endParaRPr>
          </a:p>
          <a:p>
            <a:pPr lvl="1" eaLnBrk="1" hangingPunct="1">
              <a:buFont typeface="Times New Roman" panose="02020603050405020304" pitchFamily="18" charset="0"/>
              <a:buChar char="–"/>
            </a:pPr>
            <a:r>
              <a:rPr lang="zh-CN" altLang="en-US" sz="2000" b="0" kern="0" dirty="0">
                <a:solidFill>
                  <a:schemeClr val="tx1"/>
                </a:solidFill>
                <a:latin typeface="+mn-ea"/>
                <a:ea typeface="+mn-ea"/>
              </a:rPr>
              <a:t>通过</a:t>
            </a:r>
            <a:r>
              <a:rPr lang="zh-CN" altLang="en-US" sz="2000" b="0" kern="0" dirty="0">
                <a:solidFill>
                  <a:schemeClr val="accent2"/>
                </a:solidFill>
                <a:latin typeface="+mn-ea"/>
                <a:ea typeface="+mn-ea"/>
              </a:rPr>
              <a:t>渲染</a:t>
            </a:r>
            <a:r>
              <a:rPr lang="zh-CN" altLang="en-US" sz="2000" b="0" kern="0" dirty="0">
                <a:solidFill>
                  <a:schemeClr val="tx1"/>
                </a:solidFill>
                <a:latin typeface="+mn-ea"/>
                <a:ea typeface="+mn-ea"/>
              </a:rPr>
              <a:t>三维模型与真实场景图像融合，得到尽可能真实的图像数据集</a:t>
            </a:r>
            <a:r>
              <a:rPr lang="zh-CN" altLang="en-US" b="0" kern="0" dirty="0">
                <a:solidFill>
                  <a:schemeClr val="tx1"/>
                </a:solidFill>
                <a:latin typeface="+mn-ea"/>
                <a:ea typeface="+mn-ea"/>
              </a:rPr>
              <a:t>。</a:t>
            </a:r>
            <a:endParaRPr lang="en-US" altLang="zh-CN" b="0" kern="0" dirty="0">
              <a:solidFill>
                <a:schemeClr val="tx1"/>
              </a:solidFill>
              <a:latin typeface="+mn-ea"/>
              <a:ea typeface="+mn-ea"/>
            </a:endParaRPr>
          </a:p>
          <a:p>
            <a:pPr lvl="1" eaLnBrk="1" hangingPunct="1"/>
            <a:endParaRPr lang="en-US" altLang="zh-CN" b="0" kern="0" dirty="0">
              <a:solidFill>
                <a:schemeClr val="tx1"/>
              </a:solidFill>
            </a:endParaRPr>
          </a:p>
        </p:txBody>
      </p:sp>
      <p:pic>
        <p:nvPicPr>
          <p:cNvPr id="7" name="Picture 3">
            <a:extLst>
              <a:ext uri="{FF2B5EF4-FFF2-40B4-BE49-F238E27FC236}">
                <a16:creationId xmlns:a16="http://schemas.microsoft.com/office/drawing/2014/main" xmlns="" id="{D50FB873-4B0A-42C9-A054-3A8802DFD3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0950" y="3582344"/>
            <a:ext cx="1079236" cy="16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8">
            <a:extLst>
              <a:ext uri="{FF2B5EF4-FFF2-40B4-BE49-F238E27FC236}">
                <a16:creationId xmlns:a16="http://schemas.microsoft.com/office/drawing/2014/main" xmlns="" id="{5C12B865-DA7F-4CC6-99B2-78233B39036B}"/>
              </a:ext>
            </a:extLst>
          </p:cNvPr>
          <p:cNvSpPr txBox="1"/>
          <p:nvPr/>
        </p:nvSpPr>
        <p:spPr>
          <a:xfrm>
            <a:off x="2207750" y="5242956"/>
            <a:ext cx="1479814" cy="400110"/>
          </a:xfrm>
          <a:prstGeom prst="rect">
            <a:avLst/>
          </a:prstGeom>
          <a:solidFill>
            <a:schemeClr val="bg1"/>
          </a:solidFill>
        </p:spPr>
        <p:txBody>
          <a:bodyPr wrap="square" rtlCol="0">
            <a:spAutoFit/>
          </a:bodyPr>
          <a:lstStyle/>
          <a:p>
            <a:pPr algn="ctr"/>
            <a:r>
              <a:rPr lang="en-US" altLang="zh-CN" sz="2000" dirty="0">
                <a:solidFill>
                  <a:schemeClr val="accent2"/>
                </a:solidFill>
                <a:latin typeface="+mn-lt"/>
                <a:ea typeface="+mn-ea"/>
              </a:rPr>
              <a:t>CAD</a:t>
            </a:r>
            <a:r>
              <a:rPr lang="zh-CN" altLang="en-US" sz="2000" dirty="0">
                <a:solidFill>
                  <a:schemeClr val="accent2"/>
                </a:solidFill>
                <a:latin typeface="+mn-lt"/>
                <a:ea typeface="+mn-ea"/>
              </a:rPr>
              <a:t>模型</a:t>
            </a:r>
          </a:p>
        </p:txBody>
      </p:sp>
      <p:pic>
        <p:nvPicPr>
          <p:cNvPr id="9" name="Picture 4" descr="E:\!Moving_Bricks\New\trans_data\shapenetcore_partanno_segmentation_benchmark_v0\03001627\seg_img\1bbe463ba96415aff1783a44a88d6274.png">
            <a:extLst>
              <a:ext uri="{FF2B5EF4-FFF2-40B4-BE49-F238E27FC236}">
                <a16:creationId xmlns:a16="http://schemas.microsoft.com/office/drawing/2014/main" xmlns="" id="{6496165C-6F4C-438E-917A-03442FC19A89}"/>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0830" y="3569644"/>
            <a:ext cx="1080000" cy="1660612"/>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10">
            <a:extLst>
              <a:ext uri="{FF2B5EF4-FFF2-40B4-BE49-F238E27FC236}">
                <a16:creationId xmlns:a16="http://schemas.microsoft.com/office/drawing/2014/main" xmlns="" id="{C982A25C-8457-4E87-8730-FBBE4D3CC166}"/>
              </a:ext>
            </a:extLst>
          </p:cNvPr>
          <p:cNvSpPr/>
          <p:nvPr/>
        </p:nvSpPr>
        <p:spPr bwMode="auto">
          <a:xfrm>
            <a:off x="3825777" y="4232958"/>
            <a:ext cx="984592" cy="31762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11" name="TextBox 11">
            <a:extLst>
              <a:ext uri="{FF2B5EF4-FFF2-40B4-BE49-F238E27FC236}">
                <a16:creationId xmlns:a16="http://schemas.microsoft.com/office/drawing/2014/main" xmlns="" id="{D978E347-5BF3-4931-BBB4-22A78807C2C6}"/>
              </a:ext>
            </a:extLst>
          </p:cNvPr>
          <p:cNvSpPr txBox="1"/>
          <p:nvPr/>
        </p:nvSpPr>
        <p:spPr>
          <a:xfrm>
            <a:off x="4920922" y="5242956"/>
            <a:ext cx="1725741" cy="707886"/>
          </a:xfrm>
          <a:prstGeom prst="rect">
            <a:avLst/>
          </a:prstGeom>
          <a:solidFill>
            <a:schemeClr val="bg1"/>
          </a:solidFill>
        </p:spPr>
        <p:txBody>
          <a:bodyPr wrap="square" rtlCol="0">
            <a:spAutoFit/>
          </a:bodyPr>
          <a:lstStyle/>
          <a:p>
            <a:pPr algn="ctr"/>
            <a:r>
              <a:rPr lang="zh-CN" altLang="en-US" sz="2000" dirty="0">
                <a:latin typeface="+mn-lt"/>
                <a:ea typeface="+mn-ea"/>
              </a:rPr>
              <a:t>带</a:t>
            </a:r>
            <a:r>
              <a:rPr lang="zh-CN" altLang="en-US" sz="2000" dirty="0">
                <a:solidFill>
                  <a:schemeClr val="accent2"/>
                </a:solidFill>
                <a:latin typeface="+mn-lt"/>
                <a:ea typeface="+mn-ea"/>
              </a:rPr>
              <a:t>部件信息</a:t>
            </a:r>
            <a:r>
              <a:rPr lang="zh-CN" altLang="en-US" sz="2000" dirty="0">
                <a:latin typeface="+mn-lt"/>
                <a:ea typeface="+mn-ea"/>
              </a:rPr>
              <a:t>的</a:t>
            </a:r>
            <a:r>
              <a:rPr lang="en-US" altLang="zh-CN" sz="2000" dirty="0">
                <a:solidFill>
                  <a:schemeClr val="accent2"/>
                </a:solidFill>
                <a:latin typeface="+mn-lt"/>
                <a:ea typeface="+mn-ea"/>
              </a:rPr>
              <a:t>CAD</a:t>
            </a:r>
            <a:r>
              <a:rPr lang="zh-CN" altLang="en-US" sz="2000" dirty="0">
                <a:solidFill>
                  <a:schemeClr val="accent2"/>
                </a:solidFill>
                <a:latin typeface="+mn-lt"/>
                <a:ea typeface="+mn-ea"/>
              </a:rPr>
              <a:t>模型</a:t>
            </a:r>
          </a:p>
        </p:txBody>
      </p:sp>
      <p:sp>
        <p:nvSpPr>
          <p:cNvPr id="12" name="TextBox 3">
            <a:extLst>
              <a:ext uri="{FF2B5EF4-FFF2-40B4-BE49-F238E27FC236}">
                <a16:creationId xmlns:a16="http://schemas.microsoft.com/office/drawing/2014/main" xmlns="" id="{827FA6BD-4BDA-456F-A8E5-07CCFD4CE920}"/>
              </a:ext>
            </a:extLst>
          </p:cNvPr>
          <p:cNvSpPr txBox="1"/>
          <p:nvPr/>
        </p:nvSpPr>
        <p:spPr>
          <a:xfrm>
            <a:off x="3916164" y="3760144"/>
            <a:ext cx="762000"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分割</a:t>
            </a:r>
          </a:p>
        </p:txBody>
      </p:sp>
      <p:sp>
        <p:nvSpPr>
          <p:cNvPr id="13" name="右箭头 13">
            <a:extLst>
              <a:ext uri="{FF2B5EF4-FFF2-40B4-BE49-F238E27FC236}">
                <a16:creationId xmlns:a16="http://schemas.microsoft.com/office/drawing/2014/main" xmlns="" id="{B5AA4CBB-025B-4517-B56D-DD24C9911BB3}"/>
              </a:ext>
            </a:extLst>
          </p:cNvPr>
          <p:cNvSpPr/>
          <p:nvPr/>
        </p:nvSpPr>
        <p:spPr bwMode="auto">
          <a:xfrm>
            <a:off x="6645176" y="4223754"/>
            <a:ext cx="1347687" cy="31762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14" name="TextBox 14">
            <a:extLst>
              <a:ext uri="{FF2B5EF4-FFF2-40B4-BE49-F238E27FC236}">
                <a16:creationId xmlns:a16="http://schemas.microsoft.com/office/drawing/2014/main" xmlns="" id="{3FA4B311-9136-4550-9E95-28CB34274A9B}"/>
              </a:ext>
            </a:extLst>
          </p:cNvPr>
          <p:cNvSpPr txBox="1"/>
          <p:nvPr/>
        </p:nvSpPr>
        <p:spPr>
          <a:xfrm>
            <a:off x="6672064" y="3789040"/>
            <a:ext cx="1257300"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渲染融合</a:t>
            </a:r>
          </a:p>
        </p:txBody>
      </p:sp>
      <p:sp>
        <p:nvSpPr>
          <p:cNvPr id="15" name="矩形 14">
            <a:extLst>
              <a:ext uri="{FF2B5EF4-FFF2-40B4-BE49-F238E27FC236}">
                <a16:creationId xmlns:a16="http://schemas.microsoft.com/office/drawing/2014/main" xmlns="" id="{AC023460-785A-4211-863F-ABC3B6117DF8}"/>
              </a:ext>
            </a:extLst>
          </p:cNvPr>
          <p:cNvSpPr/>
          <p:nvPr/>
        </p:nvSpPr>
        <p:spPr>
          <a:xfrm>
            <a:off x="0" y="6176302"/>
            <a:ext cx="9734310" cy="892552"/>
          </a:xfrm>
          <a:prstGeom prst="rect">
            <a:avLst/>
          </a:prstGeom>
          <a:solidFill>
            <a:schemeClr val="bg1"/>
          </a:solidFill>
        </p:spPr>
        <p:txBody>
          <a:bodyPr wrap="square">
            <a:spAutoFit/>
          </a:bodyPr>
          <a:lstStyle/>
          <a:p>
            <a:pPr>
              <a:spcBef>
                <a:spcPts val="600"/>
              </a:spcBef>
              <a:buClr>
                <a:srgbClr val="000000"/>
              </a:buClr>
              <a:buSzPct val="100000"/>
              <a:buFont typeface="Times New Roman" panose="02020603050405020304" pitchFamily="18" charset="0"/>
              <a:buNone/>
            </a:pPr>
            <a:r>
              <a:rPr lang="en-US" altLang="zh-CN" b="1" dirty="0">
                <a:solidFill>
                  <a:srgbClr val="000000"/>
                </a:solidFill>
                <a:latin typeface="Times New Roman" panose="02020603050405020304" pitchFamily="18" charset="0"/>
                <a:ea typeface="黑体" panose="02010609060101010101" pitchFamily="49" charset="-122"/>
              </a:rPr>
              <a:t>Render for CNN: viewpoint estimation in images using CNNs trained with rendered 3d model views.[ICCV 2015]</a:t>
            </a:r>
            <a:endParaRPr lang="zh-CN" altLang="en-US" b="1" dirty="0">
              <a:solidFill>
                <a:srgbClr val="000000"/>
              </a:solidFill>
              <a:latin typeface="Times New Roman" panose="02020603050405020304" pitchFamily="18" charset="0"/>
              <a:ea typeface="黑体" panose="02010609060101010101" pitchFamily="49" charset="-122"/>
            </a:endParaRPr>
          </a:p>
          <a:p>
            <a:endParaRPr lang="en-US" altLang="zh-CN" sz="1600" b="1" dirty="0"/>
          </a:p>
        </p:txBody>
      </p:sp>
    </p:spTree>
    <p:extLst>
      <p:ext uri="{BB962C8B-B14F-4D97-AF65-F5344CB8AC3E}">
        <p14:creationId xmlns:p14="http://schemas.microsoft.com/office/powerpoint/2010/main" val="186630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F2F1CF5-4233-4BC2-896A-A1CBE41B1743}"/>
              </a:ext>
            </a:extLst>
          </p:cNvPr>
          <p:cNvSpPr>
            <a:spLocks noGrp="1"/>
          </p:cNvSpPr>
          <p:nvPr>
            <p:ph type="title"/>
          </p:nvPr>
        </p:nvSpPr>
        <p:spPr/>
        <p:txBody>
          <a:bodyPr/>
          <a:lstStyle/>
          <a:p>
            <a:r>
              <a:rPr lang="en-US" altLang="zh-CN" dirty="0"/>
              <a:t>Motivation</a:t>
            </a:r>
            <a:endParaRPr lang="zh-CN" altLang="en-US" dirty="0"/>
          </a:p>
        </p:txBody>
      </p:sp>
      <p:pic>
        <p:nvPicPr>
          <p:cNvPr id="6" name="图片 5">
            <a:extLst>
              <a:ext uri="{FF2B5EF4-FFF2-40B4-BE49-F238E27FC236}">
                <a16:creationId xmlns:a16="http://schemas.microsoft.com/office/drawing/2014/main" xmlns="" id="{6AD344CE-C795-4CAF-B7A5-0FBF25A96541}"/>
              </a:ext>
            </a:extLst>
          </p:cNvPr>
          <p:cNvPicPr>
            <a:picLocks noChangeAspect="1"/>
          </p:cNvPicPr>
          <p:nvPr/>
        </p:nvPicPr>
        <p:blipFill>
          <a:blip r:embed="rId3"/>
          <a:stretch>
            <a:fillRect/>
          </a:stretch>
        </p:blipFill>
        <p:spPr>
          <a:xfrm>
            <a:off x="608191" y="2015858"/>
            <a:ext cx="11240040" cy="2585208"/>
          </a:xfrm>
          <a:prstGeom prst="rect">
            <a:avLst/>
          </a:prstGeom>
        </p:spPr>
      </p:pic>
      <p:sp>
        <p:nvSpPr>
          <p:cNvPr id="9" name="内容占位符 1">
            <a:extLst>
              <a:ext uri="{FF2B5EF4-FFF2-40B4-BE49-F238E27FC236}">
                <a16:creationId xmlns:a16="http://schemas.microsoft.com/office/drawing/2014/main" xmlns="" id="{DC17875A-F722-4D59-963A-2F0B189997EA}"/>
              </a:ext>
            </a:extLst>
          </p:cNvPr>
          <p:cNvSpPr>
            <a:spLocks noGrp="1"/>
          </p:cNvSpPr>
          <p:nvPr>
            <p:ph idx="1"/>
          </p:nvPr>
        </p:nvSpPr>
        <p:spPr>
          <a:xfrm>
            <a:off x="608191" y="971561"/>
            <a:ext cx="11377264" cy="1911261"/>
          </a:xfrm>
        </p:spPr>
        <p:txBody>
          <a:bodyPr/>
          <a:lstStyle/>
          <a:p>
            <a:r>
              <a:rPr lang="en-US" altLang="zh-CN" dirty="0">
                <a:solidFill>
                  <a:srgbClr val="0000FF"/>
                </a:solidFill>
              </a:rPr>
              <a:t>What’s ‘ (Object) Affordance’?</a:t>
            </a:r>
          </a:p>
          <a:p>
            <a:pPr marL="0" indent="0">
              <a:buNone/>
            </a:pPr>
            <a:r>
              <a:rPr lang="zh-CN" altLang="en-US" sz="2800" b="0" dirty="0"/>
              <a:t>人与物理对象之间所有可能的互动。物体的特性决定了行为的可能性。</a:t>
            </a:r>
          </a:p>
        </p:txBody>
      </p:sp>
      <p:grpSp>
        <p:nvGrpSpPr>
          <p:cNvPr id="40" name="组合 39">
            <a:extLst>
              <a:ext uri="{FF2B5EF4-FFF2-40B4-BE49-F238E27FC236}">
                <a16:creationId xmlns:a16="http://schemas.microsoft.com/office/drawing/2014/main" xmlns="" id="{62231081-78AC-4E7B-BF16-E1DB1E0C8DAD}"/>
              </a:ext>
            </a:extLst>
          </p:cNvPr>
          <p:cNvGrpSpPr/>
          <p:nvPr/>
        </p:nvGrpSpPr>
        <p:grpSpPr>
          <a:xfrm>
            <a:off x="1415480" y="4576341"/>
            <a:ext cx="9073008" cy="1911261"/>
            <a:chOff x="1415480" y="4576341"/>
            <a:chExt cx="9073008" cy="1911261"/>
          </a:xfrm>
        </p:grpSpPr>
        <p:sp>
          <p:nvSpPr>
            <p:cNvPr id="39" name="箭头: 右 38">
              <a:extLst>
                <a:ext uri="{FF2B5EF4-FFF2-40B4-BE49-F238E27FC236}">
                  <a16:creationId xmlns:a16="http://schemas.microsoft.com/office/drawing/2014/main" xmlns="" id="{5F884F8F-DDE2-4F21-AFB8-8FEB83B460CD}"/>
                </a:ext>
              </a:extLst>
            </p:cNvPr>
            <p:cNvSpPr/>
            <p:nvPr/>
          </p:nvSpPr>
          <p:spPr bwMode="auto">
            <a:xfrm>
              <a:off x="2916429" y="5703560"/>
              <a:ext cx="3423299" cy="285508"/>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2" name="圆角矩形 5">
              <a:extLst>
                <a:ext uri="{FF2B5EF4-FFF2-40B4-BE49-F238E27FC236}">
                  <a16:creationId xmlns:a16="http://schemas.microsoft.com/office/drawing/2014/main" xmlns="" id="{CA46FC56-BE50-4C87-9D7B-53190BC4A026}"/>
                </a:ext>
              </a:extLst>
            </p:cNvPr>
            <p:cNvSpPr/>
            <p:nvPr/>
          </p:nvSpPr>
          <p:spPr bwMode="auto">
            <a:xfrm>
              <a:off x="1415480" y="5560806"/>
              <a:ext cx="1445540" cy="571016"/>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Object</a:t>
              </a:r>
              <a:endParaRPr lang="zh-CN" altLang="en-US" sz="2200" b="1" dirty="0">
                <a:ln>
                  <a:solidFill>
                    <a:schemeClr val="bg1">
                      <a:lumMod val="85000"/>
                    </a:schemeClr>
                  </a:solidFill>
                </a:ln>
                <a:solidFill>
                  <a:schemeClr val="bg1"/>
                </a:solidFill>
                <a:latin typeface="+mj-lt"/>
              </a:endParaRPr>
            </a:p>
          </p:txBody>
        </p:sp>
        <p:sp>
          <p:nvSpPr>
            <p:cNvPr id="13" name="圆角矩形 6">
              <a:extLst>
                <a:ext uri="{FF2B5EF4-FFF2-40B4-BE49-F238E27FC236}">
                  <a16:creationId xmlns:a16="http://schemas.microsoft.com/office/drawing/2014/main" xmlns="" id="{444E0A89-835B-4B05-A670-B499C4CC8CF4}"/>
                </a:ext>
              </a:extLst>
            </p:cNvPr>
            <p:cNvSpPr/>
            <p:nvPr/>
          </p:nvSpPr>
          <p:spPr bwMode="auto">
            <a:xfrm>
              <a:off x="6440839" y="5560806"/>
              <a:ext cx="1445540" cy="5710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Agent</a:t>
              </a:r>
              <a:endParaRPr lang="zh-CN" altLang="en-US" sz="2200" b="1" dirty="0">
                <a:ln>
                  <a:solidFill>
                    <a:schemeClr val="bg1">
                      <a:lumMod val="85000"/>
                    </a:schemeClr>
                  </a:solidFill>
                </a:ln>
                <a:solidFill>
                  <a:schemeClr val="bg1"/>
                </a:solidFill>
                <a:latin typeface="+mj-lt"/>
              </a:endParaRPr>
            </a:p>
          </p:txBody>
        </p:sp>
        <p:sp>
          <p:nvSpPr>
            <p:cNvPr id="17" name="六边形 16">
              <a:extLst>
                <a:ext uri="{FF2B5EF4-FFF2-40B4-BE49-F238E27FC236}">
                  <a16:creationId xmlns:a16="http://schemas.microsoft.com/office/drawing/2014/main" xmlns="" id="{347AFC8E-1C71-4F2A-A72C-D50579249BAF}"/>
                </a:ext>
              </a:extLst>
            </p:cNvPr>
            <p:cNvSpPr/>
            <p:nvPr/>
          </p:nvSpPr>
          <p:spPr bwMode="auto">
            <a:xfrm>
              <a:off x="2888725" y="4576341"/>
              <a:ext cx="1445379" cy="571016"/>
            </a:xfrm>
            <a:prstGeom prst="hex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000" b="1" dirty="0">
                  <a:ln>
                    <a:solidFill>
                      <a:schemeClr val="bg1">
                        <a:lumMod val="85000"/>
                      </a:schemeClr>
                    </a:solidFill>
                  </a:ln>
                  <a:solidFill>
                    <a:schemeClr val="bg1"/>
                  </a:solidFill>
                  <a:latin typeface="+mj-lt"/>
                </a:rPr>
                <a:t>Function</a:t>
              </a:r>
            </a:p>
            <a:p>
              <a:pPr algn="ctr"/>
              <a:r>
                <a:rPr lang="en-US" altLang="zh-CN" sz="2000" b="1" dirty="0">
                  <a:ln>
                    <a:solidFill>
                      <a:schemeClr val="bg1">
                        <a:lumMod val="85000"/>
                      </a:schemeClr>
                    </a:solidFill>
                  </a:ln>
                  <a:solidFill>
                    <a:schemeClr val="bg1"/>
                  </a:solidFill>
                  <a:latin typeface="+mj-lt"/>
                </a:rPr>
                <a:t>(O)</a:t>
              </a:r>
              <a:endParaRPr lang="zh-CN" altLang="en-US" sz="2000" b="1" dirty="0">
                <a:ln>
                  <a:solidFill>
                    <a:schemeClr val="bg1">
                      <a:lumMod val="85000"/>
                    </a:schemeClr>
                  </a:solidFill>
                </a:ln>
                <a:solidFill>
                  <a:schemeClr val="bg1"/>
                </a:solidFill>
                <a:latin typeface="+mj-lt"/>
              </a:endParaRPr>
            </a:p>
          </p:txBody>
        </p:sp>
        <p:sp>
          <p:nvSpPr>
            <p:cNvPr id="18" name="六边形 17">
              <a:extLst>
                <a:ext uri="{FF2B5EF4-FFF2-40B4-BE49-F238E27FC236}">
                  <a16:creationId xmlns:a16="http://schemas.microsoft.com/office/drawing/2014/main" xmlns="" id="{B04A3BFA-D755-4249-84B9-FD610E45B2DB}"/>
                </a:ext>
              </a:extLst>
            </p:cNvPr>
            <p:cNvSpPr/>
            <p:nvPr/>
          </p:nvSpPr>
          <p:spPr bwMode="auto">
            <a:xfrm>
              <a:off x="4893964" y="4576341"/>
              <a:ext cx="1806724" cy="571016"/>
            </a:xfrm>
            <a:prstGeom prst="hex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000" b="1" dirty="0">
                  <a:ln>
                    <a:solidFill>
                      <a:schemeClr val="bg1">
                        <a:lumMod val="85000"/>
                      </a:schemeClr>
                    </a:solidFill>
                  </a:ln>
                  <a:solidFill>
                    <a:schemeClr val="bg1"/>
                  </a:solidFill>
                  <a:latin typeface="+mj-lt"/>
                </a:rPr>
                <a:t>Interaction</a:t>
              </a:r>
            </a:p>
            <a:p>
              <a:pPr algn="ctr"/>
              <a:r>
                <a:rPr lang="en-US" altLang="zh-CN" sz="2000" b="1" dirty="0">
                  <a:ln>
                    <a:solidFill>
                      <a:schemeClr val="bg1">
                        <a:lumMod val="85000"/>
                      </a:schemeClr>
                    </a:solidFill>
                  </a:ln>
                  <a:solidFill>
                    <a:schemeClr val="bg1"/>
                  </a:solidFill>
                  <a:latin typeface="+mj-lt"/>
                </a:rPr>
                <a:t>(H/R-O)</a:t>
              </a:r>
              <a:endParaRPr lang="zh-CN" altLang="en-US" sz="2000" b="1" dirty="0">
                <a:ln>
                  <a:solidFill>
                    <a:schemeClr val="bg1">
                      <a:lumMod val="85000"/>
                    </a:schemeClr>
                  </a:solidFill>
                </a:ln>
                <a:solidFill>
                  <a:schemeClr val="bg1"/>
                </a:solidFill>
                <a:latin typeface="+mj-lt"/>
              </a:endParaRPr>
            </a:p>
          </p:txBody>
        </p:sp>
        <p:sp>
          <p:nvSpPr>
            <p:cNvPr id="19" name="六边形 18">
              <a:extLst>
                <a:ext uri="{FF2B5EF4-FFF2-40B4-BE49-F238E27FC236}">
                  <a16:creationId xmlns:a16="http://schemas.microsoft.com/office/drawing/2014/main" xmlns="" id="{F54A3640-8634-44AE-86FE-14F69CF11EF1}"/>
                </a:ext>
              </a:extLst>
            </p:cNvPr>
            <p:cNvSpPr/>
            <p:nvPr/>
          </p:nvSpPr>
          <p:spPr bwMode="auto">
            <a:xfrm>
              <a:off x="8132460" y="5183872"/>
              <a:ext cx="2356027" cy="571016"/>
            </a:xfrm>
            <a:prstGeom prst="hexag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Human</a:t>
              </a:r>
            </a:p>
          </p:txBody>
        </p:sp>
        <p:sp>
          <p:nvSpPr>
            <p:cNvPr id="20" name="六边形 19">
              <a:extLst>
                <a:ext uri="{FF2B5EF4-FFF2-40B4-BE49-F238E27FC236}">
                  <a16:creationId xmlns:a16="http://schemas.microsoft.com/office/drawing/2014/main" xmlns="" id="{255AA718-0AF5-4E60-B04E-763413C47489}"/>
                </a:ext>
              </a:extLst>
            </p:cNvPr>
            <p:cNvSpPr/>
            <p:nvPr/>
          </p:nvSpPr>
          <p:spPr bwMode="auto">
            <a:xfrm>
              <a:off x="8132460" y="5916586"/>
              <a:ext cx="2356028" cy="571016"/>
            </a:xfrm>
            <a:prstGeom prst="hexag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Robot</a:t>
              </a:r>
            </a:p>
          </p:txBody>
        </p:sp>
        <p:sp>
          <p:nvSpPr>
            <p:cNvPr id="23" name="椭圆 22">
              <a:extLst>
                <a:ext uri="{FF2B5EF4-FFF2-40B4-BE49-F238E27FC236}">
                  <a16:creationId xmlns:a16="http://schemas.microsoft.com/office/drawing/2014/main" xmlns="" id="{0AE1AD80-3601-4CB9-B95C-4192A6F5AF95}"/>
                </a:ext>
              </a:extLst>
            </p:cNvPr>
            <p:cNvSpPr/>
            <p:nvPr/>
          </p:nvSpPr>
          <p:spPr bwMode="auto">
            <a:xfrm>
              <a:off x="3620336" y="5418052"/>
              <a:ext cx="1987397" cy="856524"/>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Affordance</a:t>
              </a:r>
              <a:endParaRPr lang="zh-CN" altLang="en-US" sz="2200" b="1" dirty="0">
                <a:ln>
                  <a:solidFill>
                    <a:schemeClr val="bg1">
                      <a:lumMod val="85000"/>
                    </a:schemeClr>
                  </a:solidFill>
                </a:ln>
                <a:solidFill>
                  <a:schemeClr val="bg1"/>
                </a:solidFill>
                <a:latin typeface="+mj-lt"/>
              </a:endParaRPr>
            </a:p>
          </p:txBody>
        </p:sp>
        <p:cxnSp>
          <p:nvCxnSpPr>
            <p:cNvPr id="24" name="直接连接符 23">
              <a:extLst>
                <a:ext uri="{FF2B5EF4-FFF2-40B4-BE49-F238E27FC236}">
                  <a16:creationId xmlns:a16="http://schemas.microsoft.com/office/drawing/2014/main" xmlns="" id="{D1F09686-5CA1-4C59-BCB1-281360485C95}"/>
                </a:ext>
              </a:extLst>
            </p:cNvPr>
            <p:cNvCxnSpPr>
              <a:stCxn id="13" idx="3"/>
              <a:endCxn id="19" idx="3"/>
            </p:cNvCxnSpPr>
            <p:nvPr/>
          </p:nvCxnSpPr>
          <p:spPr bwMode="auto">
            <a:xfrm flipV="1">
              <a:off x="7886379" y="5469380"/>
              <a:ext cx="246081" cy="376934"/>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xmlns="" id="{C29D0CAD-4219-4998-B7B1-7B588D095096}"/>
                </a:ext>
              </a:extLst>
            </p:cNvPr>
            <p:cNvCxnSpPr>
              <a:stCxn id="20" idx="3"/>
              <a:endCxn id="13" idx="3"/>
            </p:cNvCxnSpPr>
            <p:nvPr/>
          </p:nvCxnSpPr>
          <p:spPr bwMode="auto">
            <a:xfrm flipH="1" flipV="1">
              <a:off x="7886379" y="5846314"/>
              <a:ext cx="246081" cy="35578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xmlns="" id="{58C9E842-CB06-4010-990A-E5BAF1576C00}"/>
                </a:ext>
              </a:extLst>
            </p:cNvPr>
            <p:cNvCxnSpPr>
              <a:cxnSpLocks/>
              <a:stCxn id="17" idx="0"/>
              <a:endCxn id="23" idx="0"/>
            </p:cNvCxnSpPr>
            <p:nvPr/>
          </p:nvCxnSpPr>
          <p:spPr bwMode="auto">
            <a:xfrm>
              <a:off x="4334105" y="4861849"/>
              <a:ext cx="279930" cy="556203"/>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7" name="直接连接符 26">
              <a:extLst>
                <a:ext uri="{FF2B5EF4-FFF2-40B4-BE49-F238E27FC236}">
                  <a16:creationId xmlns:a16="http://schemas.microsoft.com/office/drawing/2014/main" xmlns="" id="{D7AB762D-AA1F-4CE6-B239-1D7B0B688194}"/>
                </a:ext>
              </a:extLst>
            </p:cNvPr>
            <p:cNvCxnSpPr>
              <a:cxnSpLocks/>
              <a:stCxn id="18" idx="3"/>
              <a:endCxn id="23" idx="0"/>
            </p:cNvCxnSpPr>
            <p:nvPr/>
          </p:nvCxnSpPr>
          <p:spPr bwMode="auto">
            <a:xfrm flipH="1">
              <a:off x="4614034" y="4861849"/>
              <a:ext cx="279930" cy="556203"/>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grpSp>
    </p:spTree>
    <p:extLst>
      <p:ext uri="{BB962C8B-B14F-4D97-AF65-F5344CB8AC3E}">
        <p14:creationId xmlns:p14="http://schemas.microsoft.com/office/powerpoint/2010/main" val="2401860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52EFB69E-D68F-4383-82F4-D3ECDD77175E}"/>
              </a:ext>
            </a:extLst>
          </p:cNvPr>
          <p:cNvSpPr>
            <a:spLocks noGrp="1"/>
          </p:cNvSpPr>
          <p:nvPr>
            <p:ph type="title"/>
          </p:nvPr>
        </p:nvSpPr>
        <p:spPr/>
        <p:txBody>
          <a:bodyPr/>
          <a:lstStyle/>
          <a:p>
            <a:endParaRPr lang="zh-CN" altLang="en-US"/>
          </a:p>
        </p:txBody>
      </p:sp>
      <p:pic>
        <p:nvPicPr>
          <p:cNvPr id="4" name="图片 3" descr="C:\Users\USER_CC\Desktop\icvrv2018\图\4标注工具\biaozhu.jpg">
            <a:extLst>
              <a:ext uri="{FF2B5EF4-FFF2-40B4-BE49-F238E27FC236}">
                <a16:creationId xmlns:a16="http://schemas.microsoft.com/office/drawing/2014/main" xmlns="" id="{27F5183B-F442-4F55-A854-9B85766DD26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3793" y="2708920"/>
            <a:ext cx="4074880" cy="3230718"/>
          </a:xfrm>
          <a:prstGeom prst="rect">
            <a:avLst/>
          </a:prstGeom>
          <a:noFill/>
          <a:ln>
            <a:noFill/>
          </a:ln>
        </p:spPr>
      </p:pic>
      <p:sp>
        <p:nvSpPr>
          <p:cNvPr id="5" name="内容占位符 2">
            <a:extLst>
              <a:ext uri="{FF2B5EF4-FFF2-40B4-BE49-F238E27FC236}">
                <a16:creationId xmlns:a16="http://schemas.microsoft.com/office/drawing/2014/main" xmlns="" id="{86A7C24F-6314-44AD-9990-01DE0D43AC94}"/>
              </a:ext>
            </a:extLst>
          </p:cNvPr>
          <p:cNvSpPr>
            <a:spLocks noGrp="1"/>
          </p:cNvSpPr>
          <p:nvPr>
            <p:ph idx="1"/>
          </p:nvPr>
        </p:nvSpPr>
        <p:spPr>
          <a:xfrm>
            <a:off x="252287" y="1518633"/>
            <a:ext cx="8378825" cy="1664184"/>
          </a:xfrm>
        </p:spPr>
        <p:txBody>
          <a:bodyPr/>
          <a:lstStyle/>
          <a:p>
            <a:pPr marL="0" indent="0">
              <a:buNone/>
            </a:pPr>
            <a:r>
              <a:rPr lang="zh-CN" altLang="en-US" sz="2000" dirty="0"/>
              <a:t>基于</a:t>
            </a:r>
            <a:r>
              <a:rPr lang="en-US" altLang="zh-CN" sz="2000" dirty="0"/>
              <a:t>2D-3D</a:t>
            </a:r>
            <a:r>
              <a:rPr lang="zh-CN" altLang="en-US" sz="2000" dirty="0"/>
              <a:t>对齐的数据集标注</a:t>
            </a:r>
            <a:endParaRPr lang="en-US" altLang="zh-CN" sz="1400" b="0" dirty="0"/>
          </a:p>
          <a:p>
            <a:pPr>
              <a:buClr>
                <a:schemeClr val="accent2"/>
              </a:buClr>
              <a:buFont typeface="Wingdings" panose="05000000000000000000" pitchFamily="2" charset="2"/>
              <a:buChar char="l"/>
            </a:pPr>
            <a:r>
              <a:rPr lang="zh-CN" altLang="zh-CN" sz="1400" b="0" dirty="0"/>
              <a:t>将模型的三维属性迁移到二维</a:t>
            </a:r>
            <a:r>
              <a:rPr lang="zh-CN" altLang="en-US" sz="1400" b="0" dirty="0"/>
              <a:t>对象上</a:t>
            </a:r>
            <a:r>
              <a:rPr lang="zh-CN" altLang="zh-CN" sz="1400" b="0" dirty="0"/>
              <a:t>。</a:t>
            </a:r>
            <a:endParaRPr lang="en-US" altLang="zh-CN" sz="1400" b="0" dirty="0"/>
          </a:p>
          <a:p>
            <a:pPr>
              <a:buClr>
                <a:schemeClr val="accent2"/>
              </a:buClr>
              <a:buFont typeface="Wingdings" panose="05000000000000000000" pitchFamily="2" charset="2"/>
              <a:buChar char="l"/>
            </a:pPr>
            <a:r>
              <a:rPr lang="zh-CN" altLang="zh-CN" sz="1400" b="0" dirty="0"/>
              <a:t>采用一个或多个模型标注一个对象的方式</a:t>
            </a:r>
            <a:r>
              <a:rPr lang="zh-CN" altLang="zh-CN" sz="2000" b="0" dirty="0"/>
              <a:t>。</a:t>
            </a:r>
          </a:p>
        </p:txBody>
      </p:sp>
      <p:sp>
        <p:nvSpPr>
          <p:cNvPr id="6" name="标题 1">
            <a:extLst>
              <a:ext uri="{FF2B5EF4-FFF2-40B4-BE49-F238E27FC236}">
                <a16:creationId xmlns:a16="http://schemas.microsoft.com/office/drawing/2014/main" xmlns="" id="{A60D6594-3577-45D5-A4CD-A67B1BB2B264}"/>
              </a:ext>
            </a:extLst>
          </p:cNvPr>
          <p:cNvSpPr txBox="1">
            <a:spLocks/>
          </p:cNvSpPr>
          <p:nvPr/>
        </p:nvSpPr>
        <p:spPr bwMode="auto">
          <a:xfrm>
            <a:off x="252287" y="856380"/>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pPr eaLnBrk="1" hangingPunct="1">
              <a:defRPr/>
            </a:pPr>
            <a:r>
              <a:rPr lang="en-US" altLang="zh-CN" dirty="0">
                <a:solidFill>
                  <a:schemeClr val="tx1"/>
                </a:solidFill>
              </a:rPr>
              <a:t>1.1</a:t>
            </a:r>
            <a:r>
              <a:rPr lang="zh-CN" altLang="en-US" kern="0" dirty="0">
                <a:solidFill>
                  <a:schemeClr val="tx1"/>
                </a:solidFill>
              </a:rPr>
              <a:t>单幅图像与三维模型融合的训练集构建</a:t>
            </a:r>
            <a:endParaRPr lang="zh-CN" altLang="en-US" dirty="0">
              <a:solidFill>
                <a:schemeClr val="tx1"/>
              </a:solidFill>
            </a:endParaRPr>
          </a:p>
        </p:txBody>
      </p:sp>
      <p:sp>
        <p:nvSpPr>
          <p:cNvPr id="7" name="矩形 6">
            <a:extLst>
              <a:ext uri="{FF2B5EF4-FFF2-40B4-BE49-F238E27FC236}">
                <a16:creationId xmlns:a16="http://schemas.microsoft.com/office/drawing/2014/main" xmlns="" id="{FABA163D-592A-4F3E-8F70-3BF044700E77}"/>
              </a:ext>
            </a:extLst>
          </p:cNvPr>
          <p:cNvSpPr/>
          <p:nvPr/>
        </p:nvSpPr>
        <p:spPr>
          <a:xfrm>
            <a:off x="119336" y="6414133"/>
            <a:ext cx="9773864" cy="369332"/>
          </a:xfrm>
          <a:prstGeom prst="rect">
            <a:avLst/>
          </a:prstGeom>
          <a:solidFill>
            <a:schemeClr val="bg1"/>
          </a:solidFill>
        </p:spPr>
        <p:txBody>
          <a:bodyPr wrap="square">
            <a:spAutoFit/>
          </a:bodyPr>
          <a:lstStyle/>
          <a:p>
            <a:r>
              <a:rPr lang="en-US" altLang="zh-CN" b="1" dirty="0"/>
              <a:t>Objectnet3d: A Large Scale Database for 3D Object Recognition</a:t>
            </a:r>
            <a:r>
              <a:rPr lang="en-US" altLang="zh-CN" sz="1400" b="1" dirty="0"/>
              <a:t>[ ECCV 2016]</a:t>
            </a:r>
          </a:p>
        </p:txBody>
      </p:sp>
    </p:spTree>
    <p:extLst>
      <p:ext uri="{BB962C8B-B14F-4D97-AF65-F5344CB8AC3E}">
        <p14:creationId xmlns:p14="http://schemas.microsoft.com/office/powerpoint/2010/main" val="1779333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2485348B-77CB-45B2-AFF9-7D8710353390}"/>
              </a:ext>
            </a:extLst>
          </p:cNvPr>
          <p:cNvSpPr>
            <a:spLocks noGrp="1"/>
          </p:cNvSpPr>
          <p:nvPr>
            <p:ph type="title"/>
          </p:nvPr>
        </p:nvSpPr>
        <p:spPr/>
        <p:txBody>
          <a:bodyPr/>
          <a:lstStyle/>
          <a:p>
            <a:endParaRPr lang="zh-CN" altLang="en-US" dirty="0"/>
          </a:p>
        </p:txBody>
      </p:sp>
      <p:sp>
        <p:nvSpPr>
          <p:cNvPr id="4" name="标题 1">
            <a:extLst>
              <a:ext uri="{FF2B5EF4-FFF2-40B4-BE49-F238E27FC236}">
                <a16:creationId xmlns:a16="http://schemas.microsoft.com/office/drawing/2014/main" xmlns="" id="{447CE7C3-0716-4157-BA4C-FD9CDE994805}"/>
              </a:ext>
            </a:extLst>
          </p:cNvPr>
          <p:cNvSpPr txBox="1">
            <a:spLocks/>
          </p:cNvSpPr>
          <p:nvPr/>
        </p:nvSpPr>
        <p:spPr bwMode="auto">
          <a:xfrm>
            <a:off x="321735" y="755611"/>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en-US" altLang="zh-CN" sz="3200" kern="0" dirty="0">
                <a:solidFill>
                  <a:schemeClr val="tx1"/>
                </a:solidFill>
                <a:effectLst/>
                <a:cs typeface="+mj-cs"/>
              </a:rPr>
              <a:t>1.2</a:t>
            </a:r>
            <a:r>
              <a:rPr lang="zh-CN" altLang="en-US" sz="3200" kern="0" dirty="0">
                <a:solidFill>
                  <a:schemeClr val="tx1"/>
                </a:solidFill>
                <a:effectLst/>
                <a:cs typeface="+mj-cs"/>
              </a:rPr>
              <a:t>单幅图像对象的部件级三维检测器学习</a:t>
            </a:r>
          </a:p>
        </p:txBody>
      </p:sp>
      <p:sp>
        <p:nvSpPr>
          <p:cNvPr id="5" name="内容占位符 2">
            <a:extLst>
              <a:ext uri="{FF2B5EF4-FFF2-40B4-BE49-F238E27FC236}">
                <a16:creationId xmlns:a16="http://schemas.microsoft.com/office/drawing/2014/main" xmlns="" id="{B632CEE2-DC60-406A-89F6-1F521EE0D3FE}"/>
              </a:ext>
            </a:extLst>
          </p:cNvPr>
          <p:cNvSpPr>
            <a:spLocks noGrp="1"/>
          </p:cNvSpPr>
          <p:nvPr>
            <p:ph idx="1"/>
          </p:nvPr>
        </p:nvSpPr>
        <p:spPr>
          <a:xfrm>
            <a:off x="241300" y="1340753"/>
            <a:ext cx="8959850" cy="1314370"/>
          </a:xfrm>
        </p:spPr>
        <p:txBody>
          <a:bodyPr/>
          <a:lstStyle/>
          <a:p>
            <a:pPr marL="0" indent="0">
              <a:buNone/>
            </a:pPr>
            <a:r>
              <a:rPr lang="zh-CN" altLang="en-US" sz="2000" dirty="0"/>
              <a:t>单幅图像对象的</a:t>
            </a:r>
            <a:r>
              <a:rPr lang="zh-CN" altLang="en-US" sz="2000" dirty="0">
                <a:solidFill>
                  <a:schemeClr val="accent2"/>
                </a:solidFill>
              </a:rPr>
              <a:t>部件级三维检测器</a:t>
            </a:r>
            <a:r>
              <a:rPr lang="zh-CN" altLang="en-US" sz="2000" dirty="0"/>
              <a:t>学习</a:t>
            </a:r>
            <a:endParaRPr lang="en-US" altLang="zh-CN" sz="2000" dirty="0"/>
          </a:p>
          <a:p>
            <a:pPr>
              <a:buClr>
                <a:schemeClr val="accent2"/>
              </a:buClr>
              <a:buFont typeface="Wingdings" panose="05000000000000000000" pitchFamily="2" charset="2"/>
              <a:buChar char="l"/>
            </a:pPr>
            <a:r>
              <a:rPr lang="zh-CN" altLang="en-US" sz="1600" b="0" dirty="0"/>
              <a:t>扩展现有的图像</a:t>
            </a:r>
            <a:r>
              <a:rPr lang="zh-CN" altLang="en-US" sz="1600" b="0" dirty="0">
                <a:solidFill>
                  <a:schemeClr val="accent2"/>
                </a:solidFill>
              </a:rPr>
              <a:t>对象级三维检测器</a:t>
            </a:r>
            <a:r>
              <a:rPr lang="zh-CN" altLang="en-US" sz="1600" b="0" dirty="0"/>
              <a:t>实现图像对象部件级三维检测的基准网</a:t>
            </a:r>
            <a:endParaRPr lang="en-US" altLang="zh-CN" sz="1600" b="0" dirty="0"/>
          </a:p>
          <a:p>
            <a:pPr>
              <a:buClr>
                <a:schemeClr val="accent2"/>
              </a:buClr>
              <a:buFont typeface="Wingdings" panose="05000000000000000000" pitchFamily="2" charset="2"/>
              <a:buChar char="l"/>
            </a:pPr>
            <a:r>
              <a:rPr lang="zh-CN" altLang="en-US" sz="1600" b="0" dirty="0"/>
              <a:t>通过引入同一对象部件间的</a:t>
            </a:r>
            <a:r>
              <a:rPr lang="zh-CN" altLang="en-US" sz="1600" b="0" dirty="0">
                <a:solidFill>
                  <a:schemeClr val="accent2"/>
                </a:solidFill>
              </a:rPr>
              <a:t>空间上下文关系</a:t>
            </a:r>
            <a:r>
              <a:rPr lang="zh-CN" altLang="en-US" sz="1600" b="0" dirty="0">
                <a:solidFill>
                  <a:schemeClr val="tx1"/>
                </a:solidFill>
              </a:rPr>
              <a:t>进行</a:t>
            </a:r>
            <a:r>
              <a:rPr lang="zh-CN" altLang="en-US" sz="1600" b="0" dirty="0"/>
              <a:t>改进。</a:t>
            </a:r>
            <a:endParaRPr lang="en-US" altLang="zh-CN" sz="1600" b="0" dirty="0"/>
          </a:p>
          <a:p>
            <a:pPr marL="0" indent="0">
              <a:buNone/>
            </a:pPr>
            <a:endParaRPr lang="en-US" altLang="zh-CN" sz="2000" b="0" dirty="0"/>
          </a:p>
          <a:p>
            <a:pPr marL="0" indent="0">
              <a:buNone/>
            </a:pPr>
            <a:endParaRPr lang="en-US" altLang="zh-CN" sz="2000" b="0" kern="100" dirty="0">
              <a:latin typeface="+mn-ea"/>
              <a:cs typeface="Times New Roman"/>
            </a:endParaRPr>
          </a:p>
        </p:txBody>
      </p:sp>
      <p:sp>
        <p:nvSpPr>
          <p:cNvPr id="6" name="矩形 5">
            <a:extLst>
              <a:ext uri="{FF2B5EF4-FFF2-40B4-BE49-F238E27FC236}">
                <a16:creationId xmlns:a16="http://schemas.microsoft.com/office/drawing/2014/main" xmlns="" id="{DA3161A0-CB5C-494D-A8C8-BD8E41ECDA39}"/>
              </a:ext>
            </a:extLst>
          </p:cNvPr>
          <p:cNvSpPr/>
          <p:nvPr/>
        </p:nvSpPr>
        <p:spPr>
          <a:xfrm>
            <a:off x="111877" y="6475590"/>
            <a:ext cx="9074445" cy="338554"/>
          </a:xfrm>
          <a:prstGeom prst="rect">
            <a:avLst/>
          </a:prstGeom>
          <a:solidFill>
            <a:schemeClr val="bg1"/>
          </a:solidFill>
        </p:spPr>
        <p:txBody>
          <a:bodyPr wrap="square">
            <a:spAutoFit/>
          </a:bodyPr>
          <a:lstStyle/>
          <a:p>
            <a:pPr>
              <a:defRPr/>
            </a:pPr>
            <a:r>
              <a:rPr lang="en-US" altLang="zh-CN" sz="1600" b="1" dirty="0">
                <a:latin typeface="+mn-ea"/>
              </a:rPr>
              <a:t>3d bounding box estimation using deep learning and geometry</a:t>
            </a:r>
            <a:r>
              <a:rPr lang="zh-CN" altLang="en-US" sz="1600" b="1" dirty="0">
                <a:latin typeface="+mn-ea"/>
              </a:rPr>
              <a:t>（</a:t>
            </a:r>
            <a:r>
              <a:rPr lang="en-US" altLang="zh-CN" sz="1600" b="1" dirty="0">
                <a:latin typeface="+mn-ea"/>
              </a:rPr>
              <a:t>CCVPR 2017</a:t>
            </a:r>
            <a:r>
              <a:rPr lang="en-US" altLang="zh-CN" sz="1050" b="1" dirty="0">
                <a:latin typeface="+mn-ea"/>
              </a:rPr>
              <a:t>)</a:t>
            </a:r>
          </a:p>
        </p:txBody>
      </p:sp>
      <p:pic>
        <p:nvPicPr>
          <p:cNvPr id="7" name="图片 4">
            <a:extLst>
              <a:ext uri="{FF2B5EF4-FFF2-40B4-BE49-F238E27FC236}">
                <a16:creationId xmlns:a16="http://schemas.microsoft.com/office/drawing/2014/main" xmlns="" id="{46598049-E0E8-462A-A697-1CDDE6053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226" y="2373801"/>
            <a:ext cx="2861098" cy="4004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a:extLst>
              <a:ext uri="{FF2B5EF4-FFF2-40B4-BE49-F238E27FC236}">
                <a16:creationId xmlns:a16="http://schemas.microsoft.com/office/drawing/2014/main" xmlns="" id="{E77D0EE3-8E11-4A28-B037-7B804E171D94}"/>
              </a:ext>
            </a:extLst>
          </p:cNvPr>
          <p:cNvCxnSpPr>
            <a:cxnSpLocks/>
          </p:cNvCxnSpPr>
          <p:nvPr/>
        </p:nvCxnSpPr>
        <p:spPr bwMode="auto">
          <a:xfrm flipH="1">
            <a:off x="5706657" y="2979376"/>
            <a:ext cx="566738" cy="0"/>
          </a:xfrm>
          <a:prstGeom prst="straightConnector1">
            <a:avLst/>
          </a:prstGeom>
          <a:ln w="57150">
            <a:solidFill>
              <a:schemeClr val="accent2"/>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9" name="图片 10">
            <a:extLst>
              <a:ext uri="{FF2B5EF4-FFF2-40B4-BE49-F238E27FC236}">
                <a16:creationId xmlns:a16="http://schemas.microsoft.com/office/drawing/2014/main" xmlns="" id="{D585D907-D4BA-4E2F-8C7B-98454C3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840" y="2568870"/>
            <a:ext cx="101441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弧形 9">
            <a:extLst>
              <a:ext uri="{FF2B5EF4-FFF2-40B4-BE49-F238E27FC236}">
                <a16:creationId xmlns:a16="http://schemas.microsoft.com/office/drawing/2014/main" xmlns="" id="{ABAAE2B3-7376-4C29-9959-2477C7D52813}"/>
              </a:ext>
            </a:extLst>
          </p:cNvPr>
          <p:cNvSpPr/>
          <p:nvPr/>
        </p:nvSpPr>
        <p:spPr bwMode="auto">
          <a:xfrm rot="369979">
            <a:off x="4790670" y="3550876"/>
            <a:ext cx="731837" cy="398462"/>
          </a:xfrm>
          <a:prstGeom prst="arc">
            <a:avLst>
              <a:gd name="adj1" fmla="val 9352831"/>
              <a:gd name="adj2" fmla="val 3854180"/>
            </a:avLst>
          </a:prstGeom>
          <a:ln w="19050" cap="flat" cmpd="sng" algn="ctr">
            <a:solidFill>
              <a:srgbClr val="FF0000"/>
            </a:solidFill>
            <a:prstDash val="solid"/>
            <a:round/>
            <a:headEnd type="none" w="med" len="med"/>
            <a:tailEnd type="arrow" w="med" len="med"/>
          </a:ln>
          <a:extLst/>
        </p:spPr>
        <p:style>
          <a:lnRef idx="0">
            <a:scrgbClr r="0" g="0" b="0"/>
          </a:lnRef>
          <a:fillRef idx="0">
            <a:scrgbClr r="0" g="0" b="0"/>
          </a:fillRef>
          <a:effectRef idx="0">
            <a:scrgbClr r="0" g="0" b="0"/>
          </a:effectRef>
          <a:fontRef idx="minor">
            <a:schemeClr val="tx1"/>
          </a:fontRef>
        </p:style>
        <p:txBody>
          <a:bodyPr/>
          <a:lstStyle/>
          <a:p>
            <a:pPr>
              <a:buClr>
                <a:srgbClr val="000000"/>
              </a:buClr>
              <a:buSzPct val="100000"/>
              <a:buFont typeface="Times New Roman" panose="02020603050405020304" pitchFamily="18" charset="0"/>
              <a:buNone/>
              <a:defRPr/>
            </a:pPr>
            <a:endParaRPr lang="zh-CN" altLang="en-US">
              <a:solidFill>
                <a:schemeClr val="bg1"/>
              </a:solidFill>
              <a:latin typeface="Arial" panose="020B0604020202020204" pitchFamily="34" charset="0"/>
              <a:ea typeface="宋体" panose="02010600030101010101" pitchFamily="2" charset="-122"/>
            </a:endParaRPr>
          </a:p>
        </p:txBody>
      </p:sp>
      <p:sp>
        <p:nvSpPr>
          <p:cNvPr id="11" name="椭圆 19">
            <a:extLst>
              <a:ext uri="{FF2B5EF4-FFF2-40B4-BE49-F238E27FC236}">
                <a16:creationId xmlns:a16="http://schemas.microsoft.com/office/drawing/2014/main" xmlns="" id="{86AFAD97-4BFA-4C84-8616-72A92EE0479E}"/>
              </a:ext>
            </a:extLst>
          </p:cNvPr>
          <p:cNvSpPr>
            <a:spLocks noChangeArrowheads="1"/>
          </p:cNvSpPr>
          <p:nvPr/>
        </p:nvSpPr>
        <p:spPr bwMode="auto">
          <a:xfrm>
            <a:off x="4771620" y="3750901"/>
            <a:ext cx="61912" cy="46037"/>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
        <p:nvSpPr>
          <p:cNvPr id="12" name="椭圆 24">
            <a:extLst>
              <a:ext uri="{FF2B5EF4-FFF2-40B4-BE49-F238E27FC236}">
                <a16:creationId xmlns:a16="http://schemas.microsoft.com/office/drawing/2014/main" xmlns="" id="{38A2DDA8-1DDF-4EC9-9610-5FA088F49A5C}"/>
              </a:ext>
            </a:extLst>
          </p:cNvPr>
          <p:cNvSpPr>
            <a:spLocks noChangeArrowheads="1"/>
          </p:cNvSpPr>
          <p:nvPr/>
        </p:nvSpPr>
        <p:spPr bwMode="auto">
          <a:xfrm>
            <a:off x="5058957" y="3509601"/>
            <a:ext cx="63500" cy="46037"/>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
        <p:nvSpPr>
          <p:cNvPr id="13" name="椭圆 25">
            <a:extLst>
              <a:ext uri="{FF2B5EF4-FFF2-40B4-BE49-F238E27FC236}">
                <a16:creationId xmlns:a16="http://schemas.microsoft.com/office/drawing/2014/main" xmlns="" id="{10B65845-79DF-43A7-AA34-6F79C749D8FB}"/>
              </a:ext>
            </a:extLst>
          </p:cNvPr>
          <p:cNvSpPr>
            <a:spLocks noChangeArrowheads="1"/>
          </p:cNvSpPr>
          <p:nvPr/>
        </p:nvSpPr>
        <p:spPr bwMode="auto">
          <a:xfrm>
            <a:off x="5419320" y="3628663"/>
            <a:ext cx="63500" cy="44450"/>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
        <p:nvSpPr>
          <p:cNvPr id="14" name="椭圆 26">
            <a:extLst>
              <a:ext uri="{FF2B5EF4-FFF2-40B4-BE49-F238E27FC236}">
                <a16:creationId xmlns:a16="http://schemas.microsoft.com/office/drawing/2014/main" xmlns="" id="{C7884E6B-8AB4-4D69-A4B0-DE884CE80D1D}"/>
              </a:ext>
            </a:extLst>
          </p:cNvPr>
          <p:cNvSpPr>
            <a:spLocks noChangeArrowheads="1"/>
          </p:cNvSpPr>
          <p:nvPr/>
        </p:nvSpPr>
        <p:spPr bwMode="auto">
          <a:xfrm>
            <a:off x="5211357" y="3916001"/>
            <a:ext cx="63500" cy="46037"/>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Tree>
    <p:extLst>
      <p:ext uri="{BB962C8B-B14F-4D97-AF65-F5344CB8AC3E}">
        <p14:creationId xmlns:p14="http://schemas.microsoft.com/office/powerpoint/2010/main" val="1009705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5FE3D855-B9CD-4173-B519-8140AC0E3198}"/>
              </a:ext>
            </a:extLst>
          </p:cNvPr>
          <p:cNvSpPr>
            <a:spLocks noGrp="1"/>
          </p:cNvSpPr>
          <p:nvPr>
            <p:ph type="title"/>
          </p:nvPr>
        </p:nvSpPr>
        <p:spPr/>
        <p:txBody>
          <a:bodyPr/>
          <a:lstStyle/>
          <a:p>
            <a:endParaRPr lang="zh-CN" altLang="en-US"/>
          </a:p>
        </p:txBody>
      </p:sp>
      <p:grpSp>
        <p:nvGrpSpPr>
          <p:cNvPr id="4" name="组合 9">
            <a:extLst>
              <a:ext uri="{FF2B5EF4-FFF2-40B4-BE49-F238E27FC236}">
                <a16:creationId xmlns:a16="http://schemas.microsoft.com/office/drawing/2014/main" xmlns="" id="{04298ADA-D4FF-46D1-8114-FA13A3F325D4}"/>
              </a:ext>
            </a:extLst>
          </p:cNvPr>
          <p:cNvGrpSpPr>
            <a:grpSpLocks/>
          </p:cNvGrpSpPr>
          <p:nvPr/>
        </p:nvGrpSpPr>
        <p:grpSpPr bwMode="auto">
          <a:xfrm>
            <a:off x="2567608" y="1484784"/>
            <a:ext cx="7151688" cy="4548187"/>
            <a:chOff x="954" y="2711"/>
            <a:chExt cx="10310" cy="6543"/>
          </a:xfrm>
        </p:grpSpPr>
        <p:pic>
          <p:nvPicPr>
            <p:cNvPr id="5" name="Picture 2">
              <a:extLst>
                <a:ext uri="{FF2B5EF4-FFF2-40B4-BE49-F238E27FC236}">
                  <a16:creationId xmlns:a16="http://schemas.microsoft.com/office/drawing/2014/main" xmlns="" id="{DD8D25A2-2C2C-4B23-8387-A90805D82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07" t="12865" r="13290" b="21533"/>
            <a:stretch>
              <a:fillRect/>
            </a:stretch>
          </p:blipFill>
          <p:spPr bwMode="auto">
            <a:xfrm>
              <a:off x="966" y="2720"/>
              <a:ext cx="4901" cy="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xmlns="" id="{379DEBED-B52C-4FC0-B21A-E7B0900B6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182" t="12265" r="12886" b="21645"/>
            <a:stretch>
              <a:fillRect/>
            </a:stretch>
          </p:blipFill>
          <p:spPr bwMode="auto">
            <a:xfrm>
              <a:off x="954" y="5998"/>
              <a:ext cx="4916" cy="3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xmlns="" id="{CA7AB9F7-6ED6-4EC5-8E65-59D0155F9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820" t="12531" r="12923" b="21829"/>
            <a:stretch>
              <a:fillRect/>
            </a:stretch>
          </p:blipFill>
          <p:spPr bwMode="auto">
            <a:xfrm>
              <a:off x="6404" y="2711"/>
              <a:ext cx="4860" cy="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a:extLst>
                <a:ext uri="{FF2B5EF4-FFF2-40B4-BE49-F238E27FC236}">
                  <a16:creationId xmlns:a16="http://schemas.microsoft.com/office/drawing/2014/main" xmlns="" id="{CEB5B103-FB0E-4466-9E64-A4052E3DBB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924" t="44392" r="12923" b="23607"/>
            <a:stretch>
              <a:fillRect/>
            </a:stretch>
          </p:blipFill>
          <p:spPr bwMode="auto">
            <a:xfrm>
              <a:off x="6404" y="5998"/>
              <a:ext cx="4859" cy="3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组合 11">
            <a:extLst>
              <a:ext uri="{FF2B5EF4-FFF2-40B4-BE49-F238E27FC236}">
                <a16:creationId xmlns:a16="http://schemas.microsoft.com/office/drawing/2014/main" xmlns="" id="{B4A48F6C-3B46-4AF0-BCC8-6C02EB05D59B}"/>
              </a:ext>
            </a:extLst>
          </p:cNvPr>
          <p:cNvGrpSpPr>
            <a:grpSpLocks/>
          </p:cNvGrpSpPr>
          <p:nvPr/>
        </p:nvGrpSpPr>
        <p:grpSpPr bwMode="auto">
          <a:xfrm>
            <a:off x="1759571" y="3057996"/>
            <a:ext cx="655637" cy="1281113"/>
            <a:chOff x="180477" y="1444635"/>
            <a:chExt cx="579922" cy="1281595"/>
          </a:xfrm>
        </p:grpSpPr>
        <p:sp>
          <p:nvSpPr>
            <p:cNvPr id="10" name="矩形 9">
              <a:extLst>
                <a:ext uri="{FF2B5EF4-FFF2-40B4-BE49-F238E27FC236}">
                  <a16:creationId xmlns:a16="http://schemas.microsoft.com/office/drawing/2014/main" xmlns="" id="{C731F94C-7B42-4C81-907B-064D86F83130}"/>
                </a:ext>
              </a:extLst>
            </p:cNvPr>
            <p:cNvSpPr/>
            <p:nvPr/>
          </p:nvSpPr>
          <p:spPr>
            <a:xfrm>
              <a:off x="180477" y="1444635"/>
              <a:ext cx="572902" cy="301738"/>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Body</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1" name="矩形 10">
              <a:extLst>
                <a:ext uri="{FF2B5EF4-FFF2-40B4-BE49-F238E27FC236}">
                  <a16:creationId xmlns:a16="http://schemas.microsoft.com/office/drawing/2014/main" xmlns="" id="{E726047C-6B97-496C-AA1A-65395ECA0338}"/>
                </a:ext>
              </a:extLst>
            </p:cNvPr>
            <p:cNvSpPr/>
            <p:nvPr/>
          </p:nvSpPr>
          <p:spPr>
            <a:xfrm>
              <a:off x="180477" y="1776548"/>
              <a:ext cx="572902" cy="301738"/>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Wing</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2" name="矩形 11">
              <a:extLst>
                <a:ext uri="{FF2B5EF4-FFF2-40B4-BE49-F238E27FC236}">
                  <a16:creationId xmlns:a16="http://schemas.microsoft.com/office/drawing/2014/main" xmlns="" id="{A3862807-D764-4E26-B07F-13E59F8A0F70}"/>
                </a:ext>
              </a:extLst>
            </p:cNvPr>
            <p:cNvSpPr/>
            <p:nvPr/>
          </p:nvSpPr>
          <p:spPr>
            <a:xfrm>
              <a:off x="180477" y="2103696"/>
              <a:ext cx="572902" cy="300150"/>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Tail</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13" name="矩形 12">
              <a:extLst>
                <a:ext uri="{FF2B5EF4-FFF2-40B4-BE49-F238E27FC236}">
                  <a16:creationId xmlns:a16="http://schemas.microsoft.com/office/drawing/2014/main" xmlns="" id="{380B6263-0403-44B4-B362-FAE4564C6435}"/>
                </a:ext>
              </a:extLst>
            </p:cNvPr>
            <p:cNvSpPr/>
            <p:nvPr/>
          </p:nvSpPr>
          <p:spPr>
            <a:xfrm>
              <a:off x="187497" y="2424492"/>
              <a:ext cx="572902" cy="301738"/>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Engine</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Tree>
    <p:extLst>
      <p:ext uri="{BB962C8B-B14F-4D97-AF65-F5344CB8AC3E}">
        <p14:creationId xmlns:p14="http://schemas.microsoft.com/office/powerpoint/2010/main" val="94286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701E39C-23C0-4B08-B82F-25661BD492AA}"/>
              </a:ext>
            </a:extLst>
          </p:cNvPr>
          <p:cNvSpPr>
            <a:spLocks noGrp="1"/>
          </p:cNvSpPr>
          <p:nvPr>
            <p:ph type="title"/>
          </p:nvPr>
        </p:nvSpPr>
        <p:spPr/>
        <p:txBody>
          <a:bodyPr/>
          <a:lstStyle/>
          <a:p>
            <a:endParaRPr lang="zh-CN" altLang="en-US"/>
          </a:p>
        </p:txBody>
      </p:sp>
      <p:grpSp>
        <p:nvGrpSpPr>
          <p:cNvPr id="4" name="组合 1">
            <a:extLst>
              <a:ext uri="{FF2B5EF4-FFF2-40B4-BE49-F238E27FC236}">
                <a16:creationId xmlns:a16="http://schemas.microsoft.com/office/drawing/2014/main" xmlns="" id="{CB6EEFEA-17C3-461D-8869-31BCDD592E26}"/>
              </a:ext>
            </a:extLst>
          </p:cNvPr>
          <p:cNvGrpSpPr>
            <a:grpSpLocks/>
          </p:cNvGrpSpPr>
          <p:nvPr/>
        </p:nvGrpSpPr>
        <p:grpSpPr bwMode="auto">
          <a:xfrm>
            <a:off x="2063552" y="1268760"/>
            <a:ext cx="7486650" cy="5049838"/>
            <a:chOff x="1117600" y="1317624"/>
            <a:chExt cx="7239003" cy="4883151"/>
          </a:xfrm>
        </p:grpSpPr>
        <p:pic>
          <p:nvPicPr>
            <p:cNvPr id="5" name="Picture 18">
              <a:extLst>
                <a:ext uri="{FF2B5EF4-FFF2-40B4-BE49-F238E27FC236}">
                  <a16:creationId xmlns:a16="http://schemas.microsoft.com/office/drawing/2014/main" xmlns="" id="{554BEE78-D55B-4E13-9A3A-EAA195782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639" t="23438" r="13139" b="37306"/>
            <a:stretch>
              <a:fillRect/>
            </a:stretch>
          </p:blipFill>
          <p:spPr bwMode="auto">
            <a:xfrm>
              <a:off x="1117600" y="1317624"/>
              <a:ext cx="3598416" cy="2262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0">
              <a:extLst>
                <a:ext uri="{FF2B5EF4-FFF2-40B4-BE49-F238E27FC236}">
                  <a16:creationId xmlns:a16="http://schemas.microsoft.com/office/drawing/2014/main" xmlns="" id="{1A94629A-5BE8-4B9C-BDCC-A52183124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899" t="17654" r="24915" b="50000"/>
            <a:stretch>
              <a:fillRect/>
            </a:stretch>
          </p:blipFill>
          <p:spPr bwMode="auto">
            <a:xfrm>
              <a:off x="4851685" y="1327149"/>
              <a:ext cx="3452528" cy="2253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1">
              <a:extLst>
                <a:ext uri="{FF2B5EF4-FFF2-40B4-BE49-F238E27FC236}">
                  <a16:creationId xmlns:a16="http://schemas.microsoft.com/office/drawing/2014/main" xmlns="" id="{86C5FAC1-95A6-420C-81DC-01A428838B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633" t="26057" r="12997" b="17546"/>
            <a:stretch>
              <a:fillRect/>
            </a:stretch>
          </p:blipFill>
          <p:spPr bwMode="auto">
            <a:xfrm>
              <a:off x="4851685" y="3646910"/>
              <a:ext cx="3504918" cy="2446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a:extLst>
                <a:ext uri="{FF2B5EF4-FFF2-40B4-BE49-F238E27FC236}">
                  <a16:creationId xmlns:a16="http://schemas.microsoft.com/office/drawing/2014/main" xmlns="" id="{8EA335A3-39FC-4717-96F2-9125F9C923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 y="3628122"/>
              <a:ext cx="3598416" cy="2572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组合 40">
            <a:extLst>
              <a:ext uri="{FF2B5EF4-FFF2-40B4-BE49-F238E27FC236}">
                <a16:creationId xmlns:a16="http://schemas.microsoft.com/office/drawing/2014/main" xmlns="" id="{C399B1A5-73C5-4EC2-B6AF-03714A90B26F}"/>
              </a:ext>
            </a:extLst>
          </p:cNvPr>
          <p:cNvGrpSpPr>
            <a:grpSpLocks/>
          </p:cNvGrpSpPr>
          <p:nvPr/>
        </p:nvGrpSpPr>
        <p:grpSpPr bwMode="auto">
          <a:xfrm>
            <a:off x="1206302" y="2935635"/>
            <a:ext cx="647700" cy="1296988"/>
            <a:chOff x="180473" y="1620242"/>
            <a:chExt cx="573522" cy="1296144"/>
          </a:xfrm>
        </p:grpSpPr>
        <p:sp>
          <p:nvSpPr>
            <p:cNvPr id="10" name="矩形 9">
              <a:extLst>
                <a:ext uri="{FF2B5EF4-FFF2-40B4-BE49-F238E27FC236}">
                  <a16:creationId xmlns:a16="http://schemas.microsoft.com/office/drawing/2014/main" xmlns="" id="{E0B10A52-7820-4F81-9AB6-C129ADF7C992}"/>
                </a:ext>
              </a:extLst>
            </p:cNvPr>
            <p:cNvSpPr/>
            <p:nvPr/>
          </p:nvSpPr>
          <p:spPr>
            <a:xfrm>
              <a:off x="180473" y="1620242"/>
              <a:ext cx="573522" cy="301429"/>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Seat</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1" name="矩形 10">
              <a:extLst>
                <a:ext uri="{FF2B5EF4-FFF2-40B4-BE49-F238E27FC236}">
                  <a16:creationId xmlns:a16="http://schemas.microsoft.com/office/drawing/2014/main" xmlns="" id="{F52B5F34-F07C-43FF-9773-18FB41941466}"/>
                </a:ext>
              </a:extLst>
            </p:cNvPr>
            <p:cNvSpPr/>
            <p:nvPr/>
          </p:nvSpPr>
          <p:spPr>
            <a:xfrm>
              <a:off x="180473" y="1947054"/>
              <a:ext cx="573522" cy="301429"/>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Back</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2" name="矩形 11">
              <a:extLst>
                <a:ext uri="{FF2B5EF4-FFF2-40B4-BE49-F238E27FC236}">
                  <a16:creationId xmlns:a16="http://schemas.microsoft.com/office/drawing/2014/main" xmlns="" id="{FFD40945-4142-4829-845C-4531840B139E}"/>
                </a:ext>
              </a:extLst>
            </p:cNvPr>
            <p:cNvSpPr/>
            <p:nvPr/>
          </p:nvSpPr>
          <p:spPr>
            <a:xfrm>
              <a:off x="180473" y="2265935"/>
              <a:ext cx="573522" cy="301429"/>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Leg</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13" name="矩形 12">
              <a:extLst>
                <a:ext uri="{FF2B5EF4-FFF2-40B4-BE49-F238E27FC236}">
                  <a16:creationId xmlns:a16="http://schemas.microsoft.com/office/drawing/2014/main" xmlns="" id="{3B7B0BE1-B895-439D-A3A3-68B72EB2FC94}"/>
                </a:ext>
              </a:extLst>
            </p:cNvPr>
            <p:cNvSpPr/>
            <p:nvPr/>
          </p:nvSpPr>
          <p:spPr>
            <a:xfrm>
              <a:off x="180473" y="2614957"/>
              <a:ext cx="573522" cy="301429"/>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Arm</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Tree>
    <p:extLst>
      <p:ext uri="{BB962C8B-B14F-4D97-AF65-F5344CB8AC3E}">
        <p14:creationId xmlns:p14="http://schemas.microsoft.com/office/powerpoint/2010/main" val="1387170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B0A0B28D-06D5-4CF2-888E-F3325E99684E}"/>
              </a:ext>
            </a:extLst>
          </p:cNvPr>
          <p:cNvSpPr>
            <a:spLocks noGrp="1"/>
          </p:cNvSpPr>
          <p:nvPr>
            <p:ph type="title"/>
          </p:nvPr>
        </p:nvSpPr>
        <p:spPr/>
        <p:txBody>
          <a:bodyPr/>
          <a:lstStyle/>
          <a:p>
            <a:endParaRPr lang="zh-CN" altLang="en-US"/>
          </a:p>
        </p:txBody>
      </p:sp>
      <p:grpSp>
        <p:nvGrpSpPr>
          <p:cNvPr id="4" name="组合 1">
            <a:extLst>
              <a:ext uri="{FF2B5EF4-FFF2-40B4-BE49-F238E27FC236}">
                <a16:creationId xmlns:a16="http://schemas.microsoft.com/office/drawing/2014/main" xmlns="" id="{1AA1FFC4-6C60-42A1-9114-97E7C3890BD2}"/>
              </a:ext>
            </a:extLst>
          </p:cNvPr>
          <p:cNvGrpSpPr>
            <a:grpSpLocks/>
          </p:cNvGrpSpPr>
          <p:nvPr/>
        </p:nvGrpSpPr>
        <p:grpSpPr bwMode="auto">
          <a:xfrm>
            <a:off x="2063552" y="1340768"/>
            <a:ext cx="7718425" cy="4887913"/>
            <a:chOff x="957754" y="1445114"/>
            <a:chExt cx="7388839" cy="4678973"/>
          </a:xfrm>
        </p:grpSpPr>
        <p:pic>
          <p:nvPicPr>
            <p:cNvPr id="5" name="Picture 10">
              <a:extLst>
                <a:ext uri="{FF2B5EF4-FFF2-40B4-BE49-F238E27FC236}">
                  <a16:creationId xmlns:a16="http://schemas.microsoft.com/office/drawing/2014/main" xmlns="" id="{14CF9086-0748-4422-B1F8-970531AF3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334" t="13821" r="14532" b="24800"/>
            <a:stretch>
              <a:fillRect/>
            </a:stretch>
          </p:blipFill>
          <p:spPr bwMode="auto">
            <a:xfrm>
              <a:off x="4632960" y="1453051"/>
              <a:ext cx="3671000" cy="229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2">
              <a:extLst>
                <a:ext uri="{FF2B5EF4-FFF2-40B4-BE49-F238E27FC236}">
                  <a16:creationId xmlns:a16="http://schemas.microsoft.com/office/drawing/2014/main" xmlns="" id="{140A1C2D-8A45-4517-B87D-03F648D9F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33" t="12399" r="13000" b="22337"/>
            <a:stretch>
              <a:fillRect/>
            </a:stretch>
          </p:blipFill>
          <p:spPr bwMode="auto">
            <a:xfrm>
              <a:off x="975948" y="1445114"/>
              <a:ext cx="3596051" cy="229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5">
              <a:extLst>
                <a:ext uri="{FF2B5EF4-FFF2-40B4-BE49-F238E27FC236}">
                  <a16:creationId xmlns:a16="http://schemas.microsoft.com/office/drawing/2014/main" xmlns="" id="{BF59D304-B34E-4EA7-8A01-26F176219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933" t="14265" r="12866" b="23778"/>
            <a:stretch>
              <a:fillRect/>
            </a:stretch>
          </p:blipFill>
          <p:spPr bwMode="auto">
            <a:xfrm>
              <a:off x="957754" y="3824288"/>
              <a:ext cx="3647102" cy="2299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xmlns="" id="{8A1469FE-56CC-43EE-8447-1F00C19DD2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362" y="3824288"/>
              <a:ext cx="3668231" cy="229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组合 35">
            <a:extLst>
              <a:ext uri="{FF2B5EF4-FFF2-40B4-BE49-F238E27FC236}">
                <a16:creationId xmlns:a16="http://schemas.microsoft.com/office/drawing/2014/main" xmlns="" id="{25FB68C1-5778-47FC-91A9-63DD1C3814FF}"/>
              </a:ext>
            </a:extLst>
          </p:cNvPr>
          <p:cNvGrpSpPr>
            <a:grpSpLocks/>
          </p:cNvGrpSpPr>
          <p:nvPr/>
        </p:nvGrpSpPr>
        <p:grpSpPr bwMode="auto">
          <a:xfrm>
            <a:off x="1347589" y="3029868"/>
            <a:ext cx="652463" cy="1249363"/>
            <a:chOff x="180477" y="1578453"/>
            <a:chExt cx="576720" cy="1248770"/>
          </a:xfrm>
        </p:grpSpPr>
        <p:sp>
          <p:nvSpPr>
            <p:cNvPr id="10" name="矩形 9">
              <a:extLst>
                <a:ext uri="{FF2B5EF4-FFF2-40B4-BE49-F238E27FC236}">
                  <a16:creationId xmlns:a16="http://schemas.microsoft.com/office/drawing/2014/main" xmlns="" id="{4EEE0939-F639-49A5-B527-7A51D7876029}"/>
                </a:ext>
              </a:extLst>
            </p:cNvPr>
            <p:cNvSpPr/>
            <p:nvPr/>
          </p:nvSpPr>
          <p:spPr>
            <a:xfrm>
              <a:off x="183283" y="1578453"/>
              <a:ext cx="573914" cy="301482"/>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Body</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1" name="矩形 10">
              <a:extLst>
                <a:ext uri="{FF2B5EF4-FFF2-40B4-BE49-F238E27FC236}">
                  <a16:creationId xmlns:a16="http://schemas.microsoft.com/office/drawing/2014/main" xmlns="" id="{4AEC5650-9093-4FE8-9F3D-5813D5CE91BC}"/>
                </a:ext>
              </a:extLst>
            </p:cNvPr>
            <p:cNvSpPr/>
            <p:nvPr/>
          </p:nvSpPr>
          <p:spPr>
            <a:xfrm>
              <a:off x="180477" y="1895802"/>
              <a:ext cx="573914" cy="299896"/>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Roof</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2" name="矩形 11">
              <a:extLst>
                <a:ext uri="{FF2B5EF4-FFF2-40B4-BE49-F238E27FC236}">
                  <a16:creationId xmlns:a16="http://schemas.microsoft.com/office/drawing/2014/main" xmlns="" id="{1B75D2E1-5C1A-4645-902C-8E7DCF2B1D47}"/>
                </a:ext>
              </a:extLst>
            </p:cNvPr>
            <p:cNvSpPr/>
            <p:nvPr/>
          </p:nvSpPr>
          <p:spPr>
            <a:xfrm>
              <a:off x="180477" y="2209978"/>
              <a:ext cx="573914" cy="299896"/>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Hood</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13" name="矩形 12">
              <a:extLst>
                <a:ext uri="{FF2B5EF4-FFF2-40B4-BE49-F238E27FC236}">
                  <a16:creationId xmlns:a16="http://schemas.microsoft.com/office/drawing/2014/main" xmlns="" id="{E07943FC-B580-4FB2-A4AA-730AF1C77953}"/>
                </a:ext>
              </a:extLst>
            </p:cNvPr>
            <p:cNvSpPr/>
            <p:nvPr/>
          </p:nvSpPr>
          <p:spPr>
            <a:xfrm>
              <a:off x="183283" y="2525741"/>
              <a:ext cx="573914" cy="301482"/>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Wheel</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Tree>
    <p:extLst>
      <p:ext uri="{BB962C8B-B14F-4D97-AF65-F5344CB8AC3E}">
        <p14:creationId xmlns:p14="http://schemas.microsoft.com/office/powerpoint/2010/main" val="3568161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01BA1A67-B3F8-4D69-820E-359BE759A308}"/>
              </a:ext>
            </a:extLst>
          </p:cNvPr>
          <p:cNvSpPr>
            <a:spLocks noGrp="1"/>
          </p:cNvSpPr>
          <p:nvPr>
            <p:ph type="title"/>
          </p:nvPr>
        </p:nvSpPr>
        <p:spPr/>
        <p:txBody>
          <a:bodyPr/>
          <a:lstStyle/>
          <a:p>
            <a:endParaRPr lang="zh-CN" altLang="en-US"/>
          </a:p>
        </p:txBody>
      </p:sp>
      <p:sp>
        <p:nvSpPr>
          <p:cNvPr id="4" name="圆角矩形 32">
            <a:extLst>
              <a:ext uri="{FF2B5EF4-FFF2-40B4-BE49-F238E27FC236}">
                <a16:creationId xmlns:a16="http://schemas.microsoft.com/office/drawing/2014/main" xmlns="" id="{EF5AF0B0-498E-4FC2-8F86-47FA96AC0C34}"/>
              </a:ext>
            </a:extLst>
          </p:cNvPr>
          <p:cNvSpPr/>
          <p:nvPr/>
        </p:nvSpPr>
        <p:spPr>
          <a:xfrm>
            <a:off x="4327700" y="1803658"/>
            <a:ext cx="2717704" cy="2061648"/>
          </a:xfrm>
          <a:prstGeom prst="roundRect">
            <a:avLst/>
          </a:prstGeom>
          <a:ln/>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just"/>
            <a:endParaRPr lang="zh-CN" altLang="en-US" sz="1600" b="1" dirty="0"/>
          </a:p>
        </p:txBody>
      </p:sp>
      <p:sp>
        <p:nvSpPr>
          <p:cNvPr id="5" name="标题 1">
            <a:extLst>
              <a:ext uri="{FF2B5EF4-FFF2-40B4-BE49-F238E27FC236}">
                <a16:creationId xmlns:a16="http://schemas.microsoft.com/office/drawing/2014/main" xmlns="" id="{5E571A5E-702E-4E9E-8886-0F8C8EEB718A}"/>
              </a:ext>
            </a:extLst>
          </p:cNvPr>
          <p:cNvSpPr txBox="1">
            <a:spLocks/>
          </p:cNvSpPr>
          <p:nvPr/>
        </p:nvSpPr>
        <p:spPr bwMode="auto">
          <a:xfrm>
            <a:off x="175502" y="834124"/>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en-US" altLang="zh-CN" sz="3200" kern="0" dirty="0">
                <a:solidFill>
                  <a:schemeClr val="tx1"/>
                </a:solidFill>
                <a:effectLst/>
              </a:rPr>
              <a:t>1.3</a:t>
            </a:r>
            <a:r>
              <a:rPr lang="zh-CN" altLang="en-US" sz="3200" kern="0" dirty="0">
                <a:solidFill>
                  <a:schemeClr val="tx1"/>
                </a:solidFill>
                <a:effectLst/>
              </a:rPr>
              <a:t>图像内容引导的对象三维模型自动构建</a:t>
            </a:r>
          </a:p>
        </p:txBody>
      </p:sp>
      <p:sp>
        <p:nvSpPr>
          <p:cNvPr id="6" name="圆角矩形 4">
            <a:extLst>
              <a:ext uri="{FF2B5EF4-FFF2-40B4-BE49-F238E27FC236}">
                <a16:creationId xmlns:a16="http://schemas.microsoft.com/office/drawing/2014/main" xmlns="" id="{58550408-4A4C-4413-90CE-A87922164083}"/>
              </a:ext>
            </a:extLst>
          </p:cNvPr>
          <p:cNvSpPr/>
          <p:nvPr/>
        </p:nvSpPr>
        <p:spPr>
          <a:xfrm>
            <a:off x="1991544" y="3717032"/>
            <a:ext cx="1385478" cy="1811774"/>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just"/>
            <a:endParaRPr lang="zh-CN" altLang="en-US" sz="1600" b="1" dirty="0"/>
          </a:p>
        </p:txBody>
      </p:sp>
      <p:pic>
        <p:nvPicPr>
          <p:cNvPr id="7" name="Picture 2" descr="E:\!Moving_Bricks\PASCAL3D+_release1.0\Images\car_pascal\2008_002710.jpg">
            <a:extLst>
              <a:ext uri="{FF2B5EF4-FFF2-40B4-BE49-F238E27FC236}">
                <a16:creationId xmlns:a16="http://schemas.microsoft.com/office/drawing/2014/main" xmlns="" id="{1581A47B-D614-4E66-AC3B-F5645B55E93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9682" y="3894386"/>
            <a:ext cx="918488" cy="12225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Moving_Bricks\PASCAL3D+_release1.0\Images\bottle_pascal\2009_000130.jpg">
            <a:extLst>
              <a:ext uri="{FF2B5EF4-FFF2-40B4-BE49-F238E27FC236}">
                <a16:creationId xmlns:a16="http://schemas.microsoft.com/office/drawing/2014/main" xmlns="" id="{91122E29-935A-40B8-8096-9C650613995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312" y="4039371"/>
            <a:ext cx="918488" cy="1222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lenovo\Desktop\2017.10工作汇报\n03001627_4612.jpg">
            <a:extLst>
              <a:ext uri="{FF2B5EF4-FFF2-40B4-BE49-F238E27FC236}">
                <a16:creationId xmlns:a16="http://schemas.microsoft.com/office/drawing/2014/main" xmlns="" id="{DB131031-99C5-4950-BC0E-67953816AD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3151" y="4198491"/>
            <a:ext cx="918639" cy="12225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xmlns="" id="{E784E6F7-57D8-41E3-80CC-4F117D6EC268}"/>
              </a:ext>
            </a:extLst>
          </p:cNvPr>
          <p:cNvSpPr txBox="1"/>
          <p:nvPr/>
        </p:nvSpPr>
        <p:spPr>
          <a:xfrm>
            <a:off x="1956856" y="5649518"/>
            <a:ext cx="1634148" cy="369332"/>
          </a:xfrm>
          <a:prstGeom prst="rect">
            <a:avLst/>
          </a:prstGeom>
          <a:solidFill>
            <a:schemeClr val="bg1"/>
          </a:solidFill>
        </p:spPr>
        <p:txBody>
          <a:bodyPr wrap="square" rtlCol="0">
            <a:spAutoFit/>
          </a:bodyPr>
          <a:lstStyle/>
          <a:p>
            <a:pPr algn="ctr"/>
            <a:r>
              <a:rPr lang="zh-CN" altLang="en-US" dirty="0">
                <a:latin typeface="+mn-lt"/>
                <a:ea typeface="+mn-ea"/>
              </a:rPr>
              <a:t>三维检测结果</a:t>
            </a:r>
          </a:p>
        </p:txBody>
      </p:sp>
      <p:sp>
        <p:nvSpPr>
          <p:cNvPr id="11" name="右箭头 9">
            <a:extLst>
              <a:ext uri="{FF2B5EF4-FFF2-40B4-BE49-F238E27FC236}">
                <a16:creationId xmlns:a16="http://schemas.microsoft.com/office/drawing/2014/main" xmlns="" id="{CEFEB810-59BF-40E5-A056-6C922211C281}"/>
              </a:ext>
            </a:extLst>
          </p:cNvPr>
          <p:cNvSpPr/>
          <p:nvPr/>
        </p:nvSpPr>
        <p:spPr bwMode="auto">
          <a:xfrm>
            <a:off x="3718004" y="4983556"/>
            <a:ext cx="3937000" cy="317625"/>
          </a:xfrm>
          <a:prstGeom prst="rightArrow">
            <a:avLst>
              <a:gd name="adj1" fmla="val 42003"/>
              <a:gd name="adj2" fmla="val 5000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grpSp>
        <p:nvGrpSpPr>
          <p:cNvPr id="12" name="组合 11">
            <a:extLst>
              <a:ext uri="{FF2B5EF4-FFF2-40B4-BE49-F238E27FC236}">
                <a16:creationId xmlns:a16="http://schemas.microsoft.com/office/drawing/2014/main" xmlns="" id="{597881D0-26EF-483B-B117-0AA09A20B437}"/>
              </a:ext>
            </a:extLst>
          </p:cNvPr>
          <p:cNvGrpSpPr/>
          <p:nvPr/>
        </p:nvGrpSpPr>
        <p:grpSpPr>
          <a:xfrm>
            <a:off x="7812723" y="3254751"/>
            <a:ext cx="2074688" cy="2837999"/>
            <a:chOff x="6583919" y="3187418"/>
            <a:chExt cx="2074688" cy="2837999"/>
          </a:xfrm>
        </p:grpSpPr>
        <p:sp>
          <p:nvSpPr>
            <p:cNvPr id="13" name="圆角矩形 17">
              <a:extLst>
                <a:ext uri="{FF2B5EF4-FFF2-40B4-BE49-F238E27FC236}">
                  <a16:creationId xmlns:a16="http://schemas.microsoft.com/office/drawing/2014/main" xmlns="" id="{796015D5-8097-4FB6-9986-E261E0846883}"/>
                </a:ext>
              </a:extLst>
            </p:cNvPr>
            <p:cNvSpPr/>
            <p:nvPr/>
          </p:nvSpPr>
          <p:spPr>
            <a:xfrm>
              <a:off x="6583919" y="3187418"/>
              <a:ext cx="2074688" cy="2837999"/>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just"/>
              <a:endParaRPr lang="zh-CN" altLang="en-US" sz="1600" b="1" dirty="0"/>
            </a:p>
          </p:txBody>
        </p:sp>
        <p:pic>
          <p:nvPicPr>
            <p:cNvPr id="14" name="Picture 2">
              <a:extLst>
                <a:ext uri="{FF2B5EF4-FFF2-40B4-BE49-F238E27FC236}">
                  <a16:creationId xmlns:a16="http://schemas.microsoft.com/office/drawing/2014/main" xmlns="" id="{01862CD1-3522-40F0-837D-13D835963D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4220" y="3283909"/>
              <a:ext cx="674242" cy="987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a:extLst>
                <a:ext uri="{FF2B5EF4-FFF2-40B4-BE49-F238E27FC236}">
                  <a16:creationId xmlns:a16="http://schemas.microsoft.com/office/drawing/2014/main" xmlns="" id="{1F811C86-1F42-458B-8C43-13D572B25D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127" y="3224444"/>
              <a:ext cx="644129" cy="960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a:extLst>
                <a:ext uri="{FF2B5EF4-FFF2-40B4-BE49-F238E27FC236}">
                  <a16:creationId xmlns:a16="http://schemas.microsoft.com/office/drawing/2014/main" xmlns="" id="{BAA4E0D0-758F-4247-858B-57EF278EC7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8626" y="4145461"/>
              <a:ext cx="707863" cy="89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a:extLst>
                <a:ext uri="{FF2B5EF4-FFF2-40B4-BE49-F238E27FC236}">
                  <a16:creationId xmlns:a16="http://schemas.microsoft.com/office/drawing/2014/main" xmlns="" id="{5B801643-1BBC-4004-8125-E8CC3D675A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8885" y="5031340"/>
              <a:ext cx="674548" cy="955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a:extLst>
                <a:ext uri="{FF2B5EF4-FFF2-40B4-BE49-F238E27FC236}">
                  <a16:creationId xmlns:a16="http://schemas.microsoft.com/office/drawing/2014/main" xmlns="" id="{1750B425-76A4-49CC-87D9-4F7447F7E4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34786" y="4155769"/>
              <a:ext cx="848021" cy="954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a:extLst>
                <a:ext uri="{FF2B5EF4-FFF2-40B4-BE49-F238E27FC236}">
                  <a16:creationId xmlns:a16="http://schemas.microsoft.com/office/drawing/2014/main" xmlns="" id="{04C4D658-7A77-45AA-81B2-4E0208D446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2225" y="4968101"/>
              <a:ext cx="722943" cy="1019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 name="Picture 2">
            <a:extLst>
              <a:ext uri="{FF2B5EF4-FFF2-40B4-BE49-F238E27FC236}">
                <a16:creationId xmlns:a16="http://schemas.microsoft.com/office/drawing/2014/main" xmlns="" id="{FF7F7141-08A6-4562-9797-FED9E9AB35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7375" y="2324603"/>
            <a:ext cx="753194" cy="500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a:extLst>
              <a:ext uri="{FF2B5EF4-FFF2-40B4-BE49-F238E27FC236}">
                <a16:creationId xmlns:a16="http://schemas.microsoft.com/office/drawing/2014/main" xmlns="" id="{F7350FCB-A5A1-4FC5-89E1-3748772245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47670" y="1865301"/>
            <a:ext cx="482653" cy="678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4">
            <a:extLst>
              <a:ext uri="{FF2B5EF4-FFF2-40B4-BE49-F238E27FC236}">
                <a16:creationId xmlns:a16="http://schemas.microsoft.com/office/drawing/2014/main" xmlns="" id="{31999EF2-F748-4ABF-9F7D-4CE5A47E58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23852" y="3044897"/>
            <a:ext cx="567898" cy="481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5">
            <a:extLst>
              <a:ext uri="{FF2B5EF4-FFF2-40B4-BE49-F238E27FC236}">
                <a16:creationId xmlns:a16="http://schemas.microsoft.com/office/drawing/2014/main" xmlns="" id="{C8CEBCC5-AB41-4330-A5F2-767E10F052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63570" y="3070297"/>
            <a:ext cx="541351" cy="706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6">
            <a:extLst>
              <a:ext uri="{FF2B5EF4-FFF2-40B4-BE49-F238E27FC236}">
                <a16:creationId xmlns:a16="http://schemas.microsoft.com/office/drawing/2014/main" xmlns="" id="{FF690325-543D-44E4-8FFF-4ABC26CBE5F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34236" y="2191824"/>
            <a:ext cx="399572" cy="605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7">
            <a:extLst>
              <a:ext uri="{FF2B5EF4-FFF2-40B4-BE49-F238E27FC236}">
                <a16:creationId xmlns:a16="http://schemas.microsoft.com/office/drawing/2014/main" xmlns="" id="{6B138924-E447-43B5-8F57-9F9B2F6822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97020" y="2904611"/>
            <a:ext cx="840914" cy="679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4">
            <a:extLst>
              <a:ext uri="{FF2B5EF4-FFF2-40B4-BE49-F238E27FC236}">
                <a16:creationId xmlns:a16="http://schemas.microsoft.com/office/drawing/2014/main" xmlns="" id="{B2281DB9-A3BD-46E6-B55F-33710753B06C}"/>
              </a:ext>
            </a:extLst>
          </p:cNvPr>
          <p:cNvSpPr txBox="1"/>
          <p:nvPr/>
        </p:nvSpPr>
        <p:spPr>
          <a:xfrm>
            <a:off x="5929078" y="4223102"/>
            <a:ext cx="1637026" cy="400110"/>
          </a:xfrm>
          <a:prstGeom prst="rect">
            <a:avLst/>
          </a:prstGeom>
          <a:solidFill>
            <a:schemeClr val="bg1"/>
          </a:solidFill>
        </p:spPr>
        <p:txBody>
          <a:bodyPr wrap="square" rtlCol="0">
            <a:spAutoFit/>
          </a:bodyPr>
          <a:lstStyle/>
          <a:p>
            <a:r>
              <a:rPr lang="zh-CN" altLang="en-US" sz="2000" dirty="0">
                <a:latin typeface="+mn-lt"/>
                <a:ea typeface="+mn-ea"/>
              </a:rPr>
              <a:t>部件库指导</a:t>
            </a:r>
          </a:p>
        </p:txBody>
      </p:sp>
      <p:pic>
        <p:nvPicPr>
          <p:cNvPr id="27" name="Picture 3" descr="C:\Users\USER_CC\Desktop\虚线箭头下.png">
            <a:extLst>
              <a:ext uri="{FF2B5EF4-FFF2-40B4-BE49-F238E27FC236}">
                <a16:creationId xmlns:a16="http://schemas.microsoft.com/office/drawing/2014/main" xmlns="" id="{C02C637E-3238-4D9B-B313-8713EF1DCA4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41206" y="4019305"/>
            <a:ext cx="546327" cy="87114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8">
            <a:extLst>
              <a:ext uri="{FF2B5EF4-FFF2-40B4-BE49-F238E27FC236}">
                <a16:creationId xmlns:a16="http://schemas.microsoft.com/office/drawing/2014/main" xmlns="" id="{446154D3-F12F-4E1B-BBD0-8AA5B6C9317F}"/>
              </a:ext>
            </a:extLst>
          </p:cNvPr>
          <p:cNvSpPr txBox="1"/>
          <p:nvPr/>
        </p:nvSpPr>
        <p:spPr>
          <a:xfrm>
            <a:off x="5142641" y="4959993"/>
            <a:ext cx="114345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dirty="0"/>
              <a:t>组合构建</a:t>
            </a:r>
            <a:endParaRPr lang="zh-CN" altLang="en-US" dirty="0">
              <a:latin typeface="+mn-lt"/>
              <a:ea typeface="+mn-ea"/>
            </a:endParaRPr>
          </a:p>
        </p:txBody>
      </p:sp>
    </p:spTree>
    <p:extLst>
      <p:ext uri="{BB962C8B-B14F-4D97-AF65-F5344CB8AC3E}">
        <p14:creationId xmlns:p14="http://schemas.microsoft.com/office/powerpoint/2010/main" val="354138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2B0122E0-3551-403F-8ACC-01ECEE5D3625}"/>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xmlns="" id="{708D53B4-2E76-4EE4-AB54-2E6ED8BBFD7A}"/>
              </a:ext>
            </a:extLst>
          </p:cNvPr>
          <p:cNvSpPr/>
          <p:nvPr/>
        </p:nvSpPr>
        <p:spPr>
          <a:xfrm>
            <a:off x="2118358" y="4834532"/>
            <a:ext cx="7822527" cy="1631216"/>
          </a:xfrm>
          <a:prstGeom prst="rect">
            <a:avLst/>
          </a:prstGeom>
        </p:spPr>
        <p:txBody>
          <a:bodyPr wrap="square">
            <a:spAutoFit/>
          </a:bodyPr>
          <a:lstStyle/>
          <a:p>
            <a:pPr marL="342900" indent="-342900">
              <a:buClr>
                <a:schemeClr val="accent2"/>
              </a:buClr>
              <a:buFont typeface="Wingdings" panose="05000000000000000000" pitchFamily="2" charset="2"/>
              <a:buChar char="l"/>
            </a:pPr>
            <a:r>
              <a:rPr lang="zh-CN" altLang="en-US" sz="2000" b="1" dirty="0"/>
              <a:t>研究目标</a:t>
            </a:r>
            <a:endParaRPr lang="en-US" altLang="zh-CN" sz="2000" b="1" dirty="0"/>
          </a:p>
          <a:p>
            <a:pPr lvl="1">
              <a:buClr>
                <a:schemeClr val="accent2"/>
              </a:buClr>
            </a:pPr>
            <a:r>
              <a:rPr lang="zh-CN" altLang="en-US" sz="2000" dirty="0"/>
              <a:t>在理解单幅图像中“人体</a:t>
            </a:r>
            <a:r>
              <a:rPr lang="en-US" altLang="zh-CN" sz="2000" dirty="0"/>
              <a:t>-</a:t>
            </a:r>
            <a:r>
              <a:rPr lang="zh-CN" altLang="en-US" sz="2000" dirty="0"/>
              <a:t>对象”</a:t>
            </a:r>
            <a:r>
              <a:rPr lang="zh-CN" altLang="en-US" sz="2000" dirty="0">
                <a:solidFill>
                  <a:schemeClr val="accent2"/>
                </a:solidFill>
              </a:rPr>
              <a:t>交互关系</a:t>
            </a:r>
            <a:r>
              <a:rPr lang="zh-CN" altLang="en-US" sz="2000" dirty="0"/>
              <a:t>基础上，估计出图像中</a:t>
            </a:r>
            <a:r>
              <a:rPr lang="zh-CN" altLang="en-US" sz="2000" dirty="0">
                <a:solidFill>
                  <a:schemeClr val="accent2"/>
                </a:solidFill>
              </a:rPr>
              <a:t>人体三维姿势</a:t>
            </a:r>
            <a:r>
              <a:rPr lang="zh-CN" altLang="en-US" sz="2000" dirty="0"/>
              <a:t>，根据图像内容获取图像中</a:t>
            </a:r>
            <a:r>
              <a:rPr lang="zh-CN" altLang="en-US" sz="2000" dirty="0">
                <a:solidFill>
                  <a:schemeClr val="accent2"/>
                </a:solidFill>
              </a:rPr>
              <a:t>对象三维模型</a:t>
            </a:r>
            <a:r>
              <a:rPr lang="zh-CN" altLang="en-US" sz="2000" dirty="0"/>
              <a:t>，在三维姿势和对象三维模型的支撑下构建“人体</a:t>
            </a:r>
            <a:r>
              <a:rPr lang="en-US" altLang="zh-CN" sz="2000" dirty="0"/>
              <a:t>-</a:t>
            </a:r>
            <a:r>
              <a:rPr lang="zh-CN" altLang="en-US" sz="2000" dirty="0"/>
              <a:t>对象”</a:t>
            </a:r>
            <a:r>
              <a:rPr lang="zh-CN" altLang="en-US" sz="2000" dirty="0">
                <a:solidFill>
                  <a:schemeClr val="accent2"/>
                </a:solidFill>
              </a:rPr>
              <a:t>三维交互场景</a:t>
            </a:r>
            <a:endParaRPr lang="en-US" altLang="zh-CN" sz="2000" dirty="0">
              <a:solidFill>
                <a:schemeClr val="accent2"/>
              </a:solidFill>
            </a:endParaRPr>
          </a:p>
        </p:txBody>
      </p:sp>
      <p:cxnSp>
        <p:nvCxnSpPr>
          <p:cNvPr id="5" name="直接箭头连接符 4">
            <a:extLst>
              <a:ext uri="{FF2B5EF4-FFF2-40B4-BE49-F238E27FC236}">
                <a16:creationId xmlns:a16="http://schemas.microsoft.com/office/drawing/2014/main" xmlns="" id="{39A2C116-8095-466B-AF5A-C2B6598FCFAC}"/>
              </a:ext>
            </a:extLst>
          </p:cNvPr>
          <p:cNvCxnSpPr>
            <a:cxnSpLocks/>
          </p:cNvCxnSpPr>
          <p:nvPr/>
        </p:nvCxnSpPr>
        <p:spPr bwMode="auto">
          <a:xfrm>
            <a:off x="3596005" y="3911494"/>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6" name="直接箭头连接符 5">
            <a:extLst>
              <a:ext uri="{FF2B5EF4-FFF2-40B4-BE49-F238E27FC236}">
                <a16:creationId xmlns:a16="http://schemas.microsoft.com/office/drawing/2014/main" xmlns="" id="{0F3CCE5A-851C-4C6F-857C-C5FF56B629BA}"/>
              </a:ext>
            </a:extLst>
          </p:cNvPr>
          <p:cNvCxnSpPr>
            <a:cxnSpLocks/>
          </p:cNvCxnSpPr>
          <p:nvPr/>
        </p:nvCxnSpPr>
        <p:spPr bwMode="auto">
          <a:xfrm>
            <a:off x="5230846" y="3900343"/>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7" name="直接箭头连接符 6">
            <a:extLst>
              <a:ext uri="{FF2B5EF4-FFF2-40B4-BE49-F238E27FC236}">
                <a16:creationId xmlns:a16="http://schemas.microsoft.com/office/drawing/2014/main" xmlns="" id="{91DB0EEB-892A-403C-9717-6E9263BDA30A}"/>
              </a:ext>
            </a:extLst>
          </p:cNvPr>
          <p:cNvCxnSpPr>
            <a:cxnSpLocks/>
          </p:cNvCxnSpPr>
          <p:nvPr/>
        </p:nvCxnSpPr>
        <p:spPr bwMode="auto">
          <a:xfrm>
            <a:off x="6969418" y="3879209"/>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8" name="文本框 7">
            <a:extLst>
              <a:ext uri="{FF2B5EF4-FFF2-40B4-BE49-F238E27FC236}">
                <a16:creationId xmlns:a16="http://schemas.microsoft.com/office/drawing/2014/main" xmlns="" id="{07A27246-0F9C-40A0-9F62-635D9B6DC3A6}"/>
              </a:ext>
            </a:extLst>
          </p:cNvPr>
          <p:cNvSpPr txBox="1"/>
          <p:nvPr/>
        </p:nvSpPr>
        <p:spPr>
          <a:xfrm>
            <a:off x="5149675" y="4001580"/>
            <a:ext cx="788966" cy="923330"/>
          </a:xfrm>
          <a:prstGeom prst="rect">
            <a:avLst/>
          </a:prstGeom>
          <a:noFill/>
          <a:ln>
            <a:noFill/>
          </a:ln>
        </p:spPr>
        <p:txBody>
          <a:bodyPr wrap="square" rtlCol="0">
            <a:spAutoFit/>
          </a:bodyPr>
          <a:lstStyle/>
          <a:p>
            <a:pPr algn="l"/>
            <a:r>
              <a:rPr lang="zh-CN" altLang="en-US" dirty="0">
                <a:solidFill>
                  <a:schemeClr val="accent2"/>
                </a:solidFill>
              </a:rPr>
              <a:t>二维姿势估计</a:t>
            </a:r>
          </a:p>
        </p:txBody>
      </p:sp>
      <p:sp>
        <p:nvSpPr>
          <p:cNvPr id="9" name="文本框 8">
            <a:extLst>
              <a:ext uri="{FF2B5EF4-FFF2-40B4-BE49-F238E27FC236}">
                <a16:creationId xmlns:a16="http://schemas.microsoft.com/office/drawing/2014/main" xmlns="" id="{76C41F49-C733-4E24-B782-16598ECEED6B}"/>
              </a:ext>
            </a:extLst>
          </p:cNvPr>
          <p:cNvSpPr txBox="1"/>
          <p:nvPr/>
        </p:nvSpPr>
        <p:spPr>
          <a:xfrm>
            <a:off x="6969418" y="4005920"/>
            <a:ext cx="788966" cy="923330"/>
          </a:xfrm>
          <a:prstGeom prst="rect">
            <a:avLst/>
          </a:prstGeom>
          <a:noFill/>
          <a:ln>
            <a:noFill/>
          </a:ln>
        </p:spPr>
        <p:txBody>
          <a:bodyPr wrap="square" rtlCol="0">
            <a:spAutoFit/>
          </a:bodyPr>
          <a:lstStyle/>
          <a:p>
            <a:pPr algn="l"/>
            <a:r>
              <a:rPr lang="zh-CN" altLang="en-US" dirty="0">
                <a:solidFill>
                  <a:schemeClr val="accent2"/>
                </a:solidFill>
              </a:rPr>
              <a:t>三维姿势估计</a:t>
            </a:r>
          </a:p>
        </p:txBody>
      </p:sp>
      <p:sp>
        <p:nvSpPr>
          <p:cNvPr id="10" name="文本框 9">
            <a:extLst>
              <a:ext uri="{FF2B5EF4-FFF2-40B4-BE49-F238E27FC236}">
                <a16:creationId xmlns:a16="http://schemas.microsoft.com/office/drawing/2014/main" xmlns="" id="{D14C7105-6A5F-425F-AA31-6E540948B88D}"/>
              </a:ext>
            </a:extLst>
          </p:cNvPr>
          <p:cNvSpPr txBox="1"/>
          <p:nvPr/>
        </p:nvSpPr>
        <p:spPr>
          <a:xfrm>
            <a:off x="3576274" y="4094767"/>
            <a:ext cx="706084" cy="646331"/>
          </a:xfrm>
          <a:prstGeom prst="rect">
            <a:avLst/>
          </a:prstGeom>
          <a:noFill/>
          <a:ln>
            <a:noFill/>
          </a:ln>
        </p:spPr>
        <p:txBody>
          <a:bodyPr wrap="square" rtlCol="0">
            <a:spAutoFit/>
          </a:bodyPr>
          <a:lstStyle/>
          <a:p>
            <a:pPr algn="l"/>
            <a:r>
              <a:rPr lang="zh-CN" altLang="en-US" dirty="0">
                <a:solidFill>
                  <a:schemeClr val="accent2"/>
                </a:solidFill>
              </a:rPr>
              <a:t>关系解析</a:t>
            </a:r>
          </a:p>
        </p:txBody>
      </p:sp>
      <p:cxnSp>
        <p:nvCxnSpPr>
          <p:cNvPr id="11" name="直接箭头连接符 10">
            <a:extLst>
              <a:ext uri="{FF2B5EF4-FFF2-40B4-BE49-F238E27FC236}">
                <a16:creationId xmlns:a16="http://schemas.microsoft.com/office/drawing/2014/main" xmlns="" id="{05BD7AA2-38B7-44C6-A285-B46BABF05C86}"/>
              </a:ext>
            </a:extLst>
          </p:cNvPr>
          <p:cNvCxnSpPr>
            <a:cxnSpLocks/>
          </p:cNvCxnSpPr>
          <p:nvPr/>
        </p:nvCxnSpPr>
        <p:spPr bwMode="auto">
          <a:xfrm>
            <a:off x="8462602" y="3911494"/>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12" name="图片 11">
            <a:extLst>
              <a:ext uri="{FF2B5EF4-FFF2-40B4-BE49-F238E27FC236}">
                <a16:creationId xmlns:a16="http://schemas.microsoft.com/office/drawing/2014/main" xmlns="" id="{ECC560B8-8B5C-468C-A470-AFA96A8F7A95}"/>
              </a:ext>
            </a:extLst>
          </p:cNvPr>
          <p:cNvPicPr>
            <a:picLocks noChangeAspect="1"/>
          </p:cNvPicPr>
          <p:nvPr/>
        </p:nvPicPr>
        <p:blipFill rotWithShape="1">
          <a:blip r:embed="rId2"/>
          <a:srcRect b="51409"/>
          <a:stretch/>
        </p:blipFill>
        <p:spPr>
          <a:xfrm>
            <a:off x="2207568" y="1412776"/>
            <a:ext cx="8092830" cy="2448983"/>
          </a:xfrm>
          <a:prstGeom prst="rect">
            <a:avLst/>
          </a:prstGeom>
        </p:spPr>
      </p:pic>
      <p:sp>
        <p:nvSpPr>
          <p:cNvPr id="13" name="文本框 12">
            <a:extLst>
              <a:ext uri="{FF2B5EF4-FFF2-40B4-BE49-F238E27FC236}">
                <a16:creationId xmlns:a16="http://schemas.microsoft.com/office/drawing/2014/main" xmlns="" id="{26930E97-8E66-4392-89FC-E773B0A36784}"/>
              </a:ext>
            </a:extLst>
          </p:cNvPr>
          <p:cNvSpPr txBox="1"/>
          <p:nvPr/>
        </p:nvSpPr>
        <p:spPr>
          <a:xfrm>
            <a:off x="3976061" y="2550815"/>
            <a:ext cx="1102747" cy="646331"/>
          </a:xfrm>
          <a:prstGeom prst="rect">
            <a:avLst/>
          </a:prstGeom>
          <a:solidFill>
            <a:schemeClr val="bg1"/>
          </a:solidFill>
          <a:ln>
            <a:noFill/>
          </a:ln>
        </p:spPr>
        <p:txBody>
          <a:bodyPr wrap="square" rtlCol="0">
            <a:spAutoFit/>
          </a:bodyPr>
          <a:lstStyle/>
          <a:p>
            <a:pPr algn="l"/>
            <a:r>
              <a:rPr lang="zh-CN" altLang="en-US" sz="3600" b="1" dirty="0">
                <a:solidFill>
                  <a:srgbClr val="0F04B9"/>
                </a:solidFill>
              </a:rPr>
              <a:t>骑车</a:t>
            </a:r>
          </a:p>
        </p:txBody>
      </p:sp>
      <p:sp>
        <p:nvSpPr>
          <p:cNvPr id="14" name="文本框 13">
            <a:extLst>
              <a:ext uri="{FF2B5EF4-FFF2-40B4-BE49-F238E27FC236}">
                <a16:creationId xmlns:a16="http://schemas.microsoft.com/office/drawing/2014/main" xmlns="" id="{DAEC974F-2218-43F5-B90B-A674B16AC2E6}"/>
              </a:ext>
            </a:extLst>
          </p:cNvPr>
          <p:cNvSpPr txBox="1"/>
          <p:nvPr/>
        </p:nvSpPr>
        <p:spPr>
          <a:xfrm>
            <a:off x="8394678" y="4001580"/>
            <a:ext cx="788966" cy="923330"/>
          </a:xfrm>
          <a:prstGeom prst="rect">
            <a:avLst/>
          </a:prstGeom>
          <a:noFill/>
          <a:ln>
            <a:noFill/>
          </a:ln>
        </p:spPr>
        <p:txBody>
          <a:bodyPr wrap="square" rtlCol="0">
            <a:spAutoFit/>
          </a:bodyPr>
          <a:lstStyle/>
          <a:p>
            <a:pPr algn="l"/>
            <a:r>
              <a:rPr lang="zh-CN" altLang="en-US" dirty="0">
                <a:solidFill>
                  <a:schemeClr val="accent2"/>
                </a:solidFill>
              </a:rPr>
              <a:t>三维场景构建</a:t>
            </a:r>
          </a:p>
        </p:txBody>
      </p:sp>
      <p:sp>
        <p:nvSpPr>
          <p:cNvPr id="15" name="标题 1">
            <a:extLst>
              <a:ext uri="{FF2B5EF4-FFF2-40B4-BE49-F238E27FC236}">
                <a16:creationId xmlns:a16="http://schemas.microsoft.com/office/drawing/2014/main" xmlns="" id="{BF6791F8-7353-46C0-B786-6E0EC3C246D0}"/>
              </a:ext>
            </a:extLst>
          </p:cNvPr>
          <p:cNvSpPr txBox="1">
            <a:spLocks/>
          </p:cNvSpPr>
          <p:nvPr/>
        </p:nvSpPr>
        <p:spPr bwMode="auto">
          <a:xfrm>
            <a:off x="44370" y="832505"/>
            <a:ext cx="9144000" cy="440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2800" kern="0" dirty="0">
                <a:solidFill>
                  <a:schemeClr val="tx1"/>
                </a:solidFill>
                <a:effectLst/>
                <a:latin typeface="+mj-ea"/>
              </a:rPr>
              <a:t>2.</a:t>
            </a:r>
            <a:r>
              <a:rPr lang="zh-CN" altLang="en-US" sz="2800" kern="0" dirty="0">
                <a:solidFill>
                  <a:schemeClr val="tx1"/>
                </a:solidFill>
                <a:effectLst/>
                <a:latin typeface="+mj-ea"/>
              </a:rPr>
              <a:t>基于单幅图像的人体交互行为解析及其三维场景构建</a:t>
            </a:r>
            <a:endParaRPr lang="zh-CN" altLang="en-US" kern="0" dirty="0">
              <a:solidFill>
                <a:schemeClr val="tx1"/>
              </a:solidFill>
              <a:effectLst/>
              <a:latin typeface="+mj-ea"/>
            </a:endParaRPr>
          </a:p>
        </p:txBody>
      </p:sp>
    </p:spTree>
    <p:extLst>
      <p:ext uri="{BB962C8B-B14F-4D97-AF65-F5344CB8AC3E}">
        <p14:creationId xmlns:p14="http://schemas.microsoft.com/office/powerpoint/2010/main" val="1602586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EDBE5714-3AE9-4D0A-BE7E-1DE87021F833}"/>
              </a:ext>
            </a:extLst>
          </p:cNvPr>
          <p:cNvSpPr>
            <a:spLocks noGrp="1"/>
          </p:cNvSpPr>
          <p:nvPr>
            <p:ph type="title"/>
          </p:nvPr>
        </p:nvSpPr>
        <p:spPr/>
        <p:txBody>
          <a:bodyPr/>
          <a:lstStyle/>
          <a:p>
            <a:endParaRPr lang="zh-CN" altLang="en-US"/>
          </a:p>
        </p:txBody>
      </p:sp>
      <p:sp>
        <p:nvSpPr>
          <p:cNvPr id="5" name="内容占位符 2">
            <a:extLst>
              <a:ext uri="{FF2B5EF4-FFF2-40B4-BE49-F238E27FC236}">
                <a16:creationId xmlns:a16="http://schemas.microsoft.com/office/drawing/2014/main" xmlns="" id="{CE8762C3-4814-4AB5-9013-9F8DA4C9F1AB}"/>
              </a:ext>
            </a:extLst>
          </p:cNvPr>
          <p:cNvSpPr txBox="1"/>
          <p:nvPr/>
        </p:nvSpPr>
        <p:spPr bwMode="auto">
          <a:xfrm>
            <a:off x="110780" y="1077087"/>
            <a:ext cx="8793532" cy="495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Blip>
                <a:blip r:embed="rId2"/>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fontAlgn="base">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fontAlgn="base">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fontAlgn="base">
              <a:spcBef>
                <a:spcPct val="20000"/>
              </a:spcBef>
              <a:spcAft>
                <a:spcPct val="0"/>
              </a:spcAft>
              <a:buChar char="»"/>
              <a:defRPr sz="2000">
                <a:solidFill>
                  <a:schemeClr val="tx1"/>
                </a:solidFill>
                <a:latin typeface="+mn-lt"/>
                <a:ea typeface="宋体" panose="02010600030101010101" pitchFamily="2" charset="-122"/>
              </a:defRPr>
            </a:lvl9pPr>
          </a:lstStyle>
          <a:p>
            <a:pPr marL="457200" lvl="1" indent="0">
              <a:buNone/>
            </a:pPr>
            <a:endParaRPr lang="en-US" altLang="zh-CN" dirty="0"/>
          </a:p>
          <a:p>
            <a:pPr>
              <a:buClr>
                <a:schemeClr val="accent2"/>
              </a:buClr>
              <a:buFont typeface="Wingdings" panose="05000000000000000000" pitchFamily="2" charset="2"/>
              <a:buChar char="l"/>
            </a:pPr>
            <a:r>
              <a:rPr lang="zh-CN" altLang="en-US" dirty="0"/>
              <a:t>研究内容</a:t>
            </a:r>
            <a:endParaRPr lang="en-US" altLang="zh-CN" dirty="0"/>
          </a:p>
          <a:p>
            <a:pPr lvl="1"/>
            <a:r>
              <a:rPr lang="zh-CN" altLang="en-US" dirty="0"/>
              <a:t>单幅图像“人体</a:t>
            </a:r>
            <a:r>
              <a:rPr lang="en-US" altLang="zh-CN" dirty="0"/>
              <a:t>-</a:t>
            </a:r>
            <a:r>
              <a:rPr lang="zh-CN" altLang="en-US" dirty="0"/>
              <a:t>对象”</a:t>
            </a:r>
            <a:r>
              <a:rPr lang="zh-CN" altLang="en-US" dirty="0">
                <a:solidFill>
                  <a:schemeClr val="accent2"/>
                </a:solidFill>
              </a:rPr>
              <a:t>交互关系解析</a:t>
            </a:r>
            <a:endParaRPr lang="en-US" altLang="zh-CN" dirty="0">
              <a:solidFill>
                <a:schemeClr val="accent2"/>
              </a:solidFill>
            </a:endParaRPr>
          </a:p>
          <a:p>
            <a:pPr lvl="1"/>
            <a:r>
              <a:rPr lang="zh-CN" altLang="en-US" dirty="0"/>
              <a:t>单幅图像人体</a:t>
            </a:r>
            <a:r>
              <a:rPr lang="zh-CN" altLang="en-US" dirty="0">
                <a:solidFill>
                  <a:schemeClr val="accent2"/>
                </a:solidFill>
              </a:rPr>
              <a:t>三维姿势估计</a:t>
            </a:r>
            <a:endParaRPr lang="en-US" altLang="zh-CN" dirty="0">
              <a:solidFill>
                <a:schemeClr val="accent2"/>
              </a:solidFill>
            </a:endParaRPr>
          </a:p>
          <a:p>
            <a:pPr lvl="1"/>
            <a:r>
              <a:rPr lang="zh-CN" altLang="en-US" dirty="0"/>
              <a:t>单幅图像人体三维</a:t>
            </a:r>
            <a:r>
              <a:rPr lang="zh-CN" altLang="en-US" dirty="0">
                <a:solidFill>
                  <a:schemeClr val="accent2"/>
                </a:solidFill>
              </a:rPr>
              <a:t>交互场景构建</a:t>
            </a:r>
          </a:p>
        </p:txBody>
      </p:sp>
      <p:sp>
        <p:nvSpPr>
          <p:cNvPr id="6" name="标题 1">
            <a:extLst>
              <a:ext uri="{FF2B5EF4-FFF2-40B4-BE49-F238E27FC236}">
                <a16:creationId xmlns:a16="http://schemas.microsoft.com/office/drawing/2014/main" xmlns="" id="{C620A3AC-3CC1-47F9-AD6F-04CD8A0E806F}"/>
              </a:ext>
            </a:extLst>
          </p:cNvPr>
          <p:cNvSpPr txBox="1">
            <a:spLocks/>
          </p:cNvSpPr>
          <p:nvPr/>
        </p:nvSpPr>
        <p:spPr bwMode="auto">
          <a:xfrm>
            <a:off x="44370" y="832505"/>
            <a:ext cx="9144000" cy="440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2800" kern="0" dirty="0">
                <a:solidFill>
                  <a:schemeClr val="tx1"/>
                </a:solidFill>
                <a:effectLst/>
                <a:latin typeface="+mj-ea"/>
              </a:rPr>
              <a:t>2.</a:t>
            </a:r>
            <a:r>
              <a:rPr lang="zh-CN" altLang="en-US" sz="2800" kern="0" dirty="0">
                <a:solidFill>
                  <a:schemeClr val="tx1"/>
                </a:solidFill>
                <a:effectLst/>
                <a:latin typeface="+mj-ea"/>
              </a:rPr>
              <a:t>基于单幅图像的人体交互行为解析及其三维场景构建</a:t>
            </a:r>
            <a:endParaRPr lang="zh-CN" altLang="en-US" kern="0" dirty="0">
              <a:solidFill>
                <a:schemeClr val="tx1"/>
              </a:solidFill>
              <a:effectLst/>
              <a:latin typeface="+mj-ea"/>
            </a:endParaRPr>
          </a:p>
        </p:txBody>
      </p:sp>
    </p:spTree>
    <p:extLst>
      <p:ext uri="{BB962C8B-B14F-4D97-AF65-F5344CB8AC3E}">
        <p14:creationId xmlns:p14="http://schemas.microsoft.com/office/powerpoint/2010/main" val="1205492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DEBA286-52A0-4179-B992-816C661D44A3}"/>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xmlns="" id="{CF85A42B-6269-4CD4-AA87-20B26777A9A3}"/>
              </a:ext>
            </a:extLst>
          </p:cNvPr>
          <p:cNvSpPr/>
          <p:nvPr/>
        </p:nvSpPr>
        <p:spPr>
          <a:xfrm>
            <a:off x="1271464" y="1227716"/>
            <a:ext cx="9144028" cy="2520000"/>
          </a:xfrm>
          <a:prstGeom prst="rect">
            <a:avLst/>
          </a:prstGeom>
          <a:solidFill>
            <a:srgbClr val="A5A5A5">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a:extLst>
              <a:ext uri="{FF2B5EF4-FFF2-40B4-BE49-F238E27FC236}">
                <a16:creationId xmlns:a16="http://schemas.microsoft.com/office/drawing/2014/main" xmlns="" id="{950A2C24-0949-46BE-A10D-9651E3C1C6BE}"/>
              </a:ext>
            </a:extLst>
          </p:cNvPr>
          <p:cNvSpPr/>
          <p:nvPr/>
        </p:nvSpPr>
        <p:spPr>
          <a:xfrm>
            <a:off x="1271436" y="3813310"/>
            <a:ext cx="9144028" cy="2700000"/>
          </a:xfrm>
          <a:prstGeom prst="rect">
            <a:avLst/>
          </a:prstGeom>
          <a:solidFill>
            <a:srgbClr val="4472C4">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7" name="图片 6">
            <a:extLst>
              <a:ext uri="{FF2B5EF4-FFF2-40B4-BE49-F238E27FC236}">
                <a16:creationId xmlns:a16="http://schemas.microsoft.com/office/drawing/2014/main" xmlns="" id="{D349BEEF-6582-4C81-8F47-009E88BAA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5710" y="1312396"/>
            <a:ext cx="1566000" cy="2088000"/>
          </a:xfrm>
          <a:prstGeom prst="rect">
            <a:avLst/>
          </a:prstGeom>
        </p:spPr>
      </p:pic>
      <p:pic>
        <p:nvPicPr>
          <p:cNvPr id="8" name="图片 7">
            <a:extLst>
              <a:ext uri="{FF2B5EF4-FFF2-40B4-BE49-F238E27FC236}">
                <a16:creationId xmlns:a16="http://schemas.microsoft.com/office/drawing/2014/main" xmlns="" id="{79214AAD-F220-4C7A-81F5-23D19193F3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68" t="31000" r="40666" b="2000"/>
          <a:stretch>
            <a:fillRect/>
          </a:stretch>
        </p:blipFill>
        <p:spPr>
          <a:xfrm>
            <a:off x="5252479" y="1972759"/>
            <a:ext cx="784477" cy="1440000"/>
          </a:xfrm>
          <a:prstGeom prst="rect">
            <a:avLst/>
          </a:prstGeom>
          <a:ln w="19050">
            <a:solidFill>
              <a:srgbClr val="00FF00"/>
            </a:solidFill>
          </a:ln>
        </p:spPr>
      </p:pic>
      <p:pic>
        <p:nvPicPr>
          <p:cNvPr id="9" name="图片 8">
            <a:extLst>
              <a:ext uri="{FF2B5EF4-FFF2-40B4-BE49-F238E27FC236}">
                <a16:creationId xmlns:a16="http://schemas.microsoft.com/office/drawing/2014/main" xmlns="" id="{4A2F9A06-4445-40AC-BA5C-E33995F5EB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624" t="4000" r="13710" b="4000"/>
          <a:stretch>
            <a:fillRect/>
          </a:stretch>
        </p:blipFill>
        <p:spPr>
          <a:xfrm>
            <a:off x="6125353" y="1318065"/>
            <a:ext cx="1032653" cy="2088000"/>
          </a:xfrm>
          <a:prstGeom prst="rect">
            <a:avLst/>
          </a:prstGeom>
          <a:ln w="19050">
            <a:solidFill>
              <a:srgbClr val="FF0000"/>
            </a:solidFill>
          </a:ln>
        </p:spPr>
      </p:pic>
      <p:sp>
        <p:nvSpPr>
          <p:cNvPr id="10" name="右箭头 8">
            <a:extLst>
              <a:ext uri="{FF2B5EF4-FFF2-40B4-BE49-F238E27FC236}">
                <a16:creationId xmlns:a16="http://schemas.microsoft.com/office/drawing/2014/main" xmlns="" id="{B35D7B3D-205C-4415-93F5-6A16E867BB62}"/>
              </a:ext>
            </a:extLst>
          </p:cNvPr>
          <p:cNvSpPr/>
          <p:nvPr/>
        </p:nvSpPr>
        <p:spPr>
          <a:xfrm>
            <a:off x="4133544" y="2368227"/>
            <a:ext cx="899830" cy="299988"/>
          </a:xfrm>
          <a:prstGeom prst="rightArrow">
            <a:avLst/>
          </a:prstGeom>
          <a:no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11" name="文本框 10">
            <a:extLst>
              <a:ext uri="{FF2B5EF4-FFF2-40B4-BE49-F238E27FC236}">
                <a16:creationId xmlns:a16="http://schemas.microsoft.com/office/drawing/2014/main" xmlns="" id="{C81B694F-D48D-4F35-860E-87E38C764959}"/>
              </a:ext>
            </a:extLst>
          </p:cNvPr>
          <p:cNvSpPr txBox="1"/>
          <p:nvPr/>
        </p:nvSpPr>
        <p:spPr>
          <a:xfrm>
            <a:off x="4054070" y="1980556"/>
            <a:ext cx="1025922" cy="307777"/>
          </a:xfrm>
          <a:prstGeom prst="rect">
            <a:avLst/>
          </a:prstGeom>
          <a:noFill/>
        </p:spPr>
        <p:txBody>
          <a:bodyPr wrap="none" lIns="0" tIns="0" rIns="0" bIns="0" rtlCol="0">
            <a:spAutoFit/>
          </a:bodyPr>
          <a:lstStyle/>
          <a:p>
            <a:r>
              <a:rPr lang="zh-CN" altLang="en-US" sz="2000" dirty="0">
                <a:latin typeface="+mn-lt"/>
                <a:ea typeface="+mn-ea"/>
              </a:rPr>
              <a:t>对象检测</a:t>
            </a:r>
          </a:p>
        </p:txBody>
      </p:sp>
      <p:sp>
        <p:nvSpPr>
          <p:cNvPr id="12" name="右箭头 18">
            <a:extLst>
              <a:ext uri="{FF2B5EF4-FFF2-40B4-BE49-F238E27FC236}">
                <a16:creationId xmlns:a16="http://schemas.microsoft.com/office/drawing/2014/main" xmlns="" id="{8607007B-8EBB-4F3C-94D4-7D72C8123DB0}"/>
              </a:ext>
            </a:extLst>
          </p:cNvPr>
          <p:cNvSpPr/>
          <p:nvPr/>
        </p:nvSpPr>
        <p:spPr>
          <a:xfrm>
            <a:off x="7398545" y="2368227"/>
            <a:ext cx="899830" cy="299988"/>
          </a:xfrm>
          <a:prstGeom prst="rightArrow">
            <a:avLst/>
          </a:prstGeom>
          <a:no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13" name="文本框 12">
            <a:extLst>
              <a:ext uri="{FF2B5EF4-FFF2-40B4-BE49-F238E27FC236}">
                <a16:creationId xmlns:a16="http://schemas.microsoft.com/office/drawing/2014/main" xmlns="" id="{96B81EAF-8DC8-46C0-BD5B-838932C34100}"/>
              </a:ext>
            </a:extLst>
          </p:cNvPr>
          <p:cNvSpPr txBox="1"/>
          <p:nvPr/>
        </p:nvSpPr>
        <p:spPr>
          <a:xfrm>
            <a:off x="7306580" y="1980556"/>
            <a:ext cx="1025922" cy="307777"/>
          </a:xfrm>
          <a:prstGeom prst="rect">
            <a:avLst/>
          </a:prstGeom>
          <a:noFill/>
        </p:spPr>
        <p:txBody>
          <a:bodyPr wrap="none" lIns="0" tIns="0" rIns="0" bIns="0" rtlCol="0">
            <a:spAutoFit/>
          </a:bodyPr>
          <a:lstStyle/>
          <a:p>
            <a:r>
              <a:rPr lang="zh-CN" altLang="en-US" sz="2000" dirty="0">
                <a:latin typeface="+mn-lt"/>
                <a:ea typeface="+mn-ea"/>
              </a:rPr>
              <a:t>关系解析</a:t>
            </a:r>
          </a:p>
        </p:txBody>
      </p:sp>
      <p:pic>
        <p:nvPicPr>
          <p:cNvPr id="14" name="图片 13">
            <a:extLst>
              <a:ext uri="{FF2B5EF4-FFF2-40B4-BE49-F238E27FC236}">
                <a16:creationId xmlns:a16="http://schemas.microsoft.com/office/drawing/2014/main" xmlns="" id="{A27404F6-4F36-4B70-A548-5647D2423E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7934" y="1318065"/>
            <a:ext cx="1566000" cy="2088000"/>
          </a:xfrm>
          <a:prstGeom prst="rect">
            <a:avLst/>
          </a:prstGeom>
        </p:spPr>
      </p:pic>
      <p:grpSp>
        <p:nvGrpSpPr>
          <p:cNvPr id="15" name="组合 14">
            <a:extLst>
              <a:ext uri="{FF2B5EF4-FFF2-40B4-BE49-F238E27FC236}">
                <a16:creationId xmlns:a16="http://schemas.microsoft.com/office/drawing/2014/main" xmlns="" id="{4718A97C-9002-45E6-BB15-A4B33EA4C033}"/>
              </a:ext>
            </a:extLst>
          </p:cNvPr>
          <p:cNvGrpSpPr/>
          <p:nvPr/>
        </p:nvGrpSpPr>
        <p:grpSpPr>
          <a:xfrm>
            <a:off x="1951687" y="3973360"/>
            <a:ext cx="2766652" cy="2430270"/>
            <a:chOff x="431541" y="4329100"/>
            <a:chExt cx="2766652" cy="2430270"/>
          </a:xfrm>
        </p:grpSpPr>
        <p:sp>
          <p:nvSpPr>
            <p:cNvPr id="16" name="矩形 15">
              <a:extLst>
                <a:ext uri="{FF2B5EF4-FFF2-40B4-BE49-F238E27FC236}">
                  <a16:creationId xmlns:a16="http://schemas.microsoft.com/office/drawing/2014/main" xmlns="" id="{3DBA68EF-5049-48D0-A8FD-7446BD9F8496}"/>
                </a:ext>
              </a:extLst>
            </p:cNvPr>
            <p:cNvSpPr/>
            <p:nvPr/>
          </p:nvSpPr>
          <p:spPr>
            <a:xfrm>
              <a:off x="431541" y="4329100"/>
              <a:ext cx="2766652"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17" name="图片 16">
              <a:extLst>
                <a:ext uri="{FF2B5EF4-FFF2-40B4-BE49-F238E27FC236}">
                  <a16:creationId xmlns:a16="http://schemas.microsoft.com/office/drawing/2014/main" xmlns="" id="{BBA5288C-2048-450B-AB04-3B8CB8B8D5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323" y="4425680"/>
              <a:ext cx="2564334" cy="1938761"/>
            </a:xfrm>
            <a:prstGeom prst="rect">
              <a:avLst/>
            </a:prstGeom>
          </p:spPr>
        </p:pic>
        <p:sp>
          <p:nvSpPr>
            <p:cNvPr id="18" name="文本框 17">
              <a:extLst>
                <a:ext uri="{FF2B5EF4-FFF2-40B4-BE49-F238E27FC236}">
                  <a16:creationId xmlns:a16="http://schemas.microsoft.com/office/drawing/2014/main" xmlns="" id="{8C425D2E-D1C4-4D47-A774-FF228871CE11}"/>
                </a:ext>
              </a:extLst>
            </p:cNvPr>
            <p:cNvSpPr txBox="1"/>
            <p:nvPr/>
          </p:nvSpPr>
          <p:spPr>
            <a:xfrm>
              <a:off x="1232409" y="6444335"/>
              <a:ext cx="1154162" cy="276999"/>
            </a:xfrm>
            <a:prstGeom prst="rect">
              <a:avLst/>
            </a:prstGeom>
            <a:noFill/>
          </p:spPr>
          <p:txBody>
            <a:bodyPr wrap="none" lIns="0" tIns="0" rIns="0" bIns="0" rtlCol="0">
              <a:spAutoFit/>
            </a:bodyPr>
            <a:lstStyle/>
            <a:p>
              <a:r>
                <a:rPr lang="zh-CN" altLang="en-US" dirty="0">
                  <a:latin typeface="+mn-lt"/>
                  <a:ea typeface="+mn-ea"/>
                </a:rPr>
                <a:t>本体指导库</a:t>
              </a:r>
            </a:p>
          </p:txBody>
        </p:sp>
      </p:grpSp>
      <p:grpSp>
        <p:nvGrpSpPr>
          <p:cNvPr id="19" name="组合 18">
            <a:extLst>
              <a:ext uri="{FF2B5EF4-FFF2-40B4-BE49-F238E27FC236}">
                <a16:creationId xmlns:a16="http://schemas.microsoft.com/office/drawing/2014/main" xmlns="" id="{9C129F53-6B7C-4BF4-B926-5CF4B9322EE7}"/>
              </a:ext>
            </a:extLst>
          </p:cNvPr>
          <p:cNvGrpSpPr/>
          <p:nvPr/>
        </p:nvGrpSpPr>
        <p:grpSpPr>
          <a:xfrm>
            <a:off x="4942993" y="3973360"/>
            <a:ext cx="2617935" cy="2430270"/>
            <a:chOff x="3714823" y="4329100"/>
            <a:chExt cx="2617935" cy="2430270"/>
          </a:xfrm>
        </p:grpSpPr>
        <p:grpSp>
          <p:nvGrpSpPr>
            <p:cNvPr id="20" name="组合 19">
              <a:extLst>
                <a:ext uri="{FF2B5EF4-FFF2-40B4-BE49-F238E27FC236}">
                  <a16:creationId xmlns:a16="http://schemas.microsoft.com/office/drawing/2014/main" xmlns="" id="{4B4336D1-2191-4615-9FA9-DA1C601E041C}"/>
                </a:ext>
              </a:extLst>
            </p:cNvPr>
            <p:cNvGrpSpPr/>
            <p:nvPr/>
          </p:nvGrpSpPr>
          <p:grpSpPr>
            <a:xfrm>
              <a:off x="3851920" y="4477771"/>
              <a:ext cx="2325877" cy="1845726"/>
              <a:chOff x="3848480" y="4012387"/>
              <a:chExt cx="2325877" cy="1845726"/>
            </a:xfrm>
          </p:grpSpPr>
          <p:pic>
            <p:nvPicPr>
              <p:cNvPr id="23" name="图片 22">
                <a:extLst>
                  <a:ext uri="{FF2B5EF4-FFF2-40B4-BE49-F238E27FC236}">
                    <a16:creationId xmlns:a16="http://schemas.microsoft.com/office/drawing/2014/main" xmlns="" id="{DF5E61BB-ED98-499A-A077-F35B6485F962}"/>
                  </a:ext>
                </a:extLst>
              </p:cNvPr>
              <p:cNvPicPr>
                <a:picLocks noChangeAspect="1"/>
              </p:cNvPicPr>
              <p:nvPr/>
            </p:nvPicPr>
            <p:blipFill rotWithShape="1">
              <a:blip r:embed="rId4">
                <a:extLst>
                  <a:ext uri="{28A0092B-C50C-407E-A947-70E740481C1C}">
                    <a14:useLocalDpi xmlns:a14="http://schemas.microsoft.com/office/drawing/2010/main" val="0"/>
                  </a:ext>
                </a:extLst>
              </a:blip>
              <a:srcRect l="13114" t="9847" r="9425" b="13125"/>
              <a:stretch>
                <a:fillRect/>
              </a:stretch>
            </p:blipFill>
            <p:spPr>
              <a:xfrm>
                <a:off x="5144908" y="4012387"/>
                <a:ext cx="965107" cy="720000"/>
              </a:xfrm>
              <a:prstGeom prst="rect">
                <a:avLst/>
              </a:prstGeom>
            </p:spPr>
          </p:pic>
          <p:pic>
            <p:nvPicPr>
              <p:cNvPr id="24" name="图片 23">
                <a:extLst>
                  <a:ext uri="{FF2B5EF4-FFF2-40B4-BE49-F238E27FC236}">
                    <a16:creationId xmlns:a16="http://schemas.microsoft.com/office/drawing/2014/main" xmlns="" id="{5AD32F79-4135-4918-BB73-285B726CE22F}"/>
                  </a:ext>
                </a:extLst>
              </p:cNvPr>
              <p:cNvPicPr>
                <a:picLocks noChangeAspect="1"/>
              </p:cNvPicPr>
              <p:nvPr/>
            </p:nvPicPr>
            <p:blipFill rotWithShape="1">
              <a:blip r:embed="rId5">
                <a:extLst>
                  <a:ext uri="{28A0092B-C50C-407E-A947-70E740481C1C}">
                    <a14:useLocalDpi xmlns:a14="http://schemas.microsoft.com/office/drawing/2010/main" val="0"/>
                  </a:ext>
                </a:extLst>
              </a:blip>
              <a:srcRect l="13114" t="9027" r="9425" b="13125"/>
              <a:stretch>
                <a:fillRect/>
              </a:stretch>
            </p:blipFill>
            <p:spPr>
              <a:xfrm>
                <a:off x="4716206" y="4159157"/>
                <a:ext cx="954947" cy="720000"/>
              </a:xfrm>
              <a:prstGeom prst="rect">
                <a:avLst/>
              </a:prstGeom>
            </p:spPr>
          </p:pic>
          <p:pic>
            <p:nvPicPr>
              <p:cNvPr id="25" name="图片 24">
                <a:extLst>
                  <a:ext uri="{FF2B5EF4-FFF2-40B4-BE49-F238E27FC236}">
                    <a16:creationId xmlns:a16="http://schemas.microsoft.com/office/drawing/2014/main" xmlns="" id="{9D60D14D-F96E-4356-9654-51D60511BD16}"/>
                  </a:ext>
                </a:extLst>
              </p:cNvPr>
              <p:cNvPicPr>
                <a:picLocks noChangeAspect="1"/>
              </p:cNvPicPr>
              <p:nvPr/>
            </p:nvPicPr>
            <p:blipFill rotWithShape="1">
              <a:blip r:embed="rId6">
                <a:extLst>
                  <a:ext uri="{28A0092B-C50C-407E-A947-70E740481C1C}">
                    <a14:useLocalDpi xmlns:a14="http://schemas.microsoft.com/office/drawing/2010/main" val="0"/>
                  </a:ext>
                </a:extLst>
              </a:blip>
              <a:srcRect l="17417" t="13944" r="13721" b="17221"/>
              <a:stretch>
                <a:fillRect/>
              </a:stretch>
            </p:blipFill>
            <p:spPr>
              <a:xfrm>
                <a:off x="4282343" y="4305927"/>
                <a:ext cx="960107" cy="720000"/>
              </a:xfrm>
              <a:prstGeom prst="rect">
                <a:avLst/>
              </a:prstGeom>
            </p:spPr>
          </p:pic>
          <p:pic>
            <p:nvPicPr>
              <p:cNvPr id="26" name="图片 25">
                <a:extLst>
                  <a:ext uri="{FF2B5EF4-FFF2-40B4-BE49-F238E27FC236}">
                    <a16:creationId xmlns:a16="http://schemas.microsoft.com/office/drawing/2014/main" xmlns="" id="{53DF4A3B-2327-4DE0-9289-6502465AB61B}"/>
                  </a:ext>
                </a:extLst>
              </p:cNvPr>
              <p:cNvPicPr>
                <a:picLocks noChangeAspect="1"/>
              </p:cNvPicPr>
              <p:nvPr/>
            </p:nvPicPr>
            <p:blipFill rotWithShape="1">
              <a:blip r:embed="rId7">
                <a:extLst>
                  <a:ext uri="{28A0092B-C50C-407E-A947-70E740481C1C}">
                    <a14:useLocalDpi xmlns:a14="http://schemas.microsoft.com/office/drawing/2010/main" val="0"/>
                  </a:ext>
                </a:extLst>
              </a:blip>
              <a:srcRect l="17417" t="13944" r="13721" b="17221"/>
              <a:stretch>
                <a:fillRect/>
              </a:stretch>
            </p:blipFill>
            <p:spPr>
              <a:xfrm>
                <a:off x="3848480" y="4452698"/>
                <a:ext cx="960107" cy="720000"/>
              </a:xfrm>
              <a:prstGeom prst="rect">
                <a:avLst/>
              </a:prstGeom>
            </p:spPr>
          </p:pic>
          <p:pic>
            <p:nvPicPr>
              <p:cNvPr id="27" name="图片 26">
                <a:extLst>
                  <a:ext uri="{FF2B5EF4-FFF2-40B4-BE49-F238E27FC236}">
                    <a16:creationId xmlns:a16="http://schemas.microsoft.com/office/drawing/2014/main" xmlns="" id="{B219398F-7414-449E-83AB-F08F8CD8417C}"/>
                  </a:ext>
                </a:extLst>
              </p:cNvPr>
              <p:cNvPicPr>
                <a:picLocks noChangeAspect="1"/>
              </p:cNvPicPr>
              <p:nvPr/>
            </p:nvPicPr>
            <p:blipFill rotWithShape="1">
              <a:blip r:embed="rId8">
                <a:extLst>
                  <a:ext uri="{28A0092B-C50C-407E-A947-70E740481C1C}">
                    <a14:useLocalDpi xmlns:a14="http://schemas.microsoft.com/office/drawing/2010/main" val="0"/>
                  </a:ext>
                </a:extLst>
              </a:blip>
              <a:srcRect l="13114" t="13944" r="9425" b="17221"/>
              <a:stretch>
                <a:fillRect/>
              </a:stretch>
            </p:blipFill>
            <p:spPr>
              <a:xfrm>
                <a:off x="5094357" y="4538791"/>
                <a:ext cx="1080000" cy="720000"/>
              </a:xfrm>
              <a:prstGeom prst="rect">
                <a:avLst/>
              </a:prstGeom>
            </p:spPr>
          </p:pic>
          <p:pic>
            <p:nvPicPr>
              <p:cNvPr id="28" name="图片 27">
                <a:extLst>
                  <a:ext uri="{FF2B5EF4-FFF2-40B4-BE49-F238E27FC236}">
                    <a16:creationId xmlns:a16="http://schemas.microsoft.com/office/drawing/2014/main" xmlns="" id="{89F6F871-2112-49E6-96C2-2A605F9BB061}"/>
                  </a:ext>
                </a:extLst>
              </p:cNvPr>
              <p:cNvPicPr>
                <a:picLocks noChangeAspect="1"/>
              </p:cNvPicPr>
              <p:nvPr/>
            </p:nvPicPr>
            <p:blipFill rotWithShape="1">
              <a:blip r:embed="rId9">
                <a:extLst>
                  <a:ext uri="{28A0092B-C50C-407E-A947-70E740481C1C}">
                    <a14:useLocalDpi xmlns:a14="http://schemas.microsoft.com/office/drawing/2010/main" val="0"/>
                  </a:ext>
                </a:extLst>
              </a:blip>
              <a:srcRect l="13114" t="13944" r="9426" b="17221"/>
              <a:stretch>
                <a:fillRect/>
              </a:stretch>
            </p:blipFill>
            <p:spPr>
              <a:xfrm>
                <a:off x="4716206" y="4738565"/>
                <a:ext cx="1079999" cy="720000"/>
              </a:xfrm>
              <a:prstGeom prst="rect">
                <a:avLst/>
              </a:prstGeom>
            </p:spPr>
          </p:pic>
          <p:pic>
            <p:nvPicPr>
              <p:cNvPr id="29" name="图片 28">
                <a:extLst>
                  <a:ext uri="{FF2B5EF4-FFF2-40B4-BE49-F238E27FC236}">
                    <a16:creationId xmlns:a16="http://schemas.microsoft.com/office/drawing/2014/main" xmlns="" id="{2A0FB487-420A-4268-A1EC-DE11E72EA7F7}"/>
                  </a:ext>
                </a:extLst>
              </p:cNvPr>
              <p:cNvPicPr>
                <a:picLocks noChangeAspect="1"/>
              </p:cNvPicPr>
              <p:nvPr/>
            </p:nvPicPr>
            <p:blipFill rotWithShape="1">
              <a:blip r:embed="rId10">
                <a:extLst>
                  <a:ext uri="{28A0092B-C50C-407E-A947-70E740481C1C}">
                    <a14:useLocalDpi xmlns:a14="http://schemas.microsoft.com/office/drawing/2010/main" val="0"/>
                  </a:ext>
                </a:extLst>
              </a:blip>
              <a:srcRect l="13114" t="13944" r="9425" b="17221"/>
              <a:stretch>
                <a:fillRect/>
              </a:stretch>
            </p:blipFill>
            <p:spPr>
              <a:xfrm flipH="1">
                <a:off x="4338054" y="4938339"/>
                <a:ext cx="1080000" cy="720000"/>
              </a:xfrm>
              <a:prstGeom prst="rect">
                <a:avLst/>
              </a:prstGeom>
            </p:spPr>
          </p:pic>
          <p:pic>
            <p:nvPicPr>
              <p:cNvPr id="30" name="图片 29">
                <a:extLst>
                  <a:ext uri="{FF2B5EF4-FFF2-40B4-BE49-F238E27FC236}">
                    <a16:creationId xmlns:a16="http://schemas.microsoft.com/office/drawing/2014/main" xmlns="" id="{74E13515-86F4-4D59-BC0E-AB1CAADB8562}"/>
                  </a:ext>
                </a:extLst>
              </p:cNvPr>
              <p:cNvPicPr>
                <a:picLocks noChangeAspect="1"/>
              </p:cNvPicPr>
              <p:nvPr/>
            </p:nvPicPr>
            <p:blipFill rotWithShape="1">
              <a:blip r:embed="rId11">
                <a:extLst>
                  <a:ext uri="{28A0092B-C50C-407E-A947-70E740481C1C}">
                    <a14:useLocalDpi xmlns:a14="http://schemas.microsoft.com/office/drawing/2010/main" val="0"/>
                  </a:ext>
                </a:extLst>
              </a:blip>
              <a:srcRect l="13114" t="13944" r="9425" b="17221"/>
              <a:stretch>
                <a:fillRect/>
              </a:stretch>
            </p:blipFill>
            <p:spPr>
              <a:xfrm>
                <a:off x="3959902" y="5138113"/>
                <a:ext cx="1080000" cy="720000"/>
              </a:xfrm>
              <a:prstGeom prst="rect">
                <a:avLst/>
              </a:prstGeom>
            </p:spPr>
          </p:pic>
        </p:grpSp>
        <p:sp>
          <p:nvSpPr>
            <p:cNvPr id="21" name="矩形 20">
              <a:extLst>
                <a:ext uri="{FF2B5EF4-FFF2-40B4-BE49-F238E27FC236}">
                  <a16:creationId xmlns:a16="http://schemas.microsoft.com/office/drawing/2014/main" xmlns="" id="{2D03CE8F-C019-4E41-BA38-E638DE0D1E85}"/>
                </a:ext>
              </a:extLst>
            </p:cNvPr>
            <p:cNvSpPr/>
            <p:nvPr/>
          </p:nvSpPr>
          <p:spPr>
            <a:xfrm>
              <a:off x="3714823" y="4329100"/>
              <a:ext cx="2617935"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2" name="文本框 21">
              <a:extLst>
                <a:ext uri="{FF2B5EF4-FFF2-40B4-BE49-F238E27FC236}">
                  <a16:creationId xmlns:a16="http://schemas.microsoft.com/office/drawing/2014/main" xmlns="" id="{2C95ED1D-9B3F-4959-B7F8-8B06DE5F48B6}"/>
                </a:ext>
              </a:extLst>
            </p:cNvPr>
            <p:cNvSpPr txBox="1"/>
            <p:nvPr/>
          </p:nvSpPr>
          <p:spPr>
            <a:xfrm>
              <a:off x="4452953" y="6444335"/>
              <a:ext cx="1154162" cy="276999"/>
            </a:xfrm>
            <a:prstGeom prst="rect">
              <a:avLst/>
            </a:prstGeom>
            <a:noFill/>
          </p:spPr>
          <p:txBody>
            <a:bodyPr wrap="none" lIns="0" tIns="0" rIns="0" bIns="0" rtlCol="0">
              <a:spAutoFit/>
            </a:bodyPr>
            <a:lstStyle/>
            <a:p>
              <a:r>
                <a:rPr lang="zh-CN" altLang="en-US" dirty="0">
                  <a:latin typeface="+mn-lt"/>
                  <a:ea typeface="+mn-ea"/>
                </a:rPr>
                <a:t>图像训练集</a:t>
              </a:r>
            </a:p>
          </p:txBody>
        </p:sp>
      </p:grpSp>
      <p:grpSp>
        <p:nvGrpSpPr>
          <p:cNvPr id="31" name="组合 30">
            <a:extLst>
              <a:ext uri="{FF2B5EF4-FFF2-40B4-BE49-F238E27FC236}">
                <a16:creationId xmlns:a16="http://schemas.microsoft.com/office/drawing/2014/main" xmlns="" id="{052C90DF-8715-4724-B53C-9FD5CA39ADBC}"/>
              </a:ext>
            </a:extLst>
          </p:cNvPr>
          <p:cNvGrpSpPr/>
          <p:nvPr/>
        </p:nvGrpSpPr>
        <p:grpSpPr>
          <a:xfrm>
            <a:off x="7785582" y="3973360"/>
            <a:ext cx="2437186" cy="2430270"/>
            <a:chOff x="6514118" y="4329100"/>
            <a:chExt cx="2437186" cy="2430270"/>
          </a:xfrm>
        </p:grpSpPr>
        <p:pic>
          <p:nvPicPr>
            <p:cNvPr id="32" name="图片 31">
              <a:extLst>
                <a:ext uri="{FF2B5EF4-FFF2-40B4-BE49-F238E27FC236}">
                  <a16:creationId xmlns:a16="http://schemas.microsoft.com/office/drawing/2014/main" xmlns="" id="{43EE8CCD-71F6-4C3E-B3AF-86F103A57993}"/>
                </a:ext>
              </a:extLst>
            </p:cNvPr>
            <p:cNvPicPr>
              <a:picLocks noChangeAspect="1"/>
            </p:cNvPicPr>
            <p:nvPr/>
          </p:nvPicPr>
          <p:blipFill rotWithShape="1">
            <a:blip r:embed="rId12"/>
            <a:srcRect l="17832" r="8862"/>
            <a:stretch>
              <a:fillRect/>
            </a:stretch>
          </p:blipFill>
          <p:spPr>
            <a:xfrm>
              <a:off x="7137284" y="4599130"/>
              <a:ext cx="1665186" cy="1800000"/>
            </a:xfrm>
            <a:prstGeom prst="rect">
              <a:avLst/>
            </a:prstGeom>
            <a:ln>
              <a:solidFill>
                <a:schemeClr val="tx1"/>
              </a:solidFill>
            </a:ln>
          </p:spPr>
        </p:pic>
        <p:pic>
          <p:nvPicPr>
            <p:cNvPr id="33" name="图片 32">
              <a:extLst>
                <a:ext uri="{FF2B5EF4-FFF2-40B4-BE49-F238E27FC236}">
                  <a16:creationId xmlns:a16="http://schemas.microsoft.com/office/drawing/2014/main" xmlns="" id="{EDFE31A6-4345-4BD7-96A8-8FE5630D250A}"/>
                </a:ext>
              </a:extLst>
            </p:cNvPr>
            <p:cNvPicPr>
              <a:picLocks noChangeAspect="1"/>
            </p:cNvPicPr>
            <p:nvPr/>
          </p:nvPicPr>
          <p:blipFill>
            <a:blip r:embed="rId13"/>
            <a:stretch>
              <a:fillRect/>
            </a:stretch>
          </p:blipFill>
          <p:spPr>
            <a:xfrm>
              <a:off x="6665690" y="4419110"/>
              <a:ext cx="1715203" cy="1800000"/>
            </a:xfrm>
            <a:prstGeom prst="rect">
              <a:avLst/>
            </a:prstGeom>
            <a:ln>
              <a:solidFill>
                <a:schemeClr val="tx1"/>
              </a:solidFill>
            </a:ln>
          </p:spPr>
        </p:pic>
        <p:sp>
          <p:nvSpPr>
            <p:cNvPr id="34" name="矩形 33">
              <a:extLst>
                <a:ext uri="{FF2B5EF4-FFF2-40B4-BE49-F238E27FC236}">
                  <a16:creationId xmlns:a16="http://schemas.microsoft.com/office/drawing/2014/main" xmlns="" id="{77EEFE95-D6FE-40DC-916B-3C8D24B7CE18}"/>
                </a:ext>
              </a:extLst>
            </p:cNvPr>
            <p:cNvSpPr/>
            <p:nvPr/>
          </p:nvSpPr>
          <p:spPr>
            <a:xfrm>
              <a:off x="6514118" y="4329100"/>
              <a:ext cx="2437186"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5" name="文本框 34">
              <a:extLst>
                <a:ext uri="{FF2B5EF4-FFF2-40B4-BE49-F238E27FC236}">
                  <a16:creationId xmlns:a16="http://schemas.microsoft.com/office/drawing/2014/main" xmlns="" id="{706B959C-3315-4E93-B12A-CF851AAC37D2}"/>
                </a:ext>
              </a:extLst>
            </p:cNvPr>
            <p:cNvSpPr txBox="1"/>
            <p:nvPr/>
          </p:nvSpPr>
          <p:spPr>
            <a:xfrm>
              <a:off x="7339080" y="6444335"/>
              <a:ext cx="923330" cy="276999"/>
            </a:xfrm>
            <a:prstGeom prst="rect">
              <a:avLst/>
            </a:prstGeom>
            <a:noFill/>
          </p:spPr>
          <p:txBody>
            <a:bodyPr wrap="none" lIns="0" tIns="0" rIns="0" bIns="0" rtlCol="0">
              <a:spAutoFit/>
            </a:bodyPr>
            <a:lstStyle/>
            <a:p>
              <a:r>
                <a:rPr lang="zh-CN" altLang="en-US" dirty="0">
                  <a:latin typeface="+mn-lt"/>
                  <a:ea typeface="+mn-ea"/>
                </a:rPr>
                <a:t>分类模型</a:t>
              </a:r>
            </a:p>
          </p:txBody>
        </p:sp>
      </p:grpSp>
      <p:sp>
        <p:nvSpPr>
          <p:cNvPr id="36" name="文本框 35">
            <a:extLst>
              <a:ext uri="{FF2B5EF4-FFF2-40B4-BE49-F238E27FC236}">
                <a16:creationId xmlns:a16="http://schemas.microsoft.com/office/drawing/2014/main" xmlns="" id="{4A55D8C5-4CA0-4E0C-B194-126AE263EF14}"/>
              </a:ext>
            </a:extLst>
          </p:cNvPr>
          <p:cNvSpPr txBox="1"/>
          <p:nvPr/>
        </p:nvSpPr>
        <p:spPr>
          <a:xfrm>
            <a:off x="1300573" y="4688629"/>
            <a:ext cx="492443" cy="1118255"/>
          </a:xfrm>
          <a:prstGeom prst="rect">
            <a:avLst/>
          </a:prstGeom>
          <a:noFill/>
        </p:spPr>
        <p:txBody>
          <a:bodyPr vert="eaVert" wrap="none" rtlCol="0">
            <a:spAutoFit/>
          </a:bodyPr>
          <a:lstStyle/>
          <a:p>
            <a:r>
              <a:rPr lang="zh-CN" altLang="en-US" sz="2000" dirty="0">
                <a:latin typeface="+mn-lt"/>
                <a:ea typeface="+mn-ea"/>
              </a:rPr>
              <a:t>训练部分</a:t>
            </a:r>
          </a:p>
        </p:txBody>
      </p:sp>
      <p:sp>
        <p:nvSpPr>
          <p:cNvPr id="37" name="文本框 36">
            <a:extLst>
              <a:ext uri="{FF2B5EF4-FFF2-40B4-BE49-F238E27FC236}">
                <a16:creationId xmlns:a16="http://schemas.microsoft.com/office/drawing/2014/main" xmlns="" id="{E4E21AD4-6217-4E0B-B5D8-DB520552279E}"/>
              </a:ext>
            </a:extLst>
          </p:cNvPr>
          <p:cNvSpPr txBox="1"/>
          <p:nvPr/>
        </p:nvSpPr>
        <p:spPr>
          <a:xfrm>
            <a:off x="1300573" y="1903130"/>
            <a:ext cx="492443" cy="1118255"/>
          </a:xfrm>
          <a:prstGeom prst="rect">
            <a:avLst/>
          </a:prstGeom>
          <a:noFill/>
        </p:spPr>
        <p:txBody>
          <a:bodyPr vert="eaVert" wrap="none" rtlCol="0">
            <a:spAutoFit/>
          </a:bodyPr>
          <a:lstStyle/>
          <a:p>
            <a:r>
              <a:rPr lang="zh-CN" altLang="en-US" sz="2000" dirty="0">
                <a:latin typeface="+mn-lt"/>
                <a:ea typeface="+mn-ea"/>
              </a:rPr>
              <a:t>测试部分</a:t>
            </a:r>
          </a:p>
        </p:txBody>
      </p:sp>
      <p:sp>
        <p:nvSpPr>
          <p:cNvPr id="38" name="矩形 37">
            <a:extLst>
              <a:ext uri="{FF2B5EF4-FFF2-40B4-BE49-F238E27FC236}">
                <a16:creationId xmlns:a16="http://schemas.microsoft.com/office/drawing/2014/main" xmlns="" id="{EAD87CF5-A3CB-4204-8211-DDCF28224C33}"/>
              </a:ext>
            </a:extLst>
          </p:cNvPr>
          <p:cNvSpPr/>
          <p:nvPr/>
        </p:nvSpPr>
        <p:spPr>
          <a:xfrm>
            <a:off x="2243063" y="1273060"/>
            <a:ext cx="1775559"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9" name="矩形 38">
            <a:extLst>
              <a:ext uri="{FF2B5EF4-FFF2-40B4-BE49-F238E27FC236}">
                <a16:creationId xmlns:a16="http://schemas.microsoft.com/office/drawing/2014/main" xmlns="" id="{B25B6763-18FA-448F-B30F-01C93DDBF2B7}"/>
              </a:ext>
            </a:extLst>
          </p:cNvPr>
          <p:cNvSpPr/>
          <p:nvPr/>
        </p:nvSpPr>
        <p:spPr>
          <a:xfrm>
            <a:off x="5168389" y="1273060"/>
            <a:ext cx="2088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40" name="矩形 39">
            <a:extLst>
              <a:ext uri="{FF2B5EF4-FFF2-40B4-BE49-F238E27FC236}">
                <a16:creationId xmlns:a16="http://schemas.microsoft.com/office/drawing/2014/main" xmlns="" id="{EA43FEF4-4DD6-448A-90D8-7E4197EA4C5E}"/>
              </a:ext>
            </a:extLst>
          </p:cNvPr>
          <p:cNvSpPr/>
          <p:nvPr/>
        </p:nvSpPr>
        <p:spPr>
          <a:xfrm>
            <a:off x="8390979" y="1273060"/>
            <a:ext cx="1800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41" name="文本框 40">
            <a:extLst>
              <a:ext uri="{FF2B5EF4-FFF2-40B4-BE49-F238E27FC236}">
                <a16:creationId xmlns:a16="http://schemas.microsoft.com/office/drawing/2014/main" xmlns="" id="{6C8ADC93-6153-4891-8564-6D762AD7CFB0}"/>
              </a:ext>
            </a:extLst>
          </p:cNvPr>
          <p:cNvSpPr txBox="1"/>
          <p:nvPr/>
        </p:nvSpPr>
        <p:spPr>
          <a:xfrm>
            <a:off x="2648109" y="3426331"/>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sp>
        <p:nvSpPr>
          <p:cNvPr id="42" name="文本框 41">
            <a:extLst>
              <a:ext uri="{FF2B5EF4-FFF2-40B4-BE49-F238E27FC236}">
                <a16:creationId xmlns:a16="http://schemas.microsoft.com/office/drawing/2014/main" xmlns="" id="{CA8C4A8D-DB46-413F-BE39-28818958E769}"/>
              </a:ext>
            </a:extLst>
          </p:cNvPr>
          <p:cNvSpPr txBox="1"/>
          <p:nvPr/>
        </p:nvSpPr>
        <p:spPr>
          <a:xfrm>
            <a:off x="5730224" y="3426331"/>
            <a:ext cx="923330" cy="276999"/>
          </a:xfrm>
          <a:prstGeom prst="rect">
            <a:avLst/>
          </a:prstGeom>
          <a:noFill/>
        </p:spPr>
        <p:txBody>
          <a:bodyPr wrap="none" lIns="0" tIns="0" rIns="0" bIns="0" rtlCol="0">
            <a:spAutoFit/>
          </a:bodyPr>
          <a:lstStyle/>
          <a:p>
            <a:r>
              <a:rPr lang="zh-CN" altLang="en-US" dirty="0">
                <a:latin typeface="+mn-lt"/>
                <a:ea typeface="+mn-ea"/>
              </a:rPr>
              <a:t>检测结果</a:t>
            </a:r>
          </a:p>
        </p:txBody>
      </p:sp>
      <p:sp>
        <p:nvSpPr>
          <p:cNvPr id="43" name="文本框 42">
            <a:extLst>
              <a:ext uri="{FF2B5EF4-FFF2-40B4-BE49-F238E27FC236}">
                <a16:creationId xmlns:a16="http://schemas.microsoft.com/office/drawing/2014/main" xmlns="" id="{5C1895A4-9045-44A1-8473-044DA2073732}"/>
              </a:ext>
            </a:extLst>
          </p:cNvPr>
          <p:cNvSpPr txBox="1"/>
          <p:nvPr/>
        </p:nvSpPr>
        <p:spPr>
          <a:xfrm>
            <a:off x="8835569" y="3426331"/>
            <a:ext cx="923330" cy="276999"/>
          </a:xfrm>
          <a:prstGeom prst="rect">
            <a:avLst/>
          </a:prstGeom>
          <a:noFill/>
        </p:spPr>
        <p:txBody>
          <a:bodyPr wrap="none" lIns="0" tIns="0" rIns="0" bIns="0" rtlCol="0">
            <a:spAutoFit/>
          </a:bodyPr>
          <a:lstStyle/>
          <a:p>
            <a:r>
              <a:rPr lang="zh-CN" altLang="en-US" dirty="0">
                <a:latin typeface="+mn-lt"/>
                <a:ea typeface="+mn-ea"/>
              </a:rPr>
              <a:t>解析结果</a:t>
            </a:r>
          </a:p>
        </p:txBody>
      </p:sp>
      <p:sp>
        <p:nvSpPr>
          <p:cNvPr id="44" name="矩形 43">
            <a:extLst>
              <a:ext uri="{FF2B5EF4-FFF2-40B4-BE49-F238E27FC236}">
                <a16:creationId xmlns:a16="http://schemas.microsoft.com/office/drawing/2014/main" xmlns="" id="{0985A3E7-6042-4140-AADD-FC3DED033608}"/>
              </a:ext>
            </a:extLst>
          </p:cNvPr>
          <p:cNvSpPr/>
          <p:nvPr/>
        </p:nvSpPr>
        <p:spPr>
          <a:xfrm>
            <a:off x="8856984" y="1957543"/>
            <a:ext cx="926229" cy="753274"/>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b="1" dirty="0">
                <a:solidFill>
                  <a:srgbClr val="FF0000"/>
                </a:solidFill>
              </a:rPr>
              <a:t>“坐”</a:t>
            </a:r>
            <a:endParaRPr lang="zh-CN" altLang="en-US" sz="1600" b="1" dirty="0">
              <a:solidFill>
                <a:srgbClr val="FF0000"/>
              </a:solidFill>
            </a:endParaRPr>
          </a:p>
        </p:txBody>
      </p:sp>
      <p:sp>
        <p:nvSpPr>
          <p:cNvPr id="45" name="TextBox 62">
            <a:extLst>
              <a:ext uri="{FF2B5EF4-FFF2-40B4-BE49-F238E27FC236}">
                <a16:creationId xmlns:a16="http://schemas.microsoft.com/office/drawing/2014/main" xmlns="" id="{615FAC34-5BE1-47CE-8B90-E2DC21C3186C}"/>
              </a:ext>
            </a:extLst>
          </p:cNvPr>
          <p:cNvSpPr txBox="1"/>
          <p:nvPr/>
        </p:nvSpPr>
        <p:spPr bwMode="auto">
          <a:xfrm>
            <a:off x="1271464" y="764704"/>
            <a:ext cx="9144000" cy="432000"/>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sz="2400" dirty="0">
                <a:latin typeface="+mn-ea"/>
              </a:rPr>
              <a:t>给出并实现了本体指导的单幅图像“人体</a:t>
            </a:r>
            <a:r>
              <a:rPr lang="en-US" altLang="zh-CN" sz="2400" dirty="0">
                <a:latin typeface="+mn-ea"/>
              </a:rPr>
              <a:t>-</a:t>
            </a:r>
            <a:r>
              <a:rPr lang="zh-CN" altLang="en-US" sz="2400" dirty="0">
                <a:latin typeface="+mn-ea"/>
              </a:rPr>
              <a:t>对象”交互关系解析方法</a:t>
            </a:r>
            <a:endParaRPr lang="zh-CN" altLang="en-US" dirty="0">
              <a:latin typeface="+mn-ea"/>
            </a:endParaRPr>
          </a:p>
        </p:txBody>
      </p:sp>
    </p:spTree>
    <p:extLst>
      <p:ext uri="{BB962C8B-B14F-4D97-AF65-F5344CB8AC3E}">
        <p14:creationId xmlns:p14="http://schemas.microsoft.com/office/powerpoint/2010/main" val="142014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236DC639-50AE-402A-84C2-62C3B394B225}"/>
              </a:ext>
            </a:extLst>
          </p:cNvPr>
          <p:cNvSpPr>
            <a:spLocks noGrp="1"/>
          </p:cNvSpPr>
          <p:nvPr>
            <p:ph type="title"/>
          </p:nvPr>
        </p:nvSpPr>
        <p:spPr/>
        <p:txBody>
          <a:bodyPr/>
          <a:lstStyle/>
          <a:p>
            <a:endParaRPr lang="zh-CN" altLang="en-US" dirty="0"/>
          </a:p>
        </p:txBody>
      </p:sp>
      <p:grpSp>
        <p:nvGrpSpPr>
          <p:cNvPr id="4" name="组合 3">
            <a:extLst>
              <a:ext uri="{FF2B5EF4-FFF2-40B4-BE49-F238E27FC236}">
                <a16:creationId xmlns:a16="http://schemas.microsoft.com/office/drawing/2014/main" xmlns="" id="{F69E686B-4FCD-4C34-BF26-4F020CAFFA40}"/>
              </a:ext>
            </a:extLst>
          </p:cNvPr>
          <p:cNvGrpSpPr/>
          <p:nvPr/>
        </p:nvGrpSpPr>
        <p:grpSpPr>
          <a:xfrm>
            <a:off x="2901217" y="3502587"/>
            <a:ext cx="1125902" cy="2368058"/>
            <a:chOff x="1736745" y="3879050"/>
            <a:chExt cx="1125902" cy="2368058"/>
          </a:xfrm>
        </p:grpSpPr>
        <p:sp>
          <p:nvSpPr>
            <p:cNvPr id="5" name="矩形 4">
              <a:extLst>
                <a:ext uri="{FF2B5EF4-FFF2-40B4-BE49-F238E27FC236}">
                  <a16:creationId xmlns:a16="http://schemas.microsoft.com/office/drawing/2014/main" xmlns="" id="{B5E53931-4D08-4BAE-A397-9C375B5C598B}"/>
                </a:ext>
              </a:extLst>
            </p:cNvPr>
            <p:cNvSpPr/>
            <p:nvPr/>
          </p:nvSpPr>
          <p:spPr>
            <a:xfrm>
              <a:off x="1736745" y="387905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骑</a:t>
              </a:r>
            </a:p>
          </p:txBody>
        </p:sp>
        <p:sp>
          <p:nvSpPr>
            <p:cNvPr id="6" name="矩形 5">
              <a:extLst>
                <a:ext uri="{FF2B5EF4-FFF2-40B4-BE49-F238E27FC236}">
                  <a16:creationId xmlns:a16="http://schemas.microsoft.com/office/drawing/2014/main" xmlns="" id="{E4C9DB95-DBE5-4072-9A43-CE6AB53C0000}"/>
                </a:ext>
              </a:extLst>
            </p:cNvPr>
            <p:cNvSpPr/>
            <p:nvPr/>
          </p:nvSpPr>
          <p:spPr>
            <a:xfrm>
              <a:off x="2322647" y="387905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检查</a:t>
              </a:r>
            </a:p>
          </p:txBody>
        </p:sp>
        <p:sp>
          <p:nvSpPr>
            <p:cNvPr id="7" name="矩形 6">
              <a:extLst>
                <a:ext uri="{FF2B5EF4-FFF2-40B4-BE49-F238E27FC236}">
                  <a16:creationId xmlns:a16="http://schemas.microsoft.com/office/drawing/2014/main" xmlns="" id="{CCA9C547-DED0-47BD-AE37-C862FAC278F7}"/>
                </a:ext>
              </a:extLst>
            </p:cNvPr>
            <p:cNvSpPr/>
            <p:nvPr/>
          </p:nvSpPr>
          <p:spPr>
            <a:xfrm>
              <a:off x="1736745" y="4228377"/>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坐</a:t>
              </a:r>
            </a:p>
          </p:txBody>
        </p:sp>
        <p:sp>
          <p:nvSpPr>
            <p:cNvPr id="8" name="矩形 7">
              <a:extLst>
                <a:ext uri="{FF2B5EF4-FFF2-40B4-BE49-F238E27FC236}">
                  <a16:creationId xmlns:a16="http://schemas.microsoft.com/office/drawing/2014/main" xmlns="" id="{80649750-8776-43E5-9F8F-F3108365D62B}"/>
                </a:ext>
              </a:extLst>
            </p:cNvPr>
            <p:cNvSpPr/>
            <p:nvPr/>
          </p:nvSpPr>
          <p:spPr>
            <a:xfrm>
              <a:off x="2322647" y="4228726"/>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骑</a:t>
              </a:r>
            </a:p>
          </p:txBody>
        </p:sp>
        <p:sp>
          <p:nvSpPr>
            <p:cNvPr id="9" name="矩形 8">
              <a:extLst>
                <a:ext uri="{FF2B5EF4-FFF2-40B4-BE49-F238E27FC236}">
                  <a16:creationId xmlns:a16="http://schemas.microsoft.com/office/drawing/2014/main" xmlns="" id="{E3FD9B22-83AB-4412-B81C-F7870B3BB868}"/>
                </a:ext>
              </a:extLst>
            </p:cNvPr>
            <p:cNvSpPr/>
            <p:nvPr/>
          </p:nvSpPr>
          <p:spPr>
            <a:xfrm>
              <a:off x="1736745" y="5276358"/>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牵</a:t>
              </a:r>
            </a:p>
          </p:txBody>
        </p:sp>
        <p:sp>
          <p:nvSpPr>
            <p:cNvPr id="10" name="矩形 9">
              <a:extLst>
                <a:ext uri="{FF2B5EF4-FFF2-40B4-BE49-F238E27FC236}">
                  <a16:creationId xmlns:a16="http://schemas.microsoft.com/office/drawing/2014/main" xmlns="" id="{2C954B12-E006-48AA-B0AC-E4682494EAAB}"/>
                </a:ext>
              </a:extLst>
            </p:cNvPr>
            <p:cNvSpPr/>
            <p:nvPr/>
          </p:nvSpPr>
          <p:spPr>
            <a:xfrm>
              <a:off x="2322647" y="5277754"/>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照料</a:t>
              </a:r>
            </a:p>
          </p:txBody>
        </p:sp>
        <p:sp>
          <p:nvSpPr>
            <p:cNvPr id="11" name="矩形 10">
              <a:extLst>
                <a:ext uri="{FF2B5EF4-FFF2-40B4-BE49-F238E27FC236}">
                  <a16:creationId xmlns:a16="http://schemas.microsoft.com/office/drawing/2014/main" xmlns="" id="{097BB837-A062-4A93-A749-328918EC6D75}"/>
                </a:ext>
              </a:extLst>
            </p:cNvPr>
            <p:cNvSpPr/>
            <p:nvPr/>
          </p:nvSpPr>
          <p:spPr>
            <a:xfrm>
              <a:off x="2322647" y="562743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抱</a:t>
              </a:r>
            </a:p>
          </p:txBody>
        </p:sp>
        <p:sp>
          <p:nvSpPr>
            <p:cNvPr id="12" name="矩形 11">
              <a:extLst>
                <a:ext uri="{FF2B5EF4-FFF2-40B4-BE49-F238E27FC236}">
                  <a16:creationId xmlns:a16="http://schemas.microsoft.com/office/drawing/2014/main" xmlns="" id="{417117DE-6CFC-4DC3-A429-6CCF7CD2737C}"/>
                </a:ext>
              </a:extLst>
            </p:cNvPr>
            <p:cNvSpPr/>
            <p:nvPr/>
          </p:nvSpPr>
          <p:spPr>
            <a:xfrm>
              <a:off x="2321750" y="5977108"/>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溜</a:t>
              </a:r>
            </a:p>
          </p:txBody>
        </p:sp>
        <p:sp>
          <p:nvSpPr>
            <p:cNvPr id="13" name="矩形 12">
              <a:extLst>
                <a:ext uri="{FF2B5EF4-FFF2-40B4-BE49-F238E27FC236}">
                  <a16:creationId xmlns:a16="http://schemas.microsoft.com/office/drawing/2014/main" xmlns="" id="{320BD8EE-DD1E-4CF2-825B-1CAAF4B0CCBA}"/>
                </a:ext>
              </a:extLst>
            </p:cNvPr>
            <p:cNvSpPr/>
            <p:nvPr/>
          </p:nvSpPr>
          <p:spPr>
            <a:xfrm>
              <a:off x="2322647" y="4578402"/>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投</a:t>
              </a:r>
            </a:p>
          </p:txBody>
        </p:sp>
        <p:sp>
          <p:nvSpPr>
            <p:cNvPr id="14" name="矩形 13">
              <a:extLst>
                <a:ext uri="{FF2B5EF4-FFF2-40B4-BE49-F238E27FC236}">
                  <a16:creationId xmlns:a16="http://schemas.microsoft.com/office/drawing/2014/main" xmlns="" id="{89A35B76-11A0-44C2-8620-8DA1FA501EF9}"/>
                </a:ext>
              </a:extLst>
            </p:cNvPr>
            <p:cNvSpPr/>
            <p:nvPr/>
          </p:nvSpPr>
          <p:spPr>
            <a:xfrm>
              <a:off x="1736745" y="4927031"/>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持</a:t>
              </a:r>
            </a:p>
          </p:txBody>
        </p:sp>
        <p:sp>
          <p:nvSpPr>
            <p:cNvPr id="15" name="矩形 14">
              <a:extLst>
                <a:ext uri="{FF2B5EF4-FFF2-40B4-BE49-F238E27FC236}">
                  <a16:creationId xmlns:a16="http://schemas.microsoft.com/office/drawing/2014/main" xmlns="" id="{E561A3B7-FF04-426D-9BB9-58F10CE00ACA}"/>
                </a:ext>
              </a:extLst>
            </p:cNvPr>
            <p:cNvSpPr/>
            <p:nvPr/>
          </p:nvSpPr>
          <p:spPr>
            <a:xfrm>
              <a:off x="2322647" y="4928078"/>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踢</a:t>
              </a:r>
            </a:p>
          </p:txBody>
        </p:sp>
        <p:sp>
          <p:nvSpPr>
            <p:cNvPr id="16" name="矩形 15">
              <a:extLst>
                <a:ext uri="{FF2B5EF4-FFF2-40B4-BE49-F238E27FC236}">
                  <a16:creationId xmlns:a16="http://schemas.microsoft.com/office/drawing/2014/main" xmlns="" id="{05D3CF0E-201C-4400-9DBC-88068FC84021}"/>
                </a:ext>
              </a:extLst>
            </p:cNvPr>
            <p:cNvSpPr/>
            <p:nvPr/>
          </p:nvSpPr>
          <p:spPr>
            <a:xfrm>
              <a:off x="1736745" y="5625685"/>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头</a:t>
              </a:r>
            </a:p>
          </p:txBody>
        </p:sp>
        <p:sp>
          <p:nvSpPr>
            <p:cNvPr id="17" name="矩形 16">
              <a:extLst>
                <a:ext uri="{FF2B5EF4-FFF2-40B4-BE49-F238E27FC236}">
                  <a16:creationId xmlns:a16="http://schemas.microsoft.com/office/drawing/2014/main" xmlns="" id="{82973CE1-62E2-4B23-A3EB-1180A14B5D32}"/>
                </a:ext>
              </a:extLst>
            </p:cNvPr>
            <p:cNvSpPr/>
            <p:nvPr/>
          </p:nvSpPr>
          <p:spPr>
            <a:xfrm>
              <a:off x="1736745" y="4577704"/>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躺</a:t>
              </a:r>
            </a:p>
          </p:txBody>
        </p:sp>
        <p:sp>
          <p:nvSpPr>
            <p:cNvPr id="18" name="矩形 17">
              <a:extLst>
                <a:ext uri="{FF2B5EF4-FFF2-40B4-BE49-F238E27FC236}">
                  <a16:creationId xmlns:a16="http://schemas.microsoft.com/office/drawing/2014/main" xmlns="" id="{701111BF-911B-4687-93C1-2461FCBFDC48}"/>
                </a:ext>
              </a:extLst>
            </p:cNvPr>
            <p:cNvSpPr/>
            <p:nvPr/>
          </p:nvSpPr>
          <p:spPr>
            <a:xfrm>
              <a:off x="1736745" y="597501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无交互</a:t>
              </a:r>
            </a:p>
          </p:txBody>
        </p:sp>
      </p:grpSp>
      <p:grpSp>
        <p:nvGrpSpPr>
          <p:cNvPr id="19" name="组合 18">
            <a:extLst>
              <a:ext uri="{FF2B5EF4-FFF2-40B4-BE49-F238E27FC236}">
                <a16:creationId xmlns:a16="http://schemas.microsoft.com/office/drawing/2014/main" xmlns="" id="{4467C2BB-A85E-4D4A-90C0-8359C237569F}"/>
              </a:ext>
            </a:extLst>
          </p:cNvPr>
          <p:cNvGrpSpPr/>
          <p:nvPr/>
        </p:nvGrpSpPr>
        <p:grpSpPr>
          <a:xfrm>
            <a:off x="2981543" y="1365247"/>
            <a:ext cx="900000" cy="2037845"/>
            <a:chOff x="1871617" y="1779313"/>
            <a:chExt cx="900000" cy="2037845"/>
          </a:xfrm>
        </p:grpSpPr>
        <p:sp>
          <p:nvSpPr>
            <p:cNvPr id="20" name="圆角矩形 43">
              <a:extLst>
                <a:ext uri="{FF2B5EF4-FFF2-40B4-BE49-F238E27FC236}">
                  <a16:creationId xmlns:a16="http://schemas.microsoft.com/office/drawing/2014/main" xmlns="" id="{4EC080B6-7172-4FDA-A673-37A92D0640CB}"/>
                </a:ext>
              </a:extLst>
            </p:cNvPr>
            <p:cNvSpPr/>
            <p:nvPr/>
          </p:nvSpPr>
          <p:spPr>
            <a:xfrm>
              <a:off x="1871617" y="2374595"/>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椅子</a:t>
              </a:r>
            </a:p>
          </p:txBody>
        </p:sp>
        <p:sp>
          <p:nvSpPr>
            <p:cNvPr id="21" name="圆角矩形 44">
              <a:extLst>
                <a:ext uri="{FF2B5EF4-FFF2-40B4-BE49-F238E27FC236}">
                  <a16:creationId xmlns:a16="http://schemas.microsoft.com/office/drawing/2014/main" xmlns="" id="{DDCD5DDB-83F6-4114-B598-4BDC294021CA}"/>
                </a:ext>
              </a:extLst>
            </p:cNvPr>
            <p:cNvSpPr/>
            <p:nvPr/>
          </p:nvSpPr>
          <p:spPr>
            <a:xfrm>
              <a:off x="1871617" y="2969877"/>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马</a:t>
              </a:r>
            </a:p>
          </p:txBody>
        </p:sp>
        <p:sp>
          <p:nvSpPr>
            <p:cNvPr id="22" name="圆角矩形 45">
              <a:extLst>
                <a:ext uri="{FF2B5EF4-FFF2-40B4-BE49-F238E27FC236}">
                  <a16:creationId xmlns:a16="http://schemas.microsoft.com/office/drawing/2014/main" xmlns="" id="{7CE2DD6C-3EBC-40A4-9460-BEAA78CE7675}"/>
                </a:ext>
              </a:extLst>
            </p:cNvPr>
            <p:cNvSpPr/>
            <p:nvPr/>
          </p:nvSpPr>
          <p:spPr>
            <a:xfrm>
              <a:off x="1871617" y="3267518"/>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摩托车</a:t>
              </a:r>
            </a:p>
          </p:txBody>
        </p:sp>
        <p:sp>
          <p:nvSpPr>
            <p:cNvPr id="23" name="圆角矩形 46">
              <a:extLst>
                <a:ext uri="{FF2B5EF4-FFF2-40B4-BE49-F238E27FC236}">
                  <a16:creationId xmlns:a16="http://schemas.microsoft.com/office/drawing/2014/main" xmlns="" id="{CDFCAA2F-2249-4877-90C3-7EB467857963}"/>
                </a:ext>
              </a:extLst>
            </p:cNvPr>
            <p:cNvSpPr/>
            <p:nvPr/>
          </p:nvSpPr>
          <p:spPr>
            <a:xfrm>
              <a:off x="1871617" y="2076954"/>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自行车</a:t>
              </a:r>
            </a:p>
          </p:txBody>
        </p:sp>
        <p:sp>
          <p:nvSpPr>
            <p:cNvPr id="24" name="圆角矩形 47">
              <a:extLst>
                <a:ext uri="{FF2B5EF4-FFF2-40B4-BE49-F238E27FC236}">
                  <a16:creationId xmlns:a16="http://schemas.microsoft.com/office/drawing/2014/main" xmlns="" id="{716B9B8D-C5A5-4DF5-B114-7B61C2759933}"/>
                </a:ext>
              </a:extLst>
            </p:cNvPr>
            <p:cNvSpPr/>
            <p:nvPr/>
          </p:nvSpPr>
          <p:spPr>
            <a:xfrm>
              <a:off x="1871617" y="2672236"/>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球</a:t>
              </a:r>
            </a:p>
          </p:txBody>
        </p:sp>
        <p:sp>
          <p:nvSpPr>
            <p:cNvPr id="25" name="圆角矩形 48">
              <a:extLst>
                <a:ext uri="{FF2B5EF4-FFF2-40B4-BE49-F238E27FC236}">
                  <a16:creationId xmlns:a16="http://schemas.microsoft.com/office/drawing/2014/main" xmlns="" id="{273A2BE5-C152-4994-8C81-BE1E0307A3B7}"/>
                </a:ext>
              </a:extLst>
            </p:cNvPr>
            <p:cNvSpPr/>
            <p:nvPr/>
          </p:nvSpPr>
          <p:spPr>
            <a:xfrm>
              <a:off x="1871617" y="3565158"/>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狗</a:t>
              </a:r>
            </a:p>
          </p:txBody>
        </p:sp>
        <p:sp>
          <p:nvSpPr>
            <p:cNvPr id="26" name="圆角矩形 49">
              <a:extLst>
                <a:ext uri="{FF2B5EF4-FFF2-40B4-BE49-F238E27FC236}">
                  <a16:creationId xmlns:a16="http://schemas.microsoft.com/office/drawing/2014/main" xmlns="" id="{1F2DE89D-4C3D-4386-B768-CA2A8FC5F58A}"/>
                </a:ext>
              </a:extLst>
            </p:cNvPr>
            <p:cNvSpPr/>
            <p:nvPr/>
          </p:nvSpPr>
          <p:spPr>
            <a:xfrm>
              <a:off x="1871617" y="1779313"/>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人</a:t>
              </a:r>
            </a:p>
          </p:txBody>
        </p:sp>
      </p:grpSp>
      <p:grpSp>
        <p:nvGrpSpPr>
          <p:cNvPr id="28" name="组合 27">
            <a:extLst>
              <a:ext uri="{FF2B5EF4-FFF2-40B4-BE49-F238E27FC236}">
                <a16:creationId xmlns:a16="http://schemas.microsoft.com/office/drawing/2014/main" xmlns="" id="{79328597-6270-4E23-BBCE-27C17E02FD65}"/>
              </a:ext>
            </a:extLst>
          </p:cNvPr>
          <p:cNvGrpSpPr/>
          <p:nvPr/>
        </p:nvGrpSpPr>
        <p:grpSpPr>
          <a:xfrm>
            <a:off x="1164472" y="802256"/>
            <a:ext cx="9144000" cy="500062"/>
            <a:chOff x="0" y="1178719"/>
            <a:chExt cx="6264000" cy="500062"/>
          </a:xfrm>
        </p:grpSpPr>
        <p:sp>
          <p:nvSpPr>
            <p:cNvPr id="29" name="TextBox 61">
              <a:extLst>
                <a:ext uri="{FF2B5EF4-FFF2-40B4-BE49-F238E27FC236}">
                  <a16:creationId xmlns:a16="http://schemas.microsoft.com/office/drawing/2014/main" xmlns="" id="{2199431B-3BFC-4B96-824D-309E8EAA7DA0}"/>
                </a:ext>
              </a:extLst>
            </p:cNvPr>
            <p:cNvSpPr txBox="1"/>
            <p:nvPr/>
          </p:nvSpPr>
          <p:spPr bwMode="auto">
            <a:xfrm>
              <a:off x="0" y="1178719"/>
              <a:ext cx="2880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本体知识库构建</a:t>
              </a:r>
            </a:p>
          </p:txBody>
        </p:sp>
        <p:sp>
          <p:nvSpPr>
            <p:cNvPr id="30" name="TextBox 63">
              <a:extLst>
                <a:ext uri="{FF2B5EF4-FFF2-40B4-BE49-F238E27FC236}">
                  <a16:creationId xmlns:a16="http://schemas.microsoft.com/office/drawing/2014/main" xmlns="" id="{87CC5221-B4C0-4496-8468-038ACE9B0C46}"/>
                </a:ext>
              </a:extLst>
            </p:cNvPr>
            <p:cNvSpPr txBox="1"/>
            <p:nvPr/>
          </p:nvSpPr>
          <p:spPr bwMode="auto">
            <a:xfrm>
              <a:off x="2880000" y="1178719"/>
              <a:ext cx="3384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b="0" dirty="0"/>
                <a:t>训练部分</a:t>
              </a:r>
              <a:r>
                <a:rPr lang="en-US" altLang="zh-CN" b="0" dirty="0"/>
                <a:t>-</a:t>
              </a:r>
              <a:r>
                <a:rPr lang="zh-CN" altLang="en-US" b="0" dirty="0"/>
                <a:t>分类模型构建</a:t>
              </a:r>
            </a:p>
          </p:txBody>
        </p:sp>
      </p:grpSp>
      <p:pic>
        <p:nvPicPr>
          <p:cNvPr id="31" name="图片 30">
            <a:extLst>
              <a:ext uri="{FF2B5EF4-FFF2-40B4-BE49-F238E27FC236}">
                <a16:creationId xmlns:a16="http://schemas.microsoft.com/office/drawing/2014/main" xmlns="" id="{9F1D62B2-DCBD-46A9-BCB3-C4BDC4AA6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808" y="1371815"/>
            <a:ext cx="6190080" cy="4680000"/>
          </a:xfrm>
          <a:prstGeom prst="rect">
            <a:avLst/>
          </a:prstGeom>
        </p:spPr>
      </p:pic>
      <p:pic>
        <p:nvPicPr>
          <p:cNvPr id="32" name="图片 31">
            <a:extLst>
              <a:ext uri="{FF2B5EF4-FFF2-40B4-BE49-F238E27FC236}">
                <a16:creationId xmlns:a16="http://schemas.microsoft.com/office/drawing/2014/main" xmlns="" id="{CD4343D2-DD66-4536-BDED-A41188D33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493" y="1654697"/>
            <a:ext cx="5868000" cy="4015382"/>
          </a:xfrm>
          <a:prstGeom prst="rect">
            <a:avLst/>
          </a:prstGeom>
        </p:spPr>
      </p:pic>
      <p:pic>
        <p:nvPicPr>
          <p:cNvPr id="33" name="图片 32">
            <a:extLst>
              <a:ext uri="{FF2B5EF4-FFF2-40B4-BE49-F238E27FC236}">
                <a16:creationId xmlns:a16="http://schemas.microsoft.com/office/drawing/2014/main" xmlns="" id="{93E47B9C-423B-4996-930C-ABD900265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493" y="2204864"/>
            <a:ext cx="5580000" cy="2915048"/>
          </a:xfrm>
          <a:prstGeom prst="rect">
            <a:avLst/>
          </a:prstGeom>
        </p:spPr>
      </p:pic>
      <p:sp>
        <p:nvSpPr>
          <p:cNvPr id="34" name="矩形 33">
            <a:extLst>
              <a:ext uri="{FF2B5EF4-FFF2-40B4-BE49-F238E27FC236}">
                <a16:creationId xmlns:a16="http://schemas.microsoft.com/office/drawing/2014/main" xmlns="" id="{97CB6342-B3A3-450C-BB4D-FD037271D2B8}"/>
              </a:ext>
            </a:extLst>
          </p:cNvPr>
          <p:cNvSpPr/>
          <p:nvPr/>
        </p:nvSpPr>
        <p:spPr>
          <a:xfrm>
            <a:off x="1280977" y="1409942"/>
            <a:ext cx="1530170" cy="4627016"/>
          </a:xfrm>
          <a:prstGeom prst="rect">
            <a:avLst/>
          </a:prstGeom>
          <a:solidFill>
            <a:schemeClr val="bg1">
              <a:lumMod val="95000"/>
            </a:schemeClr>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35" name="组合 34">
            <a:extLst>
              <a:ext uri="{FF2B5EF4-FFF2-40B4-BE49-F238E27FC236}">
                <a16:creationId xmlns:a16="http://schemas.microsoft.com/office/drawing/2014/main" xmlns="" id="{1A20558D-84FC-48E9-82ED-F51173F443FA}"/>
              </a:ext>
            </a:extLst>
          </p:cNvPr>
          <p:cNvGrpSpPr/>
          <p:nvPr/>
        </p:nvGrpSpPr>
        <p:grpSpPr>
          <a:xfrm>
            <a:off x="1375549" y="1490896"/>
            <a:ext cx="1260000" cy="936000"/>
            <a:chOff x="211077" y="1867359"/>
            <a:chExt cx="1260000" cy="936000"/>
          </a:xfrm>
        </p:grpSpPr>
        <p:sp>
          <p:nvSpPr>
            <p:cNvPr id="36" name="圆角矩形 18">
              <a:extLst>
                <a:ext uri="{FF2B5EF4-FFF2-40B4-BE49-F238E27FC236}">
                  <a16:creationId xmlns:a16="http://schemas.microsoft.com/office/drawing/2014/main" xmlns="" id="{EE4BBF2E-7FD3-4B4D-B340-A4A8ED494589}"/>
                </a:ext>
              </a:extLst>
            </p:cNvPr>
            <p:cNvSpPr/>
            <p:nvPr/>
          </p:nvSpPr>
          <p:spPr>
            <a:xfrm>
              <a:off x="211077" y="1867359"/>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名词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400" dirty="0">
                <a:solidFill>
                  <a:schemeClr val="tx1"/>
                </a:solidFill>
              </a:endParaRPr>
            </a:p>
          </p:txBody>
        </p:sp>
        <p:pic>
          <p:nvPicPr>
            <p:cNvPr id="37" name="图片 36">
              <a:extLst>
                <a:ext uri="{FF2B5EF4-FFF2-40B4-BE49-F238E27FC236}">
                  <a16:creationId xmlns:a16="http://schemas.microsoft.com/office/drawing/2014/main" xmlns="" id="{4308FDC7-5320-4929-95E0-710A8D77DF8C}"/>
                </a:ext>
              </a:extLst>
            </p:cNvPr>
            <p:cNvPicPr/>
            <p:nvPr/>
          </p:nvPicPr>
          <p:blipFill rotWithShape="1">
            <a:blip r:embed="rId6"/>
            <a:srcRect t="8646" r="71162"/>
            <a:stretch>
              <a:fillRect/>
            </a:stretch>
          </p:blipFill>
          <p:spPr>
            <a:xfrm>
              <a:off x="290202" y="2160140"/>
              <a:ext cx="1080000" cy="540000"/>
            </a:xfrm>
            <a:prstGeom prst="rect">
              <a:avLst/>
            </a:prstGeom>
          </p:spPr>
        </p:pic>
      </p:grpSp>
      <p:grpSp>
        <p:nvGrpSpPr>
          <p:cNvPr id="38" name="组合 37">
            <a:extLst>
              <a:ext uri="{FF2B5EF4-FFF2-40B4-BE49-F238E27FC236}">
                <a16:creationId xmlns:a16="http://schemas.microsoft.com/office/drawing/2014/main" xmlns="" id="{FC4335C0-DCBC-4F93-8D6B-04F17AAD0A20}"/>
              </a:ext>
            </a:extLst>
          </p:cNvPr>
          <p:cNvGrpSpPr/>
          <p:nvPr/>
        </p:nvGrpSpPr>
        <p:grpSpPr>
          <a:xfrm>
            <a:off x="1370987" y="2544568"/>
            <a:ext cx="1260000" cy="936000"/>
            <a:chOff x="206515" y="2921031"/>
            <a:chExt cx="1260000" cy="936000"/>
          </a:xfrm>
        </p:grpSpPr>
        <p:sp>
          <p:nvSpPr>
            <p:cNvPr id="39" name="圆角矩形 19">
              <a:extLst>
                <a:ext uri="{FF2B5EF4-FFF2-40B4-BE49-F238E27FC236}">
                  <a16:creationId xmlns:a16="http://schemas.microsoft.com/office/drawing/2014/main" xmlns="" id="{AF3E57CB-1583-4F89-B299-3EDE1901DB7A}"/>
                </a:ext>
              </a:extLst>
            </p:cNvPr>
            <p:cNvSpPr/>
            <p:nvPr/>
          </p:nvSpPr>
          <p:spPr>
            <a:xfrm>
              <a:off x="206515" y="2921031"/>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动词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400" dirty="0">
                <a:solidFill>
                  <a:schemeClr val="tx1"/>
                </a:solidFill>
              </a:endParaRPr>
            </a:p>
          </p:txBody>
        </p:sp>
        <p:pic>
          <p:nvPicPr>
            <p:cNvPr id="40" name="图片 39">
              <a:extLst>
                <a:ext uri="{FF2B5EF4-FFF2-40B4-BE49-F238E27FC236}">
                  <a16:creationId xmlns:a16="http://schemas.microsoft.com/office/drawing/2014/main" xmlns="" id="{C59FC94E-08E7-49E0-80B8-5406546376F7}"/>
                </a:ext>
              </a:extLst>
            </p:cNvPr>
            <p:cNvPicPr/>
            <p:nvPr/>
          </p:nvPicPr>
          <p:blipFill rotWithShape="1">
            <a:blip r:embed="rId6"/>
            <a:srcRect l="28779" t="9949" r="50366"/>
            <a:stretch>
              <a:fillRect/>
            </a:stretch>
          </p:blipFill>
          <p:spPr>
            <a:xfrm>
              <a:off x="290202" y="3200488"/>
              <a:ext cx="1080000" cy="540000"/>
            </a:xfrm>
            <a:prstGeom prst="rect">
              <a:avLst/>
            </a:prstGeom>
          </p:spPr>
        </p:pic>
      </p:grpSp>
      <p:grpSp>
        <p:nvGrpSpPr>
          <p:cNvPr id="41" name="组合 40">
            <a:extLst>
              <a:ext uri="{FF2B5EF4-FFF2-40B4-BE49-F238E27FC236}">
                <a16:creationId xmlns:a16="http://schemas.microsoft.com/office/drawing/2014/main" xmlns="" id="{4AD0D6E8-9576-4177-8B5A-66E057358312}"/>
              </a:ext>
            </a:extLst>
          </p:cNvPr>
          <p:cNvGrpSpPr/>
          <p:nvPr/>
        </p:nvGrpSpPr>
        <p:grpSpPr>
          <a:xfrm>
            <a:off x="1372508" y="3598240"/>
            <a:ext cx="1260000" cy="936000"/>
            <a:chOff x="208036" y="3974703"/>
            <a:chExt cx="1260000" cy="936000"/>
          </a:xfrm>
        </p:grpSpPr>
        <p:sp>
          <p:nvSpPr>
            <p:cNvPr id="42" name="圆角矩形 20">
              <a:extLst>
                <a:ext uri="{FF2B5EF4-FFF2-40B4-BE49-F238E27FC236}">
                  <a16:creationId xmlns:a16="http://schemas.microsoft.com/office/drawing/2014/main" xmlns="" id="{30168714-5D5E-489E-A3BD-C3C153F05269}"/>
                </a:ext>
              </a:extLst>
            </p:cNvPr>
            <p:cNvSpPr/>
            <p:nvPr/>
          </p:nvSpPr>
          <p:spPr>
            <a:xfrm>
              <a:off x="208036" y="3974703"/>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形容词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600" dirty="0">
                <a:solidFill>
                  <a:schemeClr val="tx1"/>
                </a:solidFill>
              </a:endParaRPr>
            </a:p>
          </p:txBody>
        </p:sp>
        <p:pic>
          <p:nvPicPr>
            <p:cNvPr id="43" name="图片 42">
              <a:extLst>
                <a:ext uri="{FF2B5EF4-FFF2-40B4-BE49-F238E27FC236}">
                  <a16:creationId xmlns:a16="http://schemas.microsoft.com/office/drawing/2014/main" xmlns="" id="{4C1292C8-1A3D-41F8-A4EA-E2FADEA4AF31}"/>
                </a:ext>
              </a:extLst>
            </p:cNvPr>
            <p:cNvPicPr/>
            <p:nvPr/>
          </p:nvPicPr>
          <p:blipFill rotWithShape="1">
            <a:blip r:embed="rId6"/>
            <a:srcRect l="74680" t="2724"/>
            <a:stretch>
              <a:fillRect/>
            </a:stretch>
          </p:blipFill>
          <p:spPr>
            <a:xfrm>
              <a:off x="290202" y="4221847"/>
              <a:ext cx="1080000" cy="540000"/>
            </a:xfrm>
            <a:prstGeom prst="rect">
              <a:avLst/>
            </a:prstGeom>
          </p:spPr>
        </p:pic>
      </p:grpSp>
      <p:grpSp>
        <p:nvGrpSpPr>
          <p:cNvPr id="44" name="组合 43">
            <a:extLst>
              <a:ext uri="{FF2B5EF4-FFF2-40B4-BE49-F238E27FC236}">
                <a16:creationId xmlns:a16="http://schemas.microsoft.com/office/drawing/2014/main" xmlns="" id="{65BE00EE-1111-4119-BCD8-1AB8A0F2256B}"/>
              </a:ext>
            </a:extLst>
          </p:cNvPr>
          <p:cNvGrpSpPr/>
          <p:nvPr/>
        </p:nvGrpSpPr>
        <p:grpSpPr>
          <a:xfrm>
            <a:off x="1374029" y="4651912"/>
            <a:ext cx="1260000" cy="936000"/>
            <a:chOff x="209557" y="5028375"/>
            <a:chExt cx="1260000" cy="936000"/>
          </a:xfrm>
        </p:grpSpPr>
        <p:sp>
          <p:nvSpPr>
            <p:cNvPr id="45" name="圆角矩形 21">
              <a:extLst>
                <a:ext uri="{FF2B5EF4-FFF2-40B4-BE49-F238E27FC236}">
                  <a16:creationId xmlns:a16="http://schemas.microsoft.com/office/drawing/2014/main" xmlns="" id="{2193B19C-0A6A-41CA-98D5-581921B6312E}"/>
                </a:ext>
              </a:extLst>
            </p:cNvPr>
            <p:cNvSpPr/>
            <p:nvPr/>
          </p:nvSpPr>
          <p:spPr>
            <a:xfrm>
              <a:off x="209557" y="5028375"/>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副词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600" dirty="0">
                <a:solidFill>
                  <a:schemeClr val="tx1"/>
                </a:solidFill>
              </a:endParaRPr>
            </a:p>
          </p:txBody>
        </p:sp>
        <p:pic>
          <p:nvPicPr>
            <p:cNvPr id="46" name="图片 45">
              <a:extLst>
                <a:ext uri="{FF2B5EF4-FFF2-40B4-BE49-F238E27FC236}">
                  <a16:creationId xmlns:a16="http://schemas.microsoft.com/office/drawing/2014/main" xmlns="" id="{88F51BCB-9AE4-4E88-A76E-C60484CE5E22}"/>
                </a:ext>
              </a:extLst>
            </p:cNvPr>
            <p:cNvPicPr/>
            <p:nvPr/>
          </p:nvPicPr>
          <p:blipFill rotWithShape="1">
            <a:blip r:embed="rId7"/>
            <a:srcRect l="7944" t="24068" r="50765" b="12541"/>
            <a:stretch>
              <a:fillRect/>
            </a:stretch>
          </p:blipFill>
          <p:spPr>
            <a:xfrm>
              <a:off x="298036" y="5319270"/>
              <a:ext cx="1080000" cy="540000"/>
            </a:xfrm>
            <a:prstGeom prst="rect">
              <a:avLst/>
            </a:prstGeom>
          </p:spPr>
        </p:pic>
      </p:grpSp>
      <p:sp>
        <p:nvSpPr>
          <p:cNvPr id="47" name="文本框 46">
            <a:extLst>
              <a:ext uri="{FF2B5EF4-FFF2-40B4-BE49-F238E27FC236}">
                <a16:creationId xmlns:a16="http://schemas.microsoft.com/office/drawing/2014/main" xmlns="" id="{7DF2751D-D166-4F3E-889C-AA2D93754281}"/>
              </a:ext>
            </a:extLst>
          </p:cNvPr>
          <p:cNvSpPr txBox="1"/>
          <p:nvPr/>
        </p:nvSpPr>
        <p:spPr>
          <a:xfrm>
            <a:off x="1472883" y="5625490"/>
            <a:ext cx="1117935" cy="400110"/>
          </a:xfrm>
          <a:prstGeom prst="rect">
            <a:avLst/>
          </a:prstGeom>
          <a:noFill/>
        </p:spPr>
        <p:txBody>
          <a:bodyPr wrap="none" rtlCol="0">
            <a:spAutoFit/>
          </a:bodyPr>
          <a:lstStyle/>
          <a:p>
            <a:r>
              <a:rPr lang="en-US" altLang="zh-CN" sz="2000" dirty="0">
                <a:latin typeface="+mn-lt"/>
                <a:ea typeface="+mn-ea"/>
              </a:rPr>
              <a:t>WordNet</a:t>
            </a:r>
            <a:endParaRPr lang="zh-CN" altLang="en-US" sz="2000" dirty="0">
              <a:latin typeface="+mn-lt"/>
              <a:ea typeface="+mn-ea"/>
            </a:endParaRPr>
          </a:p>
        </p:txBody>
      </p:sp>
      <p:sp>
        <p:nvSpPr>
          <p:cNvPr id="48" name="矩形 47">
            <a:extLst>
              <a:ext uri="{FF2B5EF4-FFF2-40B4-BE49-F238E27FC236}">
                <a16:creationId xmlns:a16="http://schemas.microsoft.com/office/drawing/2014/main" xmlns="" id="{D8D40234-F628-45E1-BBC9-0A957BF7B7B9}"/>
              </a:ext>
            </a:extLst>
          </p:cNvPr>
          <p:cNvSpPr/>
          <p:nvPr/>
        </p:nvSpPr>
        <p:spPr>
          <a:xfrm>
            <a:off x="1164472" y="6067537"/>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r>
              <a:rPr lang="zh-CN" altLang="en-US" dirty="0">
                <a:solidFill>
                  <a:schemeClr val="tx1"/>
                </a:solidFill>
              </a:rPr>
              <a:t>本体知识库包含：</a:t>
            </a:r>
            <a:r>
              <a:rPr lang="en-US" altLang="zh-CN" dirty="0">
                <a:solidFill>
                  <a:schemeClr val="tx1"/>
                </a:solidFill>
              </a:rPr>
              <a:t>14</a:t>
            </a:r>
            <a:r>
              <a:rPr lang="zh-CN" altLang="en-US" dirty="0">
                <a:solidFill>
                  <a:schemeClr val="tx1"/>
                </a:solidFill>
              </a:rPr>
              <a:t>种对象类型，</a:t>
            </a:r>
            <a:r>
              <a:rPr lang="en-US" altLang="zh-CN" dirty="0">
                <a:solidFill>
                  <a:schemeClr val="tx1"/>
                </a:solidFill>
              </a:rPr>
              <a:t>17</a:t>
            </a:r>
            <a:r>
              <a:rPr lang="zh-CN" altLang="en-US" dirty="0">
                <a:solidFill>
                  <a:schemeClr val="tx1"/>
                </a:solidFill>
              </a:rPr>
              <a:t>种“人体</a:t>
            </a:r>
            <a:r>
              <a:rPr lang="en-US" altLang="zh-CN" dirty="0">
                <a:solidFill>
                  <a:schemeClr val="tx1"/>
                </a:solidFill>
              </a:rPr>
              <a:t>-</a:t>
            </a:r>
            <a:r>
              <a:rPr lang="zh-CN" altLang="en-US" dirty="0">
                <a:solidFill>
                  <a:schemeClr val="tx1"/>
                </a:solidFill>
              </a:rPr>
              <a:t>对象”交互关系</a:t>
            </a:r>
          </a:p>
        </p:txBody>
      </p:sp>
    </p:spTree>
    <p:extLst>
      <p:ext uri="{BB962C8B-B14F-4D97-AF65-F5344CB8AC3E}">
        <p14:creationId xmlns:p14="http://schemas.microsoft.com/office/powerpoint/2010/main" val="251324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F2F1CF5-4233-4BC2-896A-A1CBE41B1743}"/>
              </a:ext>
            </a:extLst>
          </p:cNvPr>
          <p:cNvSpPr>
            <a:spLocks noGrp="1"/>
          </p:cNvSpPr>
          <p:nvPr>
            <p:ph type="title"/>
          </p:nvPr>
        </p:nvSpPr>
        <p:spPr/>
        <p:txBody>
          <a:bodyPr/>
          <a:lstStyle/>
          <a:p>
            <a:r>
              <a:rPr lang="en-US" altLang="zh-CN" dirty="0"/>
              <a:t>Motivation</a:t>
            </a:r>
            <a:endParaRPr lang="zh-CN" altLang="en-US" dirty="0"/>
          </a:p>
        </p:txBody>
      </p:sp>
      <p:sp>
        <p:nvSpPr>
          <p:cNvPr id="9" name="内容占位符 1">
            <a:extLst>
              <a:ext uri="{FF2B5EF4-FFF2-40B4-BE49-F238E27FC236}">
                <a16:creationId xmlns:a16="http://schemas.microsoft.com/office/drawing/2014/main" xmlns="" id="{DC17875A-F722-4D59-963A-2F0B189997EA}"/>
              </a:ext>
            </a:extLst>
          </p:cNvPr>
          <p:cNvSpPr>
            <a:spLocks noGrp="1"/>
          </p:cNvSpPr>
          <p:nvPr>
            <p:ph idx="1"/>
          </p:nvPr>
        </p:nvSpPr>
        <p:spPr>
          <a:xfrm>
            <a:off x="695399" y="971561"/>
            <a:ext cx="11290055" cy="571017"/>
          </a:xfrm>
        </p:spPr>
        <p:txBody>
          <a:bodyPr/>
          <a:lstStyle/>
          <a:p>
            <a:r>
              <a:rPr lang="en-US" altLang="zh-CN" dirty="0">
                <a:solidFill>
                  <a:srgbClr val="0000FF"/>
                </a:solidFill>
              </a:rPr>
              <a:t>What can ‘ (Object) Affordance’ do?</a:t>
            </a:r>
          </a:p>
        </p:txBody>
      </p:sp>
      <p:grpSp>
        <p:nvGrpSpPr>
          <p:cNvPr id="8" name="组合 7">
            <a:extLst>
              <a:ext uri="{FF2B5EF4-FFF2-40B4-BE49-F238E27FC236}">
                <a16:creationId xmlns:a16="http://schemas.microsoft.com/office/drawing/2014/main" xmlns="" id="{3F59B7D1-3073-4A60-92DE-83C621AEF6B4}"/>
              </a:ext>
            </a:extLst>
          </p:cNvPr>
          <p:cNvGrpSpPr/>
          <p:nvPr/>
        </p:nvGrpSpPr>
        <p:grpSpPr>
          <a:xfrm>
            <a:off x="1230365" y="4359791"/>
            <a:ext cx="9073008" cy="1911261"/>
            <a:chOff x="1415480" y="4576341"/>
            <a:chExt cx="9073008" cy="1911261"/>
          </a:xfrm>
        </p:grpSpPr>
        <p:sp>
          <p:nvSpPr>
            <p:cNvPr id="39" name="箭头: 右 38">
              <a:extLst>
                <a:ext uri="{FF2B5EF4-FFF2-40B4-BE49-F238E27FC236}">
                  <a16:creationId xmlns:a16="http://schemas.microsoft.com/office/drawing/2014/main" xmlns="" id="{5F884F8F-DDE2-4F21-AFB8-8FEB83B460CD}"/>
                </a:ext>
              </a:extLst>
            </p:cNvPr>
            <p:cNvSpPr/>
            <p:nvPr/>
          </p:nvSpPr>
          <p:spPr bwMode="auto">
            <a:xfrm rot="10800000">
              <a:off x="2916429" y="5703560"/>
              <a:ext cx="3423299" cy="285508"/>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2" name="圆角矩形 5">
              <a:extLst>
                <a:ext uri="{FF2B5EF4-FFF2-40B4-BE49-F238E27FC236}">
                  <a16:creationId xmlns:a16="http://schemas.microsoft.com/office/drawing/2014/main" xmlns="" id="{CA46FC56-BE50-4C87-9D7B-53190BC4A026}"/>
                </a:ext>
              </a:extLst>
            </p:cNvPr>
            <p:cNvSpPr/>
            <p:nvPr/>
          </p:nvSpPr>
          <p:spPr bwMode="auto">
            <a:xfrm>
              <a:off x="1415480" y="5560806"/>
              <a:ext cx="1445540" cy="571016"/>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Object</a:t>
              </a:r>
              <a:endParaRPr lang="zh-CN" altLang="en-US" sz="2200" b="1" dirty="0">
                <a:ln>
                  <a:solidFill>
                    <a:schemeClr val="bg1">
                      <a:lumMod val="85000"/>
                    </a:schemeClr>
                  </a:solidFill>
                </a:ln>
                <a:solidFill>
                  <a:schemeClr val="bg1"/>
                </a:solidFill>
                <a:latin typeface="+mj-lt"/>
              </a:endParaRPr>
            </a:p>
          </p:txBody>
        </p:sp>
        <p:sp>
          <p:nvSpPr>
            <p:cNvPr id="13" name="圆角矩形 6">
              <a:extLst>
                <a:ext uri="{FF2B5EF4-FFF2-40B4-BE49-F238E27FC236}">
                  <a16:creationId xmlns:a16="http://schemas.microsoft.com/office/drawing/2014/main" xmlns="" id="{444E0A89-835B-4B05-A670-B499C4CC8CF4}"/>
                </a:ext>
              </a:extLst>
            </p:cNvPr>
            <p:cNvSpPr/>
            <p:nvPr/>
          </p:nvSpPr>
          <p:spPr bwMode="auto">
            <a:xfrm>
              <a:off x="6440839" y="5560806"/>
              <a:ext cx="1445540" cy="5710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Agent</a:t>
              </a:r>
              <a:endParaRPr lang="zh-CN" altLang="en-US" sz="2200" b="1" dirty="0">
                <a:ln>
                  <a:solidFill>
                    <a:schemeClr val="bg1">
                      <a:lumMod val="85000"/>
                    </a:schemeClr>
                  </a:solidFill>
                </a:ln>
                <a:solidFill>
                  <a:schemeClr val="bg1"/>
                </a:solidFill>
                <a:latin typeface="+mj-lt"/>
              </a:endParaRPr>
            </a:p>
          </p:txBody>
        </p:sp>
        <p:sp>
          <p:nvSpPr>
            <p:cNvPr id="17" name="六边形 16">
              <a:extLst>
                <a:ext uri="{FF2B5EF4-FFF2-40B4-BE49-F238E27FC236}">
                  <a16:creationId xmlns:a16="http://schemas.microsoft.com/office/drawing/2014/main" xmlns="" id="{347AFC8E-1C71-4F2A-A72C-D50579249BAF}"/>
                </a:ext>
              </a:extLst>
            </p:cNvPr>
            <p:cNvSpPr/>
            <p:nvPr/>
          </p:nvSpPr>
          <p:spPr bwMode="auto">
            <a:xfrm>
              <a:off x="2888725" y="4576341"/>
              <a:ext cx="1445379" cy="571016"/>
            </a:xfrm>
            <a:prstGeom prst="hex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000" b="1" dirty="0">
                  <a:ln>
                    <a:solidFill>
                      <a:schemeClr val="bg1">
                        <a:lumMod val="85000"/>
                      </a:schemeClr>
                    </a:solidFill>
                  </a:ln>
                  <a:solidFill>
                    <a:schemeClr val="bg1"/>
                  </a:solidFill>
                  <a:latin typeface="+mj-lt"/>
                </a:rPr>
                <a:t>Function</a:t>
              </a:r>
            </a:p>
            <a:p>
              <a:pPr algn="ctr"/>
              <a:r>
                <a:rPr lang="en-US" altLang="zh-CN" sz="2000" b="1" dirty="0">
                  <a:ln>
                    <a:solidFill>
                      <a:schemeClr val="bg1">
                        <a:lumMod val="85000"/>
                      </a:schemeClr>
                    </a:solidFill>
                  </a:ln>
                  <a:solidFill>
                    <a:schemeClr val="bg1"/>
                  </a:solidFill>
                  <a:latin typeface="+mj-lt"/>
                </a:rPr>
                <a:t>(O)</a:t>
              </a:r>
              <a:endParaRPr lang="zh-CN" altLang="en-US" sz="2000" b="1" dirty="0">
                <a:ln>
                  <a:solidFill>
                    <a:schemeClr val="bg1">
                      <a:lumMod val="85000"/>
                    </a:schemeClr>
                  </a:solidFill>
                </a:ln>
                <a:solidFill>
                  <a:schemeClr val="bg1"/>
                </a:solidFill>
                <a:latin typeface="+mj-lt"/>
              </a:endParaRPr>
            </a:p>
          </p:txBody>
        </p:sp>
        <p:sp>
          <p:nvSpPr>
            <p:cNvPr id="18" name="六边形 17">
              <a:extLst>
                <a:ext uri="{FF2B5EF4-FFF2-40B4-BE49-F238E27FC236}">
                  <a16:creationId xmlns:a16="http://schemas.microsoft.com/office/drawing/2014/main" xmlns="" id="{B04A3BFA-D755-4249-84B9-FD610E45B2DB}"/>
                </a:ext>
              </a:extLst>
            </p:cNvPr>
            <p:cNvSpPr/>
            <p:nvPr/>
          </p:nvSpPr>
          <p:spPr bwMode="auto">
            <a:xfrm>
              <a:off x="4893964" y="4576341"/>
              <a:ext cx="1806724" cy="571016"/>
            </a:xfrm>
            <a:prstGeom prst="hex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000" b="1" dirty="0">
                  <a:ln>
                    <a:solidFill>
                      <a:schemeClr val="bg1">
                        <a:lumMod val="85000"/>
                      </a:schemeClr>
                    </a:solidFill>
                  </a:ln>
                  <a:solidFill>
                    <a:schemeClr val="bg1"/>
                  </a:solidFill>
                  <a:latin typeface="+mj-lt"/>
                </a:rPr>
                <a:t>Interaction</a:t>
              </a:r>
            </a:p>
            <a:p>
              <a:pPr algn="ctr"/>
              <a:r>
                <a:rPr lang="en-US" altLang="zh-CN" sz="2000" b="1" dirty="0">
                  <a:ln>
                    <a:solidFill>
                      <a:schemeClr val="bg1">
                        <a:lumMod val="85000"/>
                      </a:schemeClr>
                    </a:solidFill>
                  </a:ln>
                  <a:solidFill>
                    <a:schemeClr val="bg1"/>
                  </a:solidFill>
                  <a:latin typeface="+mj-lt"/>
                </a:rPr>
                <a:t>(H/R-O)</a:t>
              </a:r>
              <a:endParaRPr lang="zh-CN" altLang="en-US" sz="2000" b="1" dirty="0">
                <a:ln>
                  <a:solidFill>
                    <a:schemeClr val="bg1">
                      <a:lumMod val="85000"/>
                    </a:schemeClr>
                  </a:solidFill>
                </a:ln>
                <a:solidFill>
                  <a:schemeClr val="bg1"/>
                </a:solidFill>
                <a:latin typeface="+mj-lt"/>
              </a:endParaRPr>
            </a:p>
          </p:txBody>
        </p:sp>
        <p:sp>
          <p:nvSpPr>
            <p:cNvPr id="19" name="六边形 18">
              <a:extLst>
                <a:ext uri="{FF2B5EF4-FFF2-40B4-BE49-F238E27FC236}">
                  <a16:creationId xmlns:a16="http://schemas.microsoft.com/office/drawing/2014/main" xmlns="" id="{F54A3640-8634-44AE-86FE-14F69CF11EF1}"/>
                </a:ext>
              </a:extLst>
            </p:cNvPr>
            <p:cNvSpPr/>
            <p:nvPr/>
          </p:nvSpPr>
          <p:spPr bwMode="auto">
            <a:xfrm>
              <a:off x="8132460" y="5183872"/>
              <a:ext cx="2356027" cy="571016"/>
            </a:xfrm>
            <a:prstGeom prst="hexag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Human</a:t>
              </a:r>
            </a:p>
          </p:txBody>
        </p:sp>
        <p:sp>
          <p:nvSpPr>
            <p:cNvPr id="20" name="六边形 19">
              <a:extLst>
                <a:ext uri="{FF2B5EF4-FFF2-40B4-BE49-F238E27FC236}">
                  <a16:creationId xmlns:a16="http://schemas.microsoft.com/office/drawing/2014/main" xmlns="" id="{255AA718-0AF5-4E60-B04E-763413C47489}"/>
                </a:ext>
              </a:extLst>
            </p:cNvPr>
            <p:cNvSpPr/>
            <p:nvPr/>
          </p:nvSpPr>
          <p:spPr bwMode="auto">
            <a:xfrm>
              <a:off x="8132460" y="5916586"/>
              <a:ext cx="2356028" cy="571016"/>
            </a:xfrm>
            <a:prstGeom prst="hexag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Robot</a:t>
              </a:r>
            </a:p>
          </p:txBody>
        </p:sp>
        <p:sp>
          <p:nvSpPr>
            <p:cNvPr id="23" name="椭圆 22">
              <a:extLst>
                <a:ext uri="{FF2B5EF4-FFF2-40B4-BE49-F238E27FC236}">
                  <a16:creationId xmlns:a16="http://schemas.microsoft.com/office/drawing/2014/main" xmlns="" id="{0AE1AD80-3601-4CB9-B95C-4192A6F5AF95}"/>
                </a:ext>
              </a:extLst>
            </p:cNvPr>
            <p:cNvSpPr/>
            <p:nvPr/>
          </p:nvSpPr>
          <p:spPr bwMode="auto">
            <a:xfrm>
              <a:off x="3620336" y="5418052"/>
              <a:ext cx="1987397" cy="856524"/>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Affordance</a:t>
              </a:r>
              <a:endParaRPr lang="zh-CN" altLang="en-US" sz="2200" b="1" dirty="0">
                <a:ln>
                  <a:solidFill>
                    <a:schemeClr val="bg1">
                      <a:lumMod val="85000"/>
                    </a:schemeClr>
                  </a:solidFill>
                </a:ln>
                <a:solidFill>
                  <a:schemeClr val="bg1"/>
                </a:solidFill>
                <a:latin typeface="+mj-lt"/>
              </a:endParaRPr>
            </a:p>
          </p:txBody>
        </p:sp>
        <p:cxnSp>
          <p:nvCxnSpPr>
            <p:cNvPr id="24" name="直接连接符 23">
              <a:extLst>
                <a:ext uri="{FF2B5EF4-FFF2-40B4-BE49-F238E27FC236}">
                  <a16:creationId xmlns:a16="http://schemas.microsoft.com/office/drawing/2014/main" xmlns="" id="{D1F09686-5CA1-4C59-BCB1-281360485C95}"/>
                </a:ext>
              </a:extLst>
            </p:cNvPr>
            <p:cNvCxnSpPr>
              <a:stCxn id="13" idx="3"/>
              <a:endCxn id="19" idx="3"/>
            </p:cNvCxnSpPr>
            <p:nvPr/>
          </p:nvCxnSpPr>
          <p:spPr bwMode="auto">
            <a:xfrm flipV="1">
              <a:off x="7886379" y="5469380"/>
              <a:ext cx="246081" cy="376934"/>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xmlns="" id="{C29D0CAD-4219-4998-B7B1-7B588D095096}"/>
                </a:ext>
              </a:extLst>
            </p:cNvPr>
            <p:cNvCxnSpPr>
              <a:stCxn id="20" idx="3"/>
              <a:endCxn id="13" idx="3"/>
            </p:cNvCxnSpPr>
            <p:nvPr/>
          </p:nvCxnSpPr>
          <p:spPr bwMode="auto">
            <a:xfrm flipH="1" flipV="1">
              <a:off x="7886379" y="5846314"/>
              <a:ext cx="246081" cy="35578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xmlns="" id="{58C9E842-CB06-4010-990A-E5BAF1576C00}"/>
                </a:ext>
              </a:extLst>
            </p:cNvPr>
            <p:cNvCxnSpPr>
              <a:cxnSpLocks/>
              <a:stCxn id="17" idx="0"/>
              <a:endCxn id="23" idx="0"/>
            </p:cNvCxnSpPr>
            <p:nvPr/>
          </p:nvCxnSpPr>
          <p:spPr bwMode="auto">
            <a:xfrm>
              <a:off x="4334105" y="4861849"/>
              <a:ext cx="279930" cy="556203"/>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7" name="直接连接符 26">
              <a:extLst>
                <a:ext uri="{FF2B5EF4-FFF2-40B4-BE49-F238E27FC236}">
                  <a16:creationId xmlns:a16="http://schemas.microsoft.com/office/drawing/2014/main" xmlns="" id="{D7AB762D-AA1F-4CE6-B239-1D7B0B688194}"/>
                </a:ext>
              </a:extLst>
            </p:cNvPr>
            <p:cNvCxnSpPr>
              <a:cxnSpLocks/>
              <a:stCxn id="18" idx="3"/>
              <a:endCxn id="23" idx="0"/>
            </p:cNvCxnSpPr>
            <p:nvPr/>
          </p:nvCxnSpPr>
          <p:spPr bwMode="auto">
            <a:xfrm flipH="1">
              <a:off x="4614034" y="4861849"/>
              <a:ext cx="279930" cy="556203"/>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grpSp>
      <p:sp>
        <p:nvSpPr>
          <p:cNvPr id="2" name="文本框 1">
            <a:extLst>
              <a:ext uri="{FF2B5EF4-FFF2-40B4-BE49-F238E27FC236}">
                <a16:creationId xmlns:a16="http://schemas.microsoft.com/office/drawing/2014/main" xmlns="" id="{B92AABA8-0D99-428D-944D-B708ABAC468F}"/>
              </a:ext>
            </a:extLst>
          </p:cNvPr>
          <p:cNvSpPr txBox="1"/>
          <p:nvPr/>
        </p:nvSpPr>
        <p:spPr>
          <a:xfrm>
            <a:off x="1199456" y="1772816"/>
            <a:ext cx="7128792" cy="2062103"/>
          </a:xfrm>
          <a:prstGeom prst="rect">
            <a:avLst/>
          </a:prstGeom>
          <a:solidFill>
            <a:schemeClr val="bg1"/>
          </a:solidFill>
        </p:spPr>
        <p:txBody>
          <a:bodyPr wrap="square" rtlCol="0">
            <a:spAutoFit/>
          </a:bodyPr>
          <a:lstStyle/>
          <a:p>
            <a:r>
              <a:rPr lang="zh-CN" altLang="en-US" sz="3200" dirty="0">
                <a:latin typeface="+mj-lt"/>
                <a:ea typeface="+mj-ea"/>
              </a:rPr>
              <a:t>辅助</a:t>
            </a:r>
            <a:r>
              <a:rPr lang="en-US" altLang="zh-CN" sz="3200" dirty="0">
                <a:latin typeface="+mj-lt"/>
                <a:ea typeface="+mj-ea"/>
              </a:rPr>
              <a:t>2D/3D object detection</a:t>
            </a:r>
          </a:p>
          <a:p>
            <a:r>
              <a:rPr lang="zh-CN" altLang="en-US" sz="3200" dirty="0">
                <a:latin typeface="+mj-lt"/>
                <a:ea typeface="+mj-ea"/>
              </a:rPr>
              <a:t>辅助机器人</a:t>
            </a:r>
            <a:r>
              <a:rPr lang="en-US" altLang="zh-CN" sz="3200" dirty="0">
                <a:latin typeface="+mj-lt"/>
                <a:ea typeface="+mj-ea"/>
              </a:rPr>
              <a:t>follow</a:t>
            </a:r>
            <a:r>
              <a:rPr lang="zh-CN" altLang="en-US" sz="3200" dirty="0">
                <a:latin typeface="+mj-lt"/>
                <a:ea typeface="+mj-ea"/>
              </a:rPr>
              <a:t>人</a:t>
            </a:r>
            <a:endParaRPr lang="en-US" altLang="zh-CN" sz="3200" dirty="0">
              <a:latin typeface="+mj-lt"/>
              <a:ea typeface="+mj-ea"/>
            </a:endParaRPr>
          </a:p>
          <a:p>
            <a:r>
              <a:rPr lang="zh-CN" altLang="en-US" sz="3200" dirty="0">
                <a:latin typeface="+mj-lt"/>
                <a:ea typeface="+mj-ea"/>
              </a:rPr>
              <a:t>增强现实</a:t>
            </a:r>
            <a:endParaRPr lang="en-US" altLang="zh-CN" sz="3200" dirty="0">
              <a:latin typeface="+mj-lt"/>
              <a:ea typeface="+mj-ea"/>
            </a:endParaRPr>
          </a:p>
          <a:p>
            <a:r>
              <a:rPr lang="en-US" altLang="zh-CN" sz="3200" dirty="0">
                <a:latin typeface="+mj-lt"/>
                <a:ea typeface="+mj-ea"/>
              </a:rPr>
              <a:t>……</a:t>
            </a:r>
            <a:endParaRPr lang="zh-CN" altLang="en-US" sz="3200" dirty="0">
              <a:latin typeface="+mj-lt"/>
              <a:ea typeface="+mj-ea"/>
            </a:endParaRPr>
          </a:p>
        </p:txBody>
      </p:sp>
      <p:pic>
        <p:nvPicPr>
          <p:cNvPr id="7" name="图片 6">
            <a:extLst>
              <a:ext uri="{FF2B5EF4-FFF2-40B4-BE49-F238E27FC236}">
                <a16:creationId xmlns:a16="http://schemas.microsoft.com/office/drawing/2014/main" xmlns="" id="{5DDBCF2B-0D64-4411-910A-7D0B89A0DFDA}"/>
              </a:ext>
            </a:extLst>
          </p:cNvPr>
          <p:cNvPicPr>
            <a:picLocks noChangeAspect="1"/>
          </p:cNvPicPr>
          <p:nvPr/>
        </p:nvPicPr>
        <p:blipFill rotWithShape="1">
          <a:blip r:embed="rId3"/>
          <a:srcRect r="30069"/>
          <a:stretch/>
        </p:blipFill>
        <p:spPr>
          <a:xfrm>
            <a:off x="8544272" y="1542578"/>
            <a:ext cx="2831239" cy="2699086"/>
          </a:xfrm>
          <a:prstGeom prst="rect">
            <a:avLst/>
          </a:prstGeom>
        </p:spPr>
      </p:pic>
    </p:spTree>
    <p:extLst>
      <p:ext uri="{BB962C8B-B14F-4D97-AF65-F5344CB8AC3E}">
        <p14:creationId xmlns:p14="http://schemas.microsoft.com/office/powerpoint/2010/main" val="33969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561D6F7-9FF7-4A84-8ED9-FF26BACFC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568" y="1772816"/>
            <a:ext cx="1440000" cy="1080000"/>
          </a:xfrm>
          <a:prstGeom prst="rect">
            <a:avLst/>
          </a:prstGeom>
        </p:spPr>
      </p:pic>
      <p:pic>
        <p:nvPicPr>
          <p:cNvPr id="5" name="图片 4">
            <a:extLst>
              <a:ext uri="{FF2B5EF4-FFF2-40B4-BE49-F238E27FC236}">
                <a16:creationId xmlns:a16="http://schemas.microsoft.com/office/drawing/2014/main" xmlns="" id="{2964A270-27F2-48AD-9338-BD9161886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409" y="1893720"/>
            <a:ext cx="1440000" cy="1080000"/>
          </a:xfrm>
          <a:prstGeom prst="rect">
            <a:avLst/>
          </a:prstGeom>
        </p:spPr>
      </p:pic>
      <p:grpSp>
        <p:nvGrpSpPr>
          <p:cNvPr id="7" name="组合 6">
            <a:extLst>
              <a:ext uri="{FF2B5EF4-FFF2-40B4-BE49-F238E27FC236}">
                <a16:creationId xmlns:a16="http://schemas.microsoft.com/office/drawing/2014/main" xmlns="" id="{E18A0589-F1FE-43AF-99E9-5CBFE3FA3025}"/>
              </a:ext>
            </a:extLst>
          </p:cNvPr>
          <p:cNvGrpSpPr/>
          <p:nvPr/>
        </p:nvGrpSpPr>
        <p:grpSpPr>
          <a:xfrm>
            <a:off x="1578249" y="761563"/>
            <a:ext cx="9149758" cy="500062"/>
            <a:chOff x="0" y="1178719"/>
            <a:chExt cx="6264000" cy="500062"/>
          </a:xfrm>
        </p:grpSpPr>
        <p:sp>
          <p:nvSpPr>
            <p:cNvPr id="8" name="TextBox 61">
              <a:extLst>
                <a:ext uri="{FF2B5EF4-FFF2-40B4-BE49-F238E27FC236}">
                  <a16:creationId xmlns:a16="http://schemas.microsoft.com/office/drawing/2014/main" xmlns="" id="{7D3A5DE8-0C60-4ABC-B9F6-78DAA205E5F5}"/>
                </a:ext>
              </a:extLst>
            </p:cNvPr>
            <p:cNvSpPr txBox="1"/>
            <p:nvPr/>
          </p:nvSpPr>
          <p:spPr bwMode="auto">
            <a:xfrm>
              <a:off x="0" y="1178719"/>
              <a:ext cx="2880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本体知识库构建</a:t>
              </a:r>
            </a:p>
          </p:txBody>
        </p:sp>
        <p:sp>
          <p:nvSpPr>
            <p:cNvPr id="9" name="TextBox 63">
              <a:extLst>
                <a:ext uri="{FF2B5EF4-FFF2-40B4-BE49-F238E27FC236}">
                  <a16:creationId xmlns:a16="http://schemas.microsoft.com/office/drawing/2014/main" xmlns="" id="{89F6BFD5-3FCD-4937-9A42-02A12F0F4FE0}"/>
                </a:ext>
              </a:extLst>
            </p:cNvPr>
            <p:cNvSpPr txBox="1"/>
            <p:nvPr/>
          </p:nvSpPr>
          <p:spPr bwMode="auto">
            <a:xfrm>
              <a:off x="2880000" y="1178719"/>
              <a:ext cx="338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分类模型构建</a:t>
              </a:r>
            </a:p>
          </p:txBody>
        </p:sp>
      </p:grpSp>
      <p:pic>
        <p:nvPicPr>
          <p:cNvPr id="10" name="图片 9">
            <a:extLst>
              <a:ext uri="{FF2B5EF4-FFF2-40B4-BE49-F238E27FC236}">
                <a16:creationId xmlns:a16="http://schemas.microsoft.com/office/drawing/2014/main" xmlns="" id="{F1D37DB5-E5CE-4F2E-8DEE-35506B585584}"/>
              </a:ext>
            </a:extLst>
          </p:cNvPr>
          <p:cNvPicPr>
            <a:picLocks noChangeAspect="1"/>
          </p:cNvPicPr>
          <p:nvPr/>
        </p:nvPicPr>
        <p:blipFill rotWithShape="1">
          <a:blip r:embed="rId5"/>
          <a:srcRect r="6304" b="50534"/>
          <a:stretch>
            <a:fillRect/>
          </a:stretch>
        </p:blipFill>
        <p:spPr>
          <a:xfrm>
            <a:off x="9309740" y="1981325"/>
            <a:ext cx="1260000" cy="1132643"/>
          </a:xfrm>
          <a:prstGeom prst="rect">
            <a:avLst/>
          </a:prstGeom>
        </p:spPr>
      </p:pic>
      <p:pic>
        <p:nvPicPr>
          <p:cNvPr id="11" name="图片 10">
            <a:extLst>
              <a:ext uri="{FF2B5EF4-FFF2-40B4-BE49-F238E27FC236}">
                <a16:creationId xmlns:a16="http://schemas.microsoft.com/office/drawing/2014/main" xmlns="" id="{84084541-CAA7-4CE1-B046-C0A18C7FE3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849267" y="1183047"/>
            <a:ext cx="113513" cy="1080000"/>
          </a:xfrm>
          <a:prstGeom prst="rect">
            <a:avLst/>
          </a:prstGeom>
        </p:spPr>
      </p:pic>
      <p:pic>
        <p:nvPicPr>
          <p:cNvPr id="12" name="图片 11">
            <a:extLst>
              <a:ext uri="{FF2B5EF4-FFF2-40B4-BE49-F238E27FC236}">
                <a16:creationId xmlns:a16="http://schemas.microsoft.com/office/drawing/2014/main" xmlns="" id="{9ABDA09E-AFFA-450B-8B58-AB43BD1F4773}"/>
              </a:ext>
            </a:extLst>
          </p:cNvPr>
          <p:cNvPicPr>
            <a:picLocks noChangeAspect="1"/>
          </p:cNvPicPr>
          <p:nvPr/>
        </p:nvPicPr>
        <p:blipFill rotWithShape="1">
          <a:blip r:embed="rId7">
            <a:extLst>
              <a:ext uri="{28A0092B-C50C-407E-A947-70E740481C1C}">
                <a14:useLocalDpi xmlns:a14="http://schemas.microsoft.com/office/drawing/2010/main" val="0"/>
              </a:ext>
            </a:extLst>
          </a:blip>
          <a:srcRect l="5560" r="5841"/>
          <a:stretch>
            <a:fillRect/>
          </a:stretch>
        </p:blipFill>
        <p:spPr>
          <a:xfrm>
            <a:off x="1841714" y="2014624"/>
            <a:ext cx="1437536" cy="1080000"/>
          </a:xfrm>
          <a:prstGeom prst="rect">
            <a:avLst/>
          </a:prstGeom>
        </p:spPr>
      </p:pic>
      <p:pic>
        <p:nvPicPr>
          <p:cNvPr id="13" name="图片 12">
            <a:extLst>
              <a:ext uri="{FF2B5EF4-FFF2-40B4-BE49-F238E27FC236}">
                <a16:creationId xmlns:a16="http://schemas.microsoft.com/office/drawing/2014/main" xmlns="" id="{A2335FBD-00DE-4517-AAFB-177F5EE94F63}"/>
              </a:ext>
            </a:extLst>
          </p:cNvPr>
          <p:cNvPicPr>
            <a:picLocks noChangeAspect="1"/>
          </p:cNvPicPr>
          <p:nvPr/>
        </p:nvPicPr>
        <p:blipFill rotWithShape="1">
          <a:blip r:embed="rId8">
            <a:extLst>
              <a:ext uri="{28A0092B-C50C-407E-A947-70E740481C1C}">
                <a14:useLocalDpi xmlns:a14="http://schemas.microsoft.com/office/drawing/2010/main" val="0"/>
              </a:ext>
            </a:extLst>
          </a:blip>
          <a:srcRect l="5835" r="4503"/>
          <a:stretch>
            <a:fillRect/>
          </a:stretch>
        </p:blipFill>
        <p:spPr>
          <a:xfrm>
            <a:off x="1646144" y="2135528"/>
            <a:ext cx="1451411" cy="1080000"/>
          </a:xfrm>
          <a:prstGeom prst="rect">
            <a:avLst/>
          </a:prstGeom>
        </p:spPr>
      </p:pic>
      <p:pic>
        <p:nvPicPr>
          <p:cNvPr id="14" name="图片 13">
            <a:extLst>
              <a:ext uri="{FF2B5EF4-FFF2-40B4-BE49-F238E27FC236}">
                <a16:creationId xmlns:a16="http://schemas.microsoft.com/office/drawing/2014/main" xmlns="" id="{D7378F33-9C26-4922-80E6-BDE4604A33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832" y="3538911"/>
            <a:ext cx="1618736" cy="1080000"/>
          </a:xfrm>
          <a:prstGeom prst="rect">
            <a:avLst/>
          </a:prstGeom>
        </p:spPr>
      </p:pic>
      <p:pic>
        <p:nvPicPr>
          <p:cNvPr id="15" name="图片 14">
            <a:extLst>
              <a:ext uri="{FF2B5EF4-FFF2-40B4-BE49-F238E27FC236}">
                <a16:creationId xmlns:a16="http://schemas.microsoft.com/office/drawing/2014/main" xmlns="" id="{02359D63-7EDC-498A-817C-AB12429199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906306" y="3649766"/>
            <a:ext cx="1611189" cy="1080000"/>
          </a:xfrm>
          <a:prstGeom prst="rect">
            <a:avLst/>
          </a:prstGeom>
        </p:spPr>
      </p:pic>
      <p:pic>
        <p:nvPicPr>
          <p:cNvPr id="16" name="图片 15">
            <a:extLst>
              <a:ext uri="{FF2B5EF4-FFF2-40B4-BE49-F238E27FC236}">
                <a16:creationId xmlns:a16="http://schemas.microsoft.com/office/drawing/2014/main" xmlns="" id="{15DE24AA-5924-4971-A80B-A8DF4B332C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2434" y="3760621"/>
            <a:ext cx="1622535" cy="1080000"/>
          </a:xfrm>
          <a:prstGeom prst="rect">
            <a:avLst/>
          </a:prstGeom>
        </p:spPr>
      </p:pic>
      <p:pic>
        <p:nvPicPr>
          <p:cNvPr id="17" name="图片 16">
            <a:extLst>
              <a:ext uri="{FF2B5EF4-FFF2-40B4-BE49-F238E27FC236}">
                <a16:creationId xmlns:a16="http://schemas.microsoft.com/office/drawing/2014/main" xmlns="" id="{ECEC3B8B-83FA-4F81-A8D9-CD3B59206C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46144" y="3871475"/>
            <a:ext cx="1614953" cy="1080000"/>
          </a:xfrm>
          <a:prstGeom prst="rect">
            <a:avLst/>
          </a:prstGeom>
        </p:spPr>
      </p:pic>
      <p:pic>
        <p:nvPicPr>
          <p:cNvPr id="18" name="图片 17">
            <a:extLst>
              <a:ext uri="{FF2B5EF4-FFF2-40B4-BE49-F238E27FC236}">
                <a16:creationId xmlns:a16="http://schemas.microsoft.com/office/drawing/2014/main" xmlns="" id="{55C3AADB-5269-4CD2-9DA6-A2524CFA73B3}"/>
              </a:ext>
            </a:extLst>
          </p:cNvPr>
          <p:cNvPicPr>
            <a:picLocks noChangeAspect="1"/>
          </p:cNvPicPr>
          <p:nvPr/>
        </p:nvPicPr>
        <p:blipFill rotWithShape="1">
          <a:blip r:embed="rId5"/>
          <a:srcRect r="6304" b="50534"/>
          <a:stretch>
            <a:fillRect/>
          </a:stretch>
        </p:blipFill>
        <p:spPr>
          <a:xfrm>
            <a:off x="9309740" y="4044034"/>
            <a:ext cx="1260000" cy="1132646"/>
          </a:xfrm>
          <a:prstGeom prst="rect">
            <a:avLst/>
          </a:prstGeom>
        </p:spPr>
      </p:pic>
      <p:pic>
        <p:nvPicPr>
          <p:cNvPr id="19" name="图片 18">
            <a:extLst>
              <a:ext uri="{FF2B5EF4-FFF2-40B4-BE49-F238E27FC236}">
                <a16:creationId xmlns:a16="http://schemas.microsoft.com/office/drawing/2014/main" xmlns="" id="{A7BD3F8A-4E06-40B2-825B-BC2DC7D8C3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849216" y="3229773"/>
            <a:ext cx="113513" cy="1080000"/>
          </a:xfrm>
          <a:prstGeom prst="rect">
            <a:avLst/>
          </a:prstGeom>
        </p:spPr>
      </p:pic>
      <p:cxnSp>
        <p:nvCxnSpPr>
          <p:cNvPr id="20" name="直接箭头连接符 19">
            <a:extLst>
              <a:ext uri="{FF2B5EF4-FFF2-40B4-BE49-F238E27FC236}">
                <a16:creationId xmlns:a16="http://schemas.microsoft.com/office/drawing/2014/main" xmlns="" id="{C729B897-6ED6-4A46-A2BB-179142B8D029}"/>
              </a:ext>
            </a:extLst>
          </p:cNvPr>
          <p:cNvCxnSpPr/>
          <p:nvPr/>
        </p:nvCxnSpPr>
        <p:spPr bwMode="auto">
          <a:xfrm>
            <a:off x="3742479" y="3781345"/>
            <a:ext cx="103511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cxnSp>
        <p:nvCxnSpPr>
          <p:cNvPr id="21" name="直接箭头连接符 20">
            <a:extLst>
              <a:ext uri="{FF2B5EF4-FFF2-40B4-BE49-F238E27FC236}">
                <a16:creationId xmlns:a16="http://schemas.microsoft.com/office/drawing/2014/main" xmlns="" id="{B0CEB702-7F80-4F9A-9912-8E88D3188349}"/>
              </a:ext>
            </a:extLst>
          </p:cNvPr>
          <p:cNvCxnSpPr/>
          <p:nvPr/>
        </p:nvCxnSpPr>
        <p:spPr bwMode="auto">
          <a:xfrm>
            <a:off x="7794693" y="3781345"/>
            <a:ext cx="144000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22" name="矩形 21">
            <a:extLst>
              <a:ext uri="{FF2B5EF4-FFF2-40B4-BE49-F238E27FC236}">
                <a16:creationId xmlns:a16="http://schemas.microsoft.com/office/drawing/2014/main" xmlns="" id="{F5D0BEB5-772F-407B-A89C-AB03C03FA5AF}"/>
              </a:ext>
            </a:extLst>
          </p:cNvPr>
          <p:cNvSpPr/>
          <p:nvPr/>
        </p:nvSpPr>
        <p:spPr>
          <a:xfrm>
            <a:off x="1559739" y="6027179"/>
            <a:ext cx="9180000" cy="430887"/>
          </a:xfrm>
          <a:prstGeom prst="rect">
            <a:avLst/>
          </a:prstGeom>
          <a:solidFill>
            <a:schemeClr val="bg1"/>
          </a:solidFill>
        </p:spPr>
        <p:txBody>
          <a:bodyPr wrap="square" lIns="72000" tIns="0" rIns="72000" bIns="0">
            <a:spAutoFit/>
          </a:bodyPr>
          <a:lstStyle/>
          <a:p>
            <a:pPr algn="just">
              <a:spcAft>
                <a:spcPts val="0"/>
              </a:spcAft>
              <a:tabLst>
                <a:tab pos="288290" algn="l"/>
              </a:tabLst>
            </a:pPr>
            <a:r>
              <a:rPr lang="en-US" altLang="zh-CN" sz="1400" i="1" kern="0" dirty="0">
                <a:solidFill>
                  <a:schemeClr val="dk1"/>
                </a:solidFill>
                <a:latin typeface="Times New Roman" panose="02020603050405020304" pitchFamily="18" charset="0"/>
              </a:rPr>
              <a:t>[39]</a:t>
            </a:r>
            <a:r>
              <a:rPr lang="nb-NO" altLang="zh-CN" sz="1400" i="1" kern="0" dirty="0">
                <a:solidFill>
                  <a:schemeClr val="dk1"/>
                </a:solidFill>
                <a:latin typeface="Times New Roman" panose="02020603050405020304" pitchFamily="18" charset="0"/>
              </a:rPr>
              <a:t>Krizhevsky A, </a:t>
            </a:r>
            <a:r>
              <a:rPr lang="en-US" altLang="zh-CN" sz="1400" i="1" kern="0" dirty="0">
                <a:solidFill>
                  <a:schemeClr val="dk1"/>
                </a:solidFill>
                <a:latin typeface="Times New Roman" panose="02020603050405020304" pitchFamily="18" charset="0"/>
              </a:rPr>
              <a:t>et al</a:t>
            </a:r>
            <a:r>
              <a:rPr lang="nb-NO" altLang="zh-CN" sz="1400" i="1" kern="0" dirty="0">
                <a:solidFill>
                  <a:schemeClr val="dk1"/>
                </a:solidFill>
                <a:latin typeface="Times New Roman" panose="02020603050405020304" pitchFamily="18" charset="0"/>
              </a:rPr>
              <a:t>. ImageNet classification with deep convolutional neural networks[A]. The 25th International Conference on Neural Information Processing Systems[C]. Lake Tahoe Nevada: Curran Associates Inc, 2012:1097-1105.</a:t>
            </a:r>
            <a:endParaRPr lang="zh-CN" altLang="zh-CN" sz="1400" i="1" kern="0" dirty="0">
              <a:solidFill>
                <a:schemeClr val="dk1"/>
              </a:solidFill>
              <a:latin typeface="Times New Roman" panose="02020603050405020304" pitchFamily="18" charset="0"/>
            </a:endParaRPr>
          </a:p>
        </p:txBody>
      </p:sp>
      <p:sp>
        <p:nvSpPr>
          <p:cNvPr id="23" name="矩形 22">
            <a:extLst>
              <a:ext uri="{FF2B5EF4-FFF2-40B4-BE49-F238E27FC236}">
                <a16:creationId xmlns:a16="http://schemas.microsoft.com/office/drawing/2014/main" xmlns="" id="{090ED2CB-F909-4C97-A760-AB286651E139}"/>
              </a:ext>
            </a:extLst>
          </p:cNvPr>
          <p:cNvSpPr/>
          <p:nvPr/>
        </p:nvSpPr>
        <p:spPr>
          <a:xfrm>
            <a:off x="1922760" y="1821346"/>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kern="0" noProof="0" dirty="0">
                <a:solidFill>
                  <a:sysClr val="windowText" lastClr="000000"/>
                </a:solidFill>
                <a:latin typeface="Times New Roman" panose="02020603050405020304"/>
                <a:ea typeface="黑体" panose="02010609060101010101" pitchFamily="2" charset="-122"/>
              </a:rPr>
              <a:t>骑</a:t>
            </a:r>
            <a:r>
              <a:rPr lang="en-US" altLang="zh-CN" sz="1400" b="1" kern="0" noProof="0" dirty="0">
                <a:solidFill>
                  <a:sysClr val="windowText" lastClr="000000"/>
                </a:solidFill>
                <a:latin typeface="Times New Roman" panose="02020603050405020304"/>
                <a:ea typeface="黑体" panose="02010609060101010101" pitchFamily="2" charset="-122"/>
              </a:rPr>
              <a:t>-</a:t>
            </a:r>
            <a:r>
              <a:rPr lang="zh-CN" altLang="en-US" sz="1400" b="1" kern="0" noProof="0" dirty="0">
                <a:solidFill>
                  <a:sysClr val="windowText" lastClr="000000"/>
                </a:solidFill>
                <a:latin typeface="Times New Roman" panose="02020603050405020304"/>
                <a:ea typeface="黑体" panose="02010609060101010101" pitchFamily="2" charset="-122"/>
              </a:rPr>
              <a:t>自行车</a:t>
            </a:r>
            <a:endParaRPr kumimoji="0" lang="zh-CN" altLang="en-US" sz="1200" b="1" i="0" u="none" strike="noStrike" kern="0" cap="none" spc="0" normalizeH="0" baseline="0" noProof="0" dirty="0">
              <a:ln>
                <a:noFill/>
              </a:ln>
              <a:solidFill>
                <a:sysClr val="windowText" lastClr="000000"/>
              </a:solidFill>
              <a:effectLst/>
              <a:uLnTx/>
              <a:uFillTx/>
              <a:latin typeface="Times New Roman" panose="02020603050405020304"/>
              <a:ea typeface="黑体" panose="02010609060101010101" pitchFamily="2" charset="-122"/>
            </a:endParaRPr>
          </a:p>
        </p:txBody>
      </p:sp>
      <p:sp>
        <p:nvSpPr>
          <p:cNvPr id="24" name="矩形 23">
            <a:extLst>
              <a:ext uri="{FF2B5EF4-FFF2-40B4-BE49-F238E27FC236}">
                <a16:creationId xmlns:a16="http://schemas.microsoft.com/office/drawing/2014/main" xmlns="" id="{28F7C7B5-91EB-4D69-96BA-425C267B241E}"/>
              </a:ext>
            </a:extLst>
          </p:cNvPr>
          <p:cNvSpPr/>
          <p:nvPr/>
        </p:nvSpPr>
        <p:spPr>
          <a:xfrm>
            <a:off x="1905606" y="3534658"/>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400" b="1" kern="0" dirty="0">
                <a:solidFill>
                  <a:sysClr val="windowText" lastClr="000000"/>
                </a:solidFill>
                <a:latin typeface="Times New Roman" panose="02020603050405020304"/>
                <a:ea typeface="黑体" panose="02010609060101010101" pitchFamily="2" charset="-122"/>
              </a:rPr>
              <a:t>坐</a:t>
            </a:r>
            <a:r>
              <a:rPr lang="en-US" altLang="zh-CN" sz="1400" b="1" kern="0" dirty="0">
                <a:solidFill>
                  <a:sysClr val="windowText" lastClr="000000"/>
                </a:solidFill>
                <a:latin typeface="Times New Roman" panose="02020603050405020304"/>
                <a:ea typeface="黑体" panose="02010609060101010101" pitchFamily="2" charset="-122"/>
              </a:rPr>
              <a:t>-</a:t>
            </a:r>
            <a:r>
              <a:rPr lang="zh-CN" altLang="en-US" sz="1400" b="1" kern="0" dirty="0">
                <a:solidFill>
                  <a:sysClr val="windowText" lastClr="000000"/>
                </a:solidFill>
                <a:latin typeface="Times New Roman" panose="02020603050405020304"/>
                <a:ea typeface="黑体" panose="02010609060101010101" pitchFamily="2" charset="-122"/>
              </a:rPr>
              <a:t>椅子</a:t>
            </a:r>
          </a:p>
        </p:txBody>
      </p:sp>
      <p:grpSp>
        <p:nvGrpSpPr>
          <p:cNvPr id="25" name="组合 24">
            <a:extLst>
              <a:ext uri="{FF2B5EF4-FFF2-40B4-BE49-F238E27FC236}">
                <a16:creationId xmlns:a16="http://schemas.microsoft.com/office/drawing/2014/main" xmlns="" id="{A6CF018D-A674-4FA6-8F67-DC8B368EC2E8}"/>
              </a:ext>
            </a:extLst>
          </p:cNvPr>
          <p:cNvGrpSpPr/>
          <p:nvPr/>
        </p:nvGrpSpPr>
        <p:grpSpPr>
          <a:xfrm>
            <a:off x="4980419" y="1661694"/>
            <a:ext cx="2700000" cy="1620000"/>
            <a:chOff x="3402170" y="2074254"/>
            <a:chExt cx="2700000" cy="1620000"/>
          </a:xfrm>
        </p:grpSpPr>
        <p:sp>
          <p:nvSpPr>
            <p:cNvPr id="26" name="矩形 25">
              <a:extLst>
                <a:ext uri="{FF2B5EF4-FFF2-40B4-BE49-F238E27FC236}">
                  <a16:creationId xmlns:a16="http://schemas.microsoft.com/office/drawing/2014/main" xmlns="" id="{1225ACFD-EFA5-4CCC-ACEE-872548940BE2}"/>
                </a:ext>
              </a:extLst>
            </p:cNvPr>
            <p:cNvSpPr/>
            <p:nvPr/>
          </p:nvSpPr>
          <p:spPr>
            <a:xfrm>
              <a:off x="3402170" y="2074254"/>
              <a:ext cx="2700000" cy="162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27" name="图片 26">
              <a:extLst>
                <a:ext uri="{FF2B5EF4-FFF2-40B4-BE49-F238E27FC236}">
                  <a16:creationId xmlns:a16="http://schemas.microsoft.com/office/drawing/2014/main" xmlns="" id="{E561055D-D20F-4CD8-A5BF-3337B4014721}"/>
                </a:ext>
              </a:extLst>
            </p:cNvPr>
            <p:cNvPicPr>
              <a:picLocks noChangeAspect="1"/>
            </p:cNvPicPr>
            <p:nvPr/>
          </p:nvPicPr>
          <p:blipFill rotWithShape="1">
            <a:blip r:embed="rId13">
              <a:extLst>
                <a:ext uri="{28A0092B-C50C-407E-A947-70E740481C1C}">
                  <a14:useLocalDpi xmlns:a14="http://schemas.microsoft.com/office/drawing/2010/main" val="0"/>
                </a:ext>
              </a:extLst>
            </a:blip>
            <a:srcRect l="13114" t="9847" r="9425" b="13125"/>
            <a:stretch>
              <a:fillRect/>
            </a:stretch>
          </p:blipFill>
          <p:spPr>
            <a:xfrm>
              <a:off x="5064151" y="2188088"/>
              <a:ext cx="965107" cy="720000"/>
            </a:xfrm>
            <a:prstGeom prst="rect">
              <a:avLst/>
            </a:prstGeom>
          </p:spPr>
        </p:pic>
        <p:pic>
          <p:nvPicPr>
            <p:cNvPr id="28" name="图片 27">
              <a:extLst>
                <a:ext uri="{FF2B5EF4-FFF2-40B4-BE49-F238E27FC236}">
                  <a16:creationId xmlns:a16="http://schemas.microsoft.com/office/drawing/2014/main" xmlns="" id="{13D4AEA9-672C-4AC1-A006-054F3E1AEDF1}"/>
                </a:ext>
              </a:extLst>
            </p:cNvPr>
            <p:cNvPicPr>
              <a:picLocks noChangeAspect="1"/>
            </p:cNvPicPr>
            <p:nvPr/>
          </p:nvPicPr>
          <p:blipFill rotWithShape="1">
            <a:blip r:embed="rId14">
              <a:extLst>
                <a:ext uri="{28A0092B-C50C-407E-A947-70E740481C1C}">
                  <a14:useLocalDpi xmlns:a14="http://schemas.microsoft.com/office/drawing/2010/main" val="0"/>
                </a:ext>
              </a:extLst>
            </a:blip>
            <a:srcRect l="13114" t="9027" r="9425" b="13125"/>
            <a:stretch>
              <a:fillRect/>
            </a:stretch>
          </p:blipFill>
          <p:spPr>
            <a:xfrm>
              <a:off x="4524617" y="2426262"/>
              <a:ext cx="954947" cy="720000"/>
            </a:xfrm>
            <a:prstGeom prst="rect">
              <a:avLst/>
            </a:prstGeom>
          </p:spPr>
        </p:pic>
        <p:pic>
          <p:nvPicPr>
            <p:cNvPr id="29" name="图片 28">
              <a:extLst>
                <a:ext uri="{FF2B5EF4-FFF2-40B4-BE49-F238E27FC236}">
                  <a16:creationId xmlns:a16="http://schemas.microsoft.com/office/drawing/2014/main" xmlns="" id="{CE11CD20-8C52-4061-AC3C-24F5E47941A5}"/>
                </a:ext>
              </a:extLst>
            </p:cNvPr>
            <p:cNvPicPr>
              <a:picLocks noChangeAspect="1"/>
            </p:cNvPicPr>
            <p:nvPr/>
          </p:nvPicPr>
          <p:blipFill rotWithShape="1">
            <a:blip r:embed="rId15">
              <a:extLst>
                <a:ext uri="{28A0092B-C50C-407E-A947-70E740481C1C}">
                  <a14:useLocalDpi xmlns:a14="http://schemas.microsoft.com/office/drawing/2010/main" val="0"/>
                </a:ext>
              </a:extLst>
            </a:blip>
            <a:srcRect l="17417" t="13944" r="13721" b="17221"/>
            <a:stretch>
              <a:fillRect/>
            </a:stretch>
          </p:blipFill>
          <p:spPr>
            <a:xfrm>
              <a:off x="3979922" y="2664436"/>
              <a:ext cx="960107" cy="720000"/>
            </a:xfrm>
            <a:prstGeom prst="rect">
              <a:avLst/>
            </a:prstGeom>
          </p:spPr>
        </p:pic>
        <p:pic>
          <p:nvPicPr>
            <p:cNvPr id="30" name="图片 29">
              <a:extLst>
                <a:ext uri="{FF2B5EF4-FFF2-40B4-BE49-F238E27FC236}">
                  <a16:creationId xmlns:a16="http://schemas.microsoft.com/office/drawing/2014/main" xmlns="" id="{9805015E-FC0E-4ACF-9E31-D6101DD6BE1A}"/>
                </a:ext>
              </a:extLst>
            </p:cNvPr>
            <p:cNvPicPr>
              <a:picLocks noChangeAspect="1"/>
            </p:cNvPicPr>
            <p:nvPr/>
          </p:nvPicPr>
          <p:blipFill rotWithShape="1">
            <a:blip r:embed="rId16">
              <a:extLst>
                <a:ext uri="{28A0092B-C50C-407E-A947-70E740481C1C}">
                  <a14:useLocalDpi xmlns:a14="http://schemas.microsoft.com/office/drawing/2010/main" val="0"/>
                </a:ext>
              </a:extLst>
            </a:blip>
            <a:srcRect l="17417" t="13944" r="13721" b="17221"/>
            <a:stretch>
              <a:fillRect/>
            </a:stretch>
          </p:blipFill>
          <p:spPr>
            <a:xfrm>
              <a:off x="3435227" y="2902611"/>
              <a:ext cx="960107" cy="720000"/>
            </a:xfrm>
            <a:prstGeom prst="rect">
              <a:avLst/>
            </a:prstGeom>
          </p:spPr>
        </p:pic>
        <p:sp>
          <p:nvSpPr>
            <p:cNvPr id="31" name="矩形 30">
              <a:extLst>
                <a:ext uri="{FF2B5EF4-FFF2-40B4-BE49-F238E27FC236}">
                  <a16:creationId xmlns:a16="http://schemas.microsoft.com/office/drawing/2014/main" xmlns="" id="{2A349CCC-147A-4D9B-98B9-7A7D4E2813C8}"/>
                </a:ext>
              </a:extLst>
            </p:cNvPr>
            <p:cNvSpPr/>
            <p:nvPr/>
          </p:nvSpPr>
          <p:spPr>
            <a:xfrm>
              <a:off x="3434830" y="2089593"/>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400" b="1" kern="0" dirty="0">
                  <a:solidFill>
                    <a:sysClr val="windowText" lastClr="000000"/>
                  </a:solidFill>
                  <a:latin typeface="Times New Roman" panose="02020603050405020304"/>
                  <a:ea typeface="黑体" panose="02010609060101010101" pitchFamily="2" charset="-122"/>
                </a:rPr>
                <a:t>人</a:t>
              </a:r>
              <a:r>
                <a:rPr lang="en-US" altLang="zh-CN" sz="1400" b="1" kern="0" dirty="0">
                  <a:solidFill>
                    <a:sysClr val="windowText" lastClr="000000"/>
                  </a:solidFill>
                  <a:latin typeface="Times New Roman" panose="02020603050405020304"/>
                  <a:ea typeface="黑体" panose="02010609060101010101" pitchFamily="2" charset="-122"/>
                </a:rPr>
                <a:t>-</a:t>
              </a:r>
              <a:r>
                <a:rPr lang="zh-CN" altLang="en-US" sz="1400" b="1" kern="0" dirty="0">
                  <a:solidFill>
                    <a:sysClr val="windowText" lastClr="000000"/>
                  </a:solidFill>
                  <a:latin typeface="Times New Roman" panose="02020603050405020304"/>
                  <a:ea typeface="黑体" panose="02010609060101010101" pitchFamily="2" charset="-122"/>
                </a:rPr>
                <a:t>自行车</a:t>
              </a:r>
            </a:p>
          </p:txBody>
        </p:sp>
      </p:grpSp>
      <p:sp>
        <p:nvSpPr>
          <p:cNvPr id="32" name="矩形 82">
            <a:extLst>
              <a:ext uri="{FF2B5EF4-FFF2-40B4-BE49-F238E27FC236}">
                <a16:creationId xmlns:a16="http://schemas.microsoft.com/office/drawing/2014/main" xmlns="" id="{6BC40F8F-3CCF-4E03-8836-8B18BC9EEA80}"/>
              </a:ext>
            </a:extLst>
          </p:cNvPr>
          <p:cNvSpPr>
            <a:spLocks noChangeArrowheads="1"/>
          </p:cNvSpPr>
          <p:nvPr/>
        </p:nvSpPr>
        <p:spPr bwMode="auto">
          <a:xfrm>
            <a:off x="1594332" y="1261584"/>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① 图像中对象、对象间关系训练集的构建</a:t>
            </a:r>
          </a:p>
        </p:txBody>
      </p:sp>
      <p:sp>
        <p:nvSpPr>
          <p:cNvPr id="33" name="文本框 32">
            <a:extLst>
              <a:ext uri="{FF2B5EF4-FFF2-40B4-BE49-F238E27FC236}">
                <a16:creationId xmlns:a16="http://schemas.microsoft.com/office/drawing/2014/main" xmlns="" id="{E6D53EE9-43FD-42AB-8405-A19E9BA52A82}"/>
              </a:ext>
            </a:extLst>
          </p:cNvPr>
          <p:cNvSpPr txBox="1"/>
          <p:nvPr/>
        </p:nvSpPr>
        <p:spPr>
          <a:xfrm>
            <a:off x="2089638" y="4855657"/>
            <a:ext cx="1007917" cy="461665"/>
          </a:xfrm>
          <a:prstGeom prst="rect">
            <a:avLst/>
          </a:prstGeom>
          <a:noFill/>
        </p:spPr>
        <p:txBody>
          <a:bodyPr wrap="square" rtlCol="0">
            <a:spAutoFit/>
          </a:bodyPr>
          <a:lstStyle/>
          <a:p>
            <a:r>
              <a:rPr lang="en-US" altLang="zh-CN" sz="2400" b="1" dirty="0">
                <a:latin typeface="+mn-lt"/>
                <a:ea typeface="+mn-ea"/>
              </a:rPr>
              <a:t>……</a:t>
            </a:r>
            <a:endParaRPr lang="zh-CN" altLang="en-US" sz="2400" b="1" dirty="0">
              <a:latin typeface="+mn-lt"/>
              <a:ea typeface="+mn-ea"/>
            </a:endParaRPr>
          </a:p>
        </p:txBody>
      </p:sp>
      <p:grpSp>
        <p:nvGrpSpPr>
          <p:cNvPr id="34" name="组合 33">
            <a:extLst>
              <a:ext uri="{FF2B5EF4-FFF2-40B4-BE49-F238E27FC236}">
                <a16:creationId xmlns:a16="http://schemas.microsoft.com/office/drawing/2014/main" xmlns="" id="{06C8EB52-14FC-4322-B5BE-C0369056B9AE}"/>
              </a:ext>
            </a:extLst>
          </p:cNvPr>
          <p:cNvGrpSpPr/>
          <p:nvPr/>
        </p:nvGrpSpPr>
        <p:grpSpPr>
          <a:xfrm>
            <a:off x="4980419" y="3466490"/>
            <a:ext cx="2700000" cy="1862063"/>
            <a:chOff x="3402170" y="3879050"/>
            <a:chExt cx="2700000" cy="1862063"/>
          </a:xfrm>
        </p:grpSpPr>
        <p:sp>
          <p:nvSpPr>
            <p:cNvPr id="35" name="矩形 34">
              <a:extLst>
                <a:ext uri="{FF2B5EF4-FFF2-40B4-BE49-F238E27FC236}">
                  <a16:creationId xmlns:a16="http://schemas.microsoft.com/office/drawing/2014/main" xmlns="" id="{8F2B20A1-8675-4127-9E6D-3980ADD7261E}"/>
                </a:ext>
              </a:extLst>
            </p:cNvPr>
            <p:cNvSpPr/>
            <p:nvPr/>
          </p:nvSpPr>
          <p:spPr>
            <a:xfrm>
              <a:off x="3402170" y="3879050"/>
              <a:ext cx="2700000" cy="162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36" name="图片 35">
              <a:extLst>
                <a:ext uri="{FF2B5EF4-FFF2-40B4-BE49-F238E27FC236}">
                  <a16:creationId xmlns:a16="http://schemas.microsoft.com/office/drawing/2014/main" xmlns="" id="{F8FD6548-7659-47CD-82BA-19CDBCE9779E}"/>
                </a:ext>
              </a:extLst>
            </p:cNvPr>
            <p:cNvPicPr>
              <a:picLocks noChangeAspect="1"/>
            </p:cNvPicPr>
            <p:nvPr/>
          </p:nvPicPr>
          <p:blipFill rotWithShape="1">
            <a:blip r:embed="rId17">
              <a:extLst>
                <a:ext uri="{28A0092B-C50C-407E-A947-70E740481C1C}">
                  <a14:useLocalDpi xmlns:a14="http://schemas.microsoft.com/office/drawing/2010/main" val="0"/>
                </a:ext>
              </a:extLst>
            </a:blip>
            <a:srcRect l="13114" t="13944" r="9425" b="17221"/>
            <a:stretch>
              <a:fillRect/>
            </a:stretch>
          </p:blipFill>
          <p:spPr>
            <a:xfrm>
              <a:off x="4947123" y="3951471"/>
              <a:ext cx="1080000" cy="720000"/>
            </a:xfrm>
            <a:prstGeom prst="rect">
              <a:avLst/>
            </a:prstGeom>
          </p:spPr>
        </p:pic>
        <p:pic>
          <p:nvPicPr>
            <p:cNvPr id="37" name="图片 36">
              <a:extLst>
                <a:ext uri="{FF2B5EF4-FFF2-40B4-BE49-F238E27FC236}">
                  <a16:creationId xmlns:a16="http://schemas.microsoft.com/office/drawing/2014/main" xmlns="" id="{2BDBC8B9-F28C-4AC7-B267-83951D0B3CB4}"/>
                </a:ext>
              </a:extLst>
            </p:cNvPr>
            <p:cNvPicPr>
              <a:picLocks noChangeAspect="1"/>
            </p:cNvPicPr>
            <p:nvPr/>
          </p:nvPicPr>
          <p:blipFill rotWithShape="1">
            <a:blip r:embed="rId18">
              <a:extLst>
                <a:ext uri="{28A0092B-C50C-407E-A947-70E740481C1C}">
                  <a14:useLocalDpi xmlns:a14="http://schemas.microsoft.com/office/drawing/2010/main" val="0"/>
                </a:ext>
              </a:extLst>
            </a:blip>
            <a:srcRect l="13114" t="13944" r="9426" b="17221"/>
            <a:stretch>
              <a:fillRect/>
            </a:stretch>
          </p:blipFill>
          <p:spPr>
            <a:xfrm>
              <a:off x="4453105" y="4182326"/>
              <a:ext cx="1079999" cy="720000"/>
            </a:xfrm>
            <a:prstGeom prst="rect">
              <a:avLst/>
            </a:prstGeom>
          </p:spPr>
        </p:pic>
        <p:pic>
          <p:nvPicPr>
            <p:cNvPr id="38" name="图片 37">
              <a:extLst>
                <a:ext uri="{FF2B5EF4-FFF2-40B4-BE49-F238E27FC236}">
                  <a16:creationId xmlns:a16="http://schemas.microsoft.com/office/drawing/2014/main" xmlns="" id="{C26A3A32-3B20-4856-8A44-1BE618620B26}"/>
                </a:ext>
              </a:extLst>
            </p:cNvPr>
            <p:cNvPicPr>
              <a:picLocks noChangeAspect="1"/>
            </p:cNvPicPr>
            <p:nvPr/>
          </p:nvPicPr>
          <p:blipFill rotWithShape="1">
            <a:blip r:embed="rId19">
              <a:extLst>
                <a:ext uri="{28A0092B-C50C-407E-A947-70E740481C1C}">
                  <a14:useLocalDpi xmlns:a14="http://schemas.microsoft.com/office/drawing/2010/main" val="0"/>
                </a:ext>
              </a:extLst>
            </a:blip>
            <a:srcRect l="13114" t="13944" r="9425" b="17221"/>
            <a:stretch>
              <a:fillRect/>
            </a:stretch>
          </p:blipFill>
          <p:spPr>
            <a:xfrm flipH="1">
              <a:off x="3959085" y="4413181"/>
              <a:ext cx="1080000" cy="720000"/>
            </a:xfrm>
            <a:prstGeom prst="rect">
              <a:avLst/>
            </a:prstGeom>
          </p:spPr>
        </p:pic>
        <p:pic>
          <p:nvPicPr>
            <p:cNvPr id="39" name="图片 38">
              <a:extLst>
                <a:ext uri="{FF2B5EF4-FFF2-40B4-BE49-F238E27FC236}">
                  <a16:creationId xmlns:a16="http://schemas.microsoft.com/office/drawing/2014/main" xmlns="" id="{5B05DC62-280F-49D8-87DF-D3FF555B73A7}"/>
                </a:ext>
              </a:extLst>
            </p:cNvPr>
            <p:cNvPicPr>
              <a:picLocks noChangeAspect="1"/>
            </p:cNvPicPr>
            <p:nvPr/>
          </p:nvPicPr>
          <p:blipFill rotWithShape="1">
            <a:blip r:embed="rId20">
              <a:extLst>
                <a:ext uri="{28A0092B-C50C-407E-A947-70E740481C1C}">
                  <a14:useLocalDpi xmlns:a14="http://schemas.microsoft.com/office/drawing/2010/main" val="0"/>
                </a:ext>
              </a:extLst>
            </a:blip>
            <a:srcRect l="13114" t="13944" r="9425" b="17221"/>
            <a:stretch>
              <a:fillRect/>
            </a:stretch>
          </p:blipFill>
          <p:spPr>
            <a:xfrm>
              <a:off x="3465065" y="4644035"/>
              <a:ext cx="1080000" cy="720000"/>
            </a:xfrm>
            <a:prstGeom prst="rect">
              <a:avLst/>
            </a:prstGeom>
          </p:spPr>
        </p:pic>
        <p:sp>
          <p:nvSpPr>
            <p:cNvPr id="40" name="矩形 39">
              <a:extLst>
                <a:ext uri="{FF2B5EF4-FFF2-40B4-BE49-F238E27FC236}">
                  <a16:creationId xmlns:a16="http://schemas.microsoft.com/office/drawing/2014/main" xmlns="" id="{04F82E5E-B214-4EF2-8429-208D85495E31}"/>
                </a:ext>
              </a:extLst>
            </p:cNvPr>
            <p:cNvSpPr/>
            <p:nvPr/>
          </p:nvSpPr>
          <p:spPr>
            <a:xfrm>
              <a:off x="3425675" y="3893423"/>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400" b="1" kern="0" dirty="0">
                  <a:solidFill>
                    <a:sysClr val="windowText" lastClr="000000"/>
                  </a:solidFill>
                  <a:latin typeface="Times New Roman" panose="02020603050405020304"/>
                  <a:ea typeface="黑体" panose="02010609060101010101" pitchFamily="2" charset="-122"/>
                </a:rPr>
                <a:t>人</a:t>
              </a:r>
              <a:r>
                <a:rPr lang="en-US" altLang="zh-CN" sz="1400" b="1" kern="0" dirty="0">
                  <a:solidFill>
                    <a:sysClr val="windowText" lastClr="000000"/>
                  </a:solidFill>
                  <a:latin typeface="Times New Roman" panose="02020603050405020304"/>
                  <a:ea typeface="黑体" panose="02010609060101010101" pitchFamily="2" charset="-122"/>
                </a:rPr>
                <a:t>-</a:t>
              </a:r>
              <a:r>
                <a:rPr lang="zh-CN" altLang="en-US" sz="1400" b="1" kern="0" dirty="0">
                  <a:solidFill>
                    <a:sysClr val="windowText" lastClr="000000"/>
                  </a:solidFill>
                  <a:latin typeface="Times New Roman" panose="02020603050405020304"/>
                  <a:ea typeface="黑体" panose="02010609060101010101" pitchFamily="2" charset="-122"/>
                </a:rPr>
                <a:t>椅子</a:t>
              </a:r>
            </a:p>
          </p:txBody>
        </p:sp>
        <p:sp>
          <p:nvSpPr>
            <p:cNvPr id="41" name="文本框 40">
              <a:extLst>
                <a:ext uri="{FF2B5EF4-FFF2-40B4-BE49-F238E27FC236}">
                  <a16:creationId xmlns:a16="http://schemas.microsoft.com/office/drawing/2014/main" xmlns="" id="{844C33C4-5860-4012-B364-3983B5E7F169}"/>
                </a:ext>
              </a:extLst>
            </p:cNvPr>
            <p:cNvSpPr txBox="1"/>
            <p:nvPr/>
          </p:nvSpPr>
          <p:spPr>
            <a:xfrm>
              <a:off x="4453105" y="5279448"/>
              <a:ext cx="1007917" cy="461665"/>
            </a:xfrm>
            <a:prstGeom prst="rect">
              <a:avLst/>
            </a:prstGeom>
            <a:noFill/>
          </p:spPr>
          <p:txBody>
            <a:bodyPr wrap="square" rtlCol="0">
              <a:spAutoFit/>
            </a:bodyPr>
            <a:lstStyle/>
            <a:p>
              <a:r>
                <a:rPr lang="en-US" altLang="zh-CN" sz="2400" b="1" dirty="0">
                  <a:latin typeface="+mn-lt"/>
                  <a:ea typeface="+mn-ea"/>
                </a:rPr>
                <a:t>……</a:t>
              </a:r>
              <a:endParaRPr lang="zh-CN" altLang="en-US" sz="2400" b="1" dirty="0">
                <a:latin typeface="+mn-lt"/>
                <a:ea typeface="+mn-ea"/>
              </a:endParaRPr>
            </a:p>
          </p:txBody>
        </p:sp>
      </p:grpSp>
      <p:sp>
        <p:nvSpPr>
          <p:cNvPr id="42" name="文本框 41">
            <a:extLst>
              <a:ext uri="{FF2B5EF4-FFF2-40B4-BE49-F238E27FC236}">
                <a16:creationId xmlns:a16="http://schemas.microsoft.com/office/drawing/2014/main" xmlns="" id="{EF6D93A0-1D03-49EA-8374-E42446542191}"/>
              </a:ext>
            </a:extLst>
          </p:cNvPr>
          <p:cNvSpPr txBox="1"/>
          <p:nvPr/>
        </p:nvSpPr>
        <p:spPr bwMode="auto">
          <a:xfrm>
            <a:off x="1604744" y="5220517"/>
            <a:ext cx="2044149" cy="369332"/>
          </a:xfrm>
          <a:prstGeom prst="rect">
            <a:avLst/>
          </a:prstGeom>
          <a:noFill/>
        </p:spPr>
        <p:txBody>
          <a:bodyPr wrap="none">
            <a:spAutoFit/>
          </a:bodyPr>
          <a:lstStyle/>
          <a:p>
            <a:pPr algn="ctr">
              <a:defRPr/>
            </a:pPr>
            <a:r>
              <a:rPr lang="zh-CN" altLang="en-US" b="1" kern="100" dirty="0">
                <a:solidFill>
                  <a:srgbClr val="FF0000"/>
                </a:solidFill>
                <a:latin typeface="+mn-ea"/>
                <a:ea typeface="+mn-ea"/>
                <a:cs typeface="Times New Roman" panose="02020603050405020304" pitchFamily="18" charset="0"/>
              </a:rPr>
              <a:t>关系标注图像集合</a:t>
            </a:r>
          </a:p>
        </p:txBody>
      </p:sp>
      <p:sp>
        <p:nvSpPr>
          <p:cNvPr id="43" name="文本框 42">
            <a:extLst>
              <a:ext uri="{FF2B5EF4-FFF2-40B4-BE49-F238E27FC236}">
                <a16:creationId xmlns:a16="http://schemas.microsoft.com/office/drawing/2014/main" xmlns="" id="{8A59F8C6-5C04-4554-86C8-C0A4CDBF6220}"/>
              </a:ext>
            </a:extLst>
          </p:cNvPr>
          <p:cNvSpPr txBox="1"/>
          <p:nvPr/>
        </p:nvSpPr>
        <p:spPr bwMode="auto">
          <a:xfrm>
            <a:off x="5051330" y="5221685"/>
            <a:ext cx="2509021" cy="369332"/>
          </a:xfrm>
          <a:prstGeom prst="rect">
            <a:avLst/>
          </a:prstGeom>
          <a:noFill/>
        </p:spPr>
        <p:txBody>
          <a:bodyPr wrap="none">
            <a:spAutoFit/>
          </a:bodyPr>
          <a:lstStyle/>
          <a:p>
            <a:pPr algn="ctr">
              <a:defRPr/>
            </a:pPr>
            <a:r>
              <a:rPr lang="zh-CN" altLang="en-US" b="1" kern="100" dirty="0">
                <a:solidFill>
                  <a:sysClr val="windowText" lastClr="000000"/>
                </a:solidFill>
                <a:latin typeface="+mn-ea"/>
                <a:ea typeface="+mn-ea"/>
                <a:cs typeface="Times New Roman" panose="02020603050405020304" pitchFamily="18" charset="0"/>
              </a:rPr>
              <a:t>对象检测结果收集整理</a:t>
            </a:r>
          </a:p>
        </p:txBody>
      </p:sp>
      <p:sp>
        <p:nvSpPr>
          <p:cNvPr id="44" name="文本框 43">
            <a:extLst>
              <a:ext uri="{FF2B5EF4-FFF2-40B4-BE49-F238E27FC236}">
                <a16:creationId xmlns:a16="http://schemas.microsoft.com/office/drawing/2014/main" xmlns="" id="{AA09F331-89D7-43B4-ADF7-940FFBDE30D4}"/>
              </a:ext>
            </a:extLst>
          </p:cNvPr>
          <p:cNvSpPr txBox="1"/>
          <p:nvPr/>
        </p:nvSpPr>
        <p:spPr bwMode="auto">
          <a:xfrm>
            <a:off x="9161827" y="5238076"/>
            <a:ext cx="1441420" cy="307777"/>
          </a:xfrm>
          <a:prstGeom prst="rect">
            <a:avLst/>
          </a:prstGeom>
          <a:solidFill>
            <a:schemeClr val="bg1"/>
          </a:solidFill>
        </p:spPr>
        <p:txBody>
          <a:bodyPr wrap="none">
            <a:spAutoFit/>
          </a:bodyPr>
          <a:lstStyle/>
          <a:p>
            <a:pPr algn="ctr">
              <a:defRPr/>
            </a:pPr>
            <a:r>
              <a:rPr lang="en-US" altLang="zh-CN" sz="1400" b="1" kern="100" dirty="0">
                <a:latin typeface="+mn-ea"/>
                <a:ea typeface="+mn-ea"/>
                <a:cs typeface="Times New Roman" panose="02020603050405020304" pitchFamily="18" charset="0"/>
              </a:rPr>
              <a:t>4096</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关系</a:t>
            </a:r>
            <a:r>
              <a:rPr lang="zh-CN" altLang="en-US" sz="1400" b="1" kern="100" dirty="0">
                <a:latin typeface="+mn-ea"/>
                <a:ea typeface="+mn-ea"/>
                <a:cs typeface="Times New Roman" panose="02020603050405020304" pitchFamily="18" charset="0"/>
              </a:rPr>
              <a:t>特征</a:t>
            </a:r>
          </a:p>
        </p:txBody>
      </p:sp>
      <p:sp>
        <p:nvSpPr>
          <p:cNvPr id="45" name="文本框 44">
            <a:extLst>
              <a:ext uri="{FF2B5EF4-FFF2-40B4-BE49-F238E27FC236}">
                <a16:creationId xmlns:a16="http://schemas.microsoft.com/office/drawing/2014/main" xmlns="" id="{B0B2A2BF-1682-4CE0-8E4E-58C1F083A07F}"/>
              </a:ext>
            </a:extLst>
          </p:cNvPr>
          <p:cNvSpPr txBox="1"/>
          <p:nvPr/>
        </p:nvSpPr>
        <p:spPr bwMode="auto">
          <a:xfrm>
            <a:off x="9296479" y="3833788"/>
            <a:ext cx="1172116" cy="307777"/>
          </a:xfrm>
          <a:prstGeom prst="rect">
            <a:avLst/>
          </a:prstGeom>
          <a:noFill/>
        </p:spPr>
        <p:txBody>
          <a:bodyPr wrap="none">
            <a:spAutoFit/>
          </a:bodyPr>
          <a:lstStyle/>
          <a:p>
            <a:pPr algn="ctr">
              <a:defRPr/>
            </a:pPr>
            <a:r>
              <a:rPr lang="en-US" altLang="zh-CN" sz="1400" b="1" kern="100" dirty="0">
                <a:latin typeface="+mn-ea"/>
                <a:ea typeface="+mn-ea"/>
                <a:cs typeface="Times New Roman" panose="02020603050405020304" pitchFamily="18" charset="0"/>
              </a:rPr>
              <a:t>8</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对象</a:t>
            </a:r>
            <a:r>
              <a:rPr lang="zh-CN" altLang="en-US" sz="1400" b="1" kern="100" dirty="0">
                <a:latin typeface="+mn-ea"/>
                <a:ea typeface="+mn-ea"/>
                <a:cs typeface="Times New Roman" panose="02020603050405020304" pitchFamily="18" charset="0"/>
              </a:rPr>
              <a:t>特征</a:t>
            </a:r>
          </a:p>
        </p:txBody>
      </p:sp>
      <p:sp>
        <p:nvSpPr>
          <p:cNvPr id="46" name="文本框 45">
            <a:extLst>
              <a:ext uri="{FF2B5EF4-FFF2-40B4-BE49-F238E27FC236}">
                <a16:creationId xmlns:a16="http://schemas.microsoft.com/office/drawing/2014/main" xmlns="" id="{CD42D74A-F714-4627-9B86-0E0F9B8D30F9}"/>
              </a:ext>
            </a:extLst>
          </p:cNvPr>
          <p:cNvSpPr txBox="1"/>
          <p:nvPr/>
        </p:nvSpPr>
        <p:spPr bwMode="auto">
          <a:xfrm>
            <a:off x="9197429" y="3151455"/>
            <a:ext cx="1441420" cy="307777"/>
          </a:xfrm>
          <a:prstGeom prst="rect">
            <a:avLst/>
          </a:prstGeom>
          <a:noFill/>
        </p:spPr>
        <p:txBody>
          <a:bodyPr wrap="none">
            <a:spAutoFit/>
          </a:bodyPr>
          <a:lstStyle/>
          <a:p>
            <a:pPr algn="ctr">
              <a:defRPr/>
            </a:pPr>
            <a:r>
              <a:rPr lang="en-US" altLang="zh-CN" sz="1400" b="1" kern="100" dirty="0">
                <a:latin typeface="+mn-ea"/>
                <a:ea typeface="+mn-ea"/>
                <a:cs typeface="Times New Roman" panose="02020603050405020304" pitchFamily="18" charset="0"/>
              </a:rPr>
              <a:t>4096</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关系</a:t>
            </a:r>
            <a:r>
              <a:rPr lang="zh-CN" altLang="en-US" sz="1400" b="1" kern="100" dirty="0">
                <a:latin typeface="+mn-ea"/>
                <a:ea typeface="+mn-ea"/>
                <a:cs typeface="Times New Roman" panose="02020603050405020304" pitchFamily="18" charset="0"/>
              </a:rPr>
              <a:t>特征</a:t>
            </a:r>
          </a:p>
        </p:txBody>
      </p:sp>
      <p:sp>
        <p:nvSpPr>
          <p:cNvPr id="47" name="文本框 46">
            <a:extLst>
              <a:ext uri="{FF2B5EF4-FFF2-40B4-BE49-F238E27FC236}">
                <a16:creationId xmlns:a16="http://schemas.microsoft.com/office/drawing/2014/main" xmlns="" id="{A844B611-03E9-4D33-B86F-ACA59AB03CAE}"/>
              </a:ext>
            </a:extLst>
          </p:cNvPr>
          <p:cNvSpPr txBox="1"/>
          <p:nvPr/>
        </p:nvSpPr>
        <p:spPr bwMode="auto">
          <a:xfrm>
            <a:off x="9298564" y="1756300"/>
            <a:ext cx="1172116" cy="307777"/>
          </a:xfrm>
          <a:prstGeom prst="rect">
            <a:avLst/>
          </a:prstGeom>
          <a:noFill/>
        </p:spPr>
        <p:txBody>
          <a:bodyPr wrap="none">
            <a:spAutoFit/>
          </a:bodyPr>
          <a:lstStyle/>
          <a:p>
            <a:pPr algn="ctr">
              <a:defRPr/>
            </a:pPr>
            <a:r>
              <a:rPr lang="en-US" altLang="zh-CN" sz="1400" b="1" kern="100" dirty="0">
                <a:latin typeface="+mn-ea"/>
                <a:ea typeface="+mn-ea"/>
                <a:cs typeface="Times New Roman" panose="02020603050405020304" pitchFamily="18" charset="0"/>
              </a:rPr>
              <a:t>8</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对象</a:t>
            </a:r>
            <a:r>
              <a:rPr lang="zh-CN" altLang="en-US" sz="1400" b="1" kern="100" dirty="0">
                <a:latin typeface="+mn-ea"/>
                <a:ea typeface="+mn-ea"/>
                <a:cs typeface="Times New Roman" panose="02020603050405020304" pitchFamily="18" charset="0"/>
              </a:rPr>
              <a:t>特征</a:t>
            </a:r>
          </a:p>
        </p:txBody>
      </p:sp>
      <p:sp>
        <p:nvSpPr>
          <p:cNvPr id="48" name="矩形 47">
            <a:extLst>
              <a:ext uri="{FF2B5EF4-FFF2-40B4-BE49-F238E27FC236}">
                <a16:creationId xmlns:a16="http://schemas.microsoft.com/office/drawing/2014/main" xmlns="" id="{A556FBDF-25A6-4AF0-B0E3-7FA419A05CE9}"/>
              </a:ext>
            </a:extLst>
          </p:cNvPr>
          <p:cNvSpPr/>
          <p:nvPr/>
        </p:nvSpPr>
        <p:spPr>
          <a:xfrm>
            <a:off x="3736048" y="3322410"/>
            <a:ext cx="1008000" cy="36000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noProof="0" dirty="0">
                <a:solidFill>
                  <a:sysClr val="windowText" lastClr="000000"/>
                </a:solidFill>
                <a:latin typeface="Times New Roman" panose="02020603050405020304"/>
                <a:ea typeface="黑体" panose="02010609060101010101" pitchFamily="2" charset="-122"/>
              </a:rPr>
              <a:t>对象检测</a:t>
            </a:r>
            <a:endParaRPr kumimoji="0" lang="zh-CN" altLang="en-US" sz="1400" i="0" u="none" strike="noStrike" kern="0" cap="none" spc="0" normalizeH="0" baseline="0" noProof="0" dirty="0">
              <a:ln>
                <a:noFill/>
              </a:ln>
              <a:solidFill>
                <a:sysClr val="windowText" lastClr="000000"/>
              </a:solidFill>
              <a:effectLst/>
              <a:uLnTx/>
              <a:uFillTx/>
              <a:latin typeface="Times New Roman" panose="02020603050405020304"/>
              <a:ea typeface="黑体" panose="02010609060101010101" pitchFamily="2" charset="-122"/>
            </a:endParaRPr>
          </a:p>
        </p:txBody>
      </p:sp>
      <p:sp>
        <p:nvSpPr>
          <p:cNvPr id="49" name="矩形 48">
            <a:extLst>
              <a:ext uri="{FF2B5EF4-FFF2-40B4-BE49-F238E27FC236}">
                <a16:creationId xmlns:a16="http://schemas.microsoft.com/office/drawing/2014/main" xmlns="" id="{3933E67D-0988-4F4F-BCD1-E588DE392C00}"/>
              </a:ext>
            </a:extLst>
          </p:cNvPr>
          <p:cNvSpPr/>
          <p:nvPr/>
        </p:nvSpPr>
        <p:spPr>
          <a:xfrm>
            <a:off x="7961268" y="3322409"/>
            <a:ext cx="1008000" cy="36000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600" kern="0" dirty="0">
                <a:solidFill>
                  <a:sysClr val="windowText" lastClr="000000"/>
                </a:solidFill>
                <a:latin typeface="Times New Roman" panose="02020603050405020304"/>
                <a:ea typeface="黑体" panose="02010609060101010101" pitchFamily="2" charset="-122"/>
              </a:rPr>
              <a:t>特征提取</a:t>
            </a:r>
          </a:p>
        </p:txBody>
      </p:sp>
      <p:sp>
        <p:nvSpPr>
          <p:cNvPr id="50" name="矩形 49">
            <a:extLst>
              <a:ext uri="{FF2B5EF4-FFF2-40B4-BE49-F238E27FC236}">
                <a16:creationId xmlns:a16="http://schemas.microsoft.com/office/drawing/2014/main" xmlns="" id="{DD9CB9BF-A787-4278-9B68-E00BA984CECC}"/>
              </a:ext>
            </a:extLst>
          </p:cNvPr>
          <p:cNvSpPr/>
          <p:nvPr/>
        </p:nvSpPr>
        <p:spPr>
          <a:xfrm>
            <a:off x="1587850" y="5620473"/>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r>
              <a:rPr lang="zh-CN" altLang="en-US" sz="1600" dirty="0">
                <a:solidFill>
                  <a:schemeClr val="tx1"/>
                </a:solidFill>
              </a:rPr>
              <a:t>共标注收集了</a:t>
            </a:r>
            <a:r>
              <a:rPr lang="en-US" altLang="zh-CN" sz="1600" dirty="0">
                <a:solidFill>
                  <a:schemeClr val="tx1"/>
                </a:solidFill>
              </a:rPr>
              <a:t>3800</a:t>
            </a:r>
            <a:r>
              <a:rPr lang="zh-CN" altLang="en-US" sz="1600" dirty="0">
                <a:solidFill>
                  <a:schemeClr val="tx1"/>
                </a:solidFill>
              </a:rPr>
              <a:t>张包含“人体</a:t>
            </a:r>
            <a:r>
              <a:rPr lang="en-US" altLang="zh-CN" sz="1600" dirty="0">
                <a:solidFill>
                  <a:schemeClr val="tx1"/>
                </a:solidFill>
              </a:rPr>
              <a:t>-</a:t>
            </a:r>
            <a:r>
              <a:rPr lang="zh-CN" altLang="en-US" sz="1600" dirty="0">
                <a:solidFill>
                  <a:schemeClr val="tx1"/>
                </a:solidFill>
              </a:rPr>
              <a:t>对象”交互关系的图像</a:t>
            </a:r>
          </a:p>
        </p:txBody>
      </p:sp>
      <p:sp>
        <p:nvSpPr>
          <p:cNvPr id="51" name="矩形 50">
            <a:extLst>
              <a:ext uri="{FF2B5EF4-FFF2-40B4-BE49-F238E27FC236}">
                <a16:creationId xmlns:a16="http://schemas.microsoft.com/office/drawing/2014/main" xmlns="" id="{98265815-6912-40F4-B151-98E3F0095009}"/>
              </a:ext>
            </a:extLst>
          </p:cNvPr>
          <p:cNvSpPr/>
          <p:nvPr/>
        </p:nvSpPr>
        <p:spPr>
          <a:xfrm>
            <a:off x="7862579" y="3926442"/>
            <a:ext cx="123848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400" kern="0" noProof="0" dirty="0" err="1">
                <a:solidFill>
                  <a:sysClr val="windowText" lastClr="000000"/>
                </a:solidFill>
                <a:latin typeface="Times New Roman" panose="02020603050405020304"/>
                <a:ea typeface="黑体" panose="02010609060101010101" pitchFamily="2" charset="-122"/>
              </a:rPr>
              <a:t>AlexNet</a:t>
            </a:r>
            <a:r>
              <a:rPr lang="en-US" altLang="zh-CN" sz="1400" kern="0" baseline="30000" dirty="0">
                <a:solidFill>
                  <a:sysClr val="windowText" lastClr="000000"/>
                </a:solidFill>
                <a:latin typeface="Times New Roman" panose="02020603050405020304"/>
                <a:ea typeface="黑体" panose="02010609060101010101" pitchFamily="2" charset="-122"/>
              </a:rPr>
              <a:t>[39]</a:t>
            </a:r>
            <a:r>
              <a:rPr lang="zh-CN" altLang="en-US" sz="1400" kern="0" noProof="0" dirty="0">
                <a:solidFill>
                  <a:sysClr val="windowText" lastClr="000000"/>
                </a:solidFill>
                <a:latin typeface="Times New Roman" panose="02020603050405020304"/>
                <a:ea typeface="黑体" panose="02010609060101010101" pitchFamily="2" charset="-122"/>
              </a:rPr>
              <a:t>卷积神经网络</a:t>
            </a:r>
            <a:endParaRPr kumimoji="0" lang="zh-CN" altLang="en-US" sz="1200" i="0" u="none" strike="noStrike" kern="0" cap="none" spc="0" normalizeH="0" baseline="0" noProof="0" dirty="0">
              <a:ln>
                <a:noFill/>
              </a:ln>
              <a:solidFill>
                <a:sysClr val="windowText" lastClr="000000"/>
              </a:solidFill>
              <a:effectLst/>
              <a:uLnTx/>
              <a:uFillTx/>
              <a:latin typeface="Times New Roman" panose="02020603050405020304"/>
              <a:ea typeface="黑体" panose="02010609060101010101" pitchFamily="2" charset="-122"/>
            </a:endParaRPr>
          </a:p>
        </p:txBody>
      </p:sp>
    </p:spTree>
    <p:extLst>
      <p:ext uri="{BB962C8B-B14F-4D97-AF65-F5344CB8AC3E}">
        <p14:creationId xmlns:p14="http://schemas.microsoft.com/office/powerpoint/2010/main" val="79775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243F102C-6999-48A3-A403-044196949F5E}"/>
              </a:ext>
            </a:extLst>
          </p:cNvPr>
          <p:cNvSpPr>
            <a:spLocks noGrp="1"/>
          </p:cNvSpPr>
          <p:nvPr>
            <p:ph type="title"/>
          </p:nvPr>
        </p:nvSpPr>
        <p:spPr/>
        <p:txBody>
          <a:bodyPr/>
          <a:lstStyle/>
          <a:p>
            <a:endParaRPr lang="zh-CN" altLang="en-US"/>
          </a:p>
        </p:txBody>
      </p:sp>
      <p:sp>
        <p:nvSpPr>
          <p:cNvPr id="5" name="矩形 82">
            <a:extLst>
              <a:ext uri="{FF2B5EF4-FFF2-40B4-BE49-F238E27FC236}">
                <a16:creationId xmlns:a16="http://schemas.microsoft.com/office/drawing/2014/main" xmlns="" id="{6C8F758B-B78C-44E0-A2BD-13416A78D491}"/>
              </a:ext>
            </a:extLst>
          </p:cNvPr>
          <p:cNvSpPr>
            <a:spLocks noChangeArrowheads="1"/>
          </p:cNvSpPr>
          <p:nvPr/>
        </p:nvSpPr>
        <p:spPr bwMode="auto">
          <a:xfrm>
            <a:off x="1343471" y="1515011"/>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② 本体知识库指导的分类器构建</a:t>
            </a:r>
          </a:p>
        </p:txBody>
      </p:sp>
      <p:grpSp>
        <p:nvGrpSpPr>
          <p:cNvPr id="6" name="组合 5">
            <a:extLst>
              <a:ext uri="{FF2B5EF4-FFF2-40B4-BE49-F238E27FC236}">
                <a16:creationId xmlns:a16="http://schemas.microsoft.com/office/drawing/2014/main" xmlns="" id="{FFFF9247-7ACF-40E2-8366-706F73E89991}"/>
              </a:ext>
            </a:extLst>
          </p:cNvPr>
          <p:cNvGrpSpPr/>
          <p:nvPr/>
        </p:nvGrpSpPr>
        <p:grpSpPr>
          <a:xfrm>
            <a:off x="1343472" y="1052736"/>
            <a:ext cx="9149758" cy="500062"/>
            <a:chOff x="0" y="1178719"/>
            <a:chExt cx="6264000" cy="500062"/>
          </a:xfrm>
        </p:grpSpPr>
        <p:sp>
          <p:nvSpPr>
            <p:cNvPr id="7" name="TextBox 61">
              <a:extLst>
                <a:ext uri="{FF2B5EF4-FFF2-40B4-BE49-F238E27FC236}">
                  <a16:creationId xmlns:a16="http://schemas.microsoft.com/office/drawing/2014/main" xmlns="" id="{FDF61802-3AB0-40AD-9ED2-A1C202EDB524}"/>
                </a:ext>
              </a:extLst>
            </p:cNvPr>
            <p:cNvSpPr txBox="1"/>
            <p:nvPr/>
          </p:nvSpPr>
          <p:spPr bwMode="auto">
            <a:xfrm>
              <a:off x="0" y="1178719"/>
              <a:ext cx="2880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本体知识库构建</a:t>
              </a:r>
            </a:p>
          </p:txBody>
        </p:sp>
        <p:sp>
          <p:nvSpPr>
            <p:cNvPr id="8" name="TextBox 63">
              <a:extLst>
                <a:ext uri="{FF2B5EF4-FFF2-40B4-BE49-F238E27FC236}">
                  <a16:creationId xmlns:a16="http://schemas.microsoft.com/office/drawing/2014/main" xmlns="" id="{1E5ABC8C-31EF-4DFA-92A8-21905DC330AD}"/>
                </a:ext>
              </a:extLst>
            </p:cNvPr>
            <p:cNvSpPr txBox="1"/>
            <p:nvPr/>
          </p:nvSpPr>
          <p:spPr bwMode="auto">
            <a:xfrm>
              <a:off x="2880000" y="1178719"/>
              <a:ext cx="338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分类模型构建</a:t>
              </a:r>
            </a:p>
          </p:txBody>
        </p:sp>
      </p:grpSp>
      <p:grpSp>
        <p:nvGrpSpPr>
          <p:cNvPr id="9" name="组合 8">
            <a:extLst>
              <a:ext uri="{FF2B5EF4-FFF2-40B4-BE49-F238E27FC236}">
                <a16:creationId xmlns:a16="http://schemas.microsoft.com/office/drawing/2014/main" xmlns="" id="{2352C8AA-E760-429C-9D3F-A716CB3EDAC9}"/>
              </a:ext>
            </a:extLst>
          </p:cNvPr>
          <p:cNvGrpSpPr/>
          <p:nvPr/>
        </p:nvGrpSpPr>
        <p:grpSpPr>
          <a:xfrm>
            <a:off x="1434982" y="1939732"/>
            <a:ext cx="4320000" cy="4352023"/>
            <a:chOff x="91510" y="2065715"/>
            <a:chExt cx="4320000" cy="4352023"/>
          </a:xfrm>
        </p:grpSpPr>
        <p:sp>
          <p:nvSpPr>
            <p:cNvPr id="10" name="圆角矩形 2">
              <a:extLst>
                <a:ext uri="{FF2B5EF4-FFF2-40B4-BE49-F238E27FC236}">
                  <a16:creationId xmlns:a16="http://schemas.microsoft.com/office/drawing/2014/main" xmlns="" id="{D5062E2A-915B-476A-9E4B-267CE575EE3B}"/>
                </a:ext>
              </a:extLst>
            </p:cNvPr>
            <p:cNvSpPr/>
            <p:nvPr/>
          </p:nvSpPr>
          <p:spPr>
            <a:xfrm>
              <a:off x="91510" y="2065715"/>
              <a:ext cx="4320000" cy="4320000"/>
            </a:xfrm>
            <a:prstGeom prst="roundRect">
              <a:avLst/>
            </a:prstGeom>
            <a:solidFill>
              <a:srgbClr val="A5A5A5">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algn="ctr" fontAlgn="auto">
                <a:spcBef>
                  <a:spcPts val="0"/>
                </a:spcBef>
                <a:spcAft>
                  <a:spcPts val="0"/>
                </a:spcAft>
              </a:pPr>
              <a:endParaRPr lang="zh-CN" altLang="en-US" kern="0" dirty="0">
                <a:solidFill>
                  <a:prstClr val="white"/>
                </a:solidFill>
                <a:latin typeface="Calibri" panose="020F0502020204030204"/>
                <a:ea typeface="宋体" panose="02010600030101010101" pitchFamily="2" charset="-122"/>
              </a:endParaRPr>
            </a:p>
          </p:txBody>
        </p:sp>
        <p:pic>
          <p:nvPicPr>
            <p:cNvPr id="11" name="图片 10">
              <a:extLst>
                <a:ext uri="{FF2B5EF4-FFF2-40B4-BE49-F238E27FC236}">
                  <a16:creationId xmlns:a16="http://schemas.microsoft.com/office/drawing/2014/main" xmlns="" id="{111465A7-270A-4462-90E0-97470ABCE353}"/>
                </a:ext>
              </a:extLst>
            </p:cNvPr>
            <p:cNvPicPr>
              <a:picLocks noChangeAspect="1"/>
            </p:cNvPicPr>
            <p:nvPr/>
          </p:nvPicPr>
          <p:blipFill>
            <a:blip r:embed="rId4"/>
            <a:stretch>
              <a:fillRect/>
            </a:stretch>
          </p:blipFill>
          <p:spPr>
            <a:xfrm>
              <a:off x="386535" y="2258870"/>
              <a:ext cx="1002566" cy="1080000"/>
            </a:xfrm>
            <a:prstGeom prst="rect">
              <a:avLst/>
            </a:prstGeom>
          </p:spPr>
        </p:pic>
        <p:pic>
          <p:nvPicPr>
            <p:cNvPr id="12" name="图片 11">
              <a:extLst>
                <a:ext uri="{FF2B5EF4-FFF2-40B4-BE49-F238E27FC236}">
                  <a16:creationId xmlns:a16="http://schemas.microsoft.com/office/drawing/2014/main" xmlns="" id="{A5D11884-2056-4629-AD35-A13E97849C8B}"/>
                </a:ext>
              </a:extLst>
            </p:cNvPr>
            <p:cNvPicPr>
              <a:picLocks noChangeAspect="1"/>
            </p:cNvPicPr>
            <p:nvPr/>
          </p:nvPicPr>
          <p:blipFill>
            <a:blip r:embed="rId5"/>
            <a:stretch>
              <a:fillRect/>
            </a:stretch>
          </p:blipFill>
          <p:spPr>
            <a:xfrm>
              <a:off x="3052205" y="2258870"/>
              <a:ext cx="1071394" cy="1080000"/>
            </a:xfrm>
            <a:prstGeom prst="rect">
              <a:avLst/>
            </a:prstGeom>
          </p:spPr>
        </p:pic>
        <p:pic>
          <p:nvPicPr>
            <p:cNvPr id="13" name="图片 12">
              <a:extLst>
                <a:ext uri="{FF2B5EF4-FFF2-40B4-BE49-F238E27FC236}">
                  <a16:creationId xmlns:a16="http://schemas.microsoft.com/office/drawing/2014/main" xmlns="" id="{2634959C-778D-4EC5-B44B-60D2CB1499B3}"/>
                </a:ext>
              </a:extLst>
            </p:cNvPr>
            <p:cNvPicPr>
              <a:picLocks noChangeAspect="1"/>
            </p:cNvPicPr>
            <p:nvPr/>
          </p:nvPicPr>
          <p:blipFill>
            <a:blip r:embed="rId6"/>
            <a:stretch>
              <a:fillRect/>
            </a:stretch>
          </p:blipFill>
          <p:spPr>
            <a:xfrm>
              <a:off x="1691283" y="2258870"/>
              <a:ext cx="1058741" cy="1080000"/>
            </a:xfrm>
            <a:prstGeom prst="rect">
              <a:avLst/>
            </a:prstGeom>
          </p:spPr>
        </p:pic>
        <p:pic>
          <p:nvPicPr>
            <p:cNvPr id="14" name="图片 13">
              <a:extLst>
                <a:ext uri="{FF2B5EF4-FFF2-40B4-BE49-F238E27FC236}">
                  <a16:creationId xmlns:a16="http://schemas.microsoft.com/office/drawing/2014/main" xmlns="" id="{3B969EBB-5553-4D89-8F10-ACC73599A849}"/>
                </a:ext>
              </a:extLst>
            </p:cNvPr>
            <p:cNvPicPr/>
            <p:nvPr/>
          </p:nvPicPr>
          <p:blipFill>
            <a:blip r:embed="rId7"/>
            <a:stretch>
              <a:fillRect/>
            </a:stretch>
          </p:blipFill>
          <p:spPr>
            <a:xfrm rot="5400000">
              <a:off x="1882968" y="3757116"/>
              <a:ext cx="720000" cy="1080000"/>
            </a:xfrm>
            <a:prstGeom prst="rect">
              <a:avLst/>
            </a:prstGeom>
          </p:spPr>
        </p:pic>
        <p:pic>
          <p:nvPicPr>
            <p:cNvPr id="15" name="图片 14">
              <a:extLst>
                <a:ext uri="{FF2B5EF4-FFF2-40B4-BE49-F238E27FC236}">
                  <a16:creationId xmlns:a16="http://schemas.microsoft.com/office/drawing/2014/main" xmlns="" id="{83D6452F-6CA5-400E-A975-702A5724B1BB}"/>
                </a:ext>
              </a:extLst>
            </p:cNvPr>
            <p:cNvPicPr/>
            <p:nvPr/>
          </p:nvPicPr>
          <p:blipFill>
            <a:blip r:embed="rId8"/>
            <a:stretch>
              <a:fillRect/>
            </a:stretch>
          </p:blipFill>
          <p:spPr>
            <a:xfrm rot="5400000">
              <a:off x="552880" y="3757116"/>
              <a:ext cx="720000" cy="1080000"/>
            </a:xfrm>
            <a:prstGeom prst="rect">
              <a:avLst/>
            </a:prstGeom>
          </p:spPr>
        </p:pic>
        <p:pic>
          <p:nvPicPr>
            <p:cNvPr id="16" name="图片 15">
              <a:extLst>
                <a:ext uri="{FF2B5EF4-FFF2-40B4-BE49-F238E27FC236}">
                  <a16:creationId xmlns:a16="http://schemas.microsoft.com/office/drawing/2014/main" xmlns="" id="{3B1AE09B-8733-4CC7-A3B7-AA1A61C38A68}"/>
                </a:ext>
              </a:extLst>
            </p:cNvPr>
            <p:cNvPicPr/>
            <p:nvPr/>
          </p:nvPicPr>
          <p:blipFill>
            <a:blip r:embed="rId9"/>
            <a:stretch>
              <a:fillRect/>
            </a:stretch>
          </p:blipFill>
          <p:spPr>
            <a:xfrm rot="5400000">
              <a:off x="3255311" y="3757117"/>
              <a:ext cx="720000" cy="1080000"/>
            </a:xfrm>
            <a:prstGeom prst="rect">
              <a:avLst/>
            </a:prstGeom>
          </p:spPr>
        </p:pic>
        <p:cxnSp>
          <p:nvCxnSpPr>
            <p:cNvPr id="17" name="直接连接符 16">
              <a:extLst>
                <a:ext uri="{FF2B5EF4-FFF2-40B4-BE49-F238E27FC236}">
                  <a16:creationId xmlns:a16="http://schemas.microsoft.com/office/drawing/2014/main" xmlns="" id="{7D92B90D-14C2-4FC3-9B94-348FFD7305D8}"/>
                </a:ext>
              </a:extLst>
            </p:cNvPr>
            <p:cNvCxnSpPr/>
            <p:nvPr/>
          </p:nvCxnSpPr>
          <p:spPr bwMode="auto">
            <a:xfrm>
              <a:off x="91510" y="3580329"/>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8" name="直接箭头连接符 17">
              <a:extLst>
                <a:ext uri="{FF2B5EF4-FFF2-40B4-BE49-F238E27FC236}">
                  <a16:creationId xmlns:a16="http://schemas.microsoft.com/office/drawing/2014/main" xmlns="" id="{0E39B254-8A01-4179-8AFD-A81814C6F5E0}"/>
                </a:ext>
              </a:extLst>
            </p:cNvPr>
            <p:cNvCxnSpPr/>
            <p:nvPr/>
          </p:nvCxnSpPr>
          <p:spPr bwMode="auto">
            <a:xfrm>
              <a:off x="2231740" y="3582055"/>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直接连接符 18">
              <a:extLst>
                <a:ext uri="{FF2B5EF4-FFF2-40B4-BE49-F238E27FC236}">
                  <a16:creationId xmlns:a16="http://schemas.microsoft.com/office/drawing/2014/main" xmlns="" id="{5B70AA08-7B07-4DC9-89D9-C6EC95946B26}"/>
                </a:ext>
              </a:extLst>
            </p:cNvPr>
            <p:cNvCxnSpPr/>
            <p:nvPr/>
          </p:nvCxnSpPr>
          <p:spPr bwMode="auto">
            <a:xfrm>
              <a:off x="91510" y="4689140"/>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直接箭头连接符 19">
              <a:extLst>
                <a:ext uri="{FF2B5EF4-FFF2-40B4-BE49-F238E27FC236}">
                  <a16:creationId xmlns:a16="http://schemas.microsoft.com/office/drawing/2014/main" xmlns="" id="{30300879-DF5D-42F6-98ED-62896C70CDA0}"/>
                </a:ext>
              </a:extLst>
            </p:cNvPr>
            <p:cNvCxnSpPr/>
            <p:nvPr/>
          </p:nvCxnSpPr>
          <p:spPr bwMode="auto">
            <a:xfrm>
              <a:off x="2231740" y="4690866"/>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21" name="图片 20">
              <a:extLst>
                <a:ext uri="{FF2B5EF4-FFF2-40B4-BE49-F238E27FC236}">
                  <a16:creationId xmlns:a16="http://schemas.microsoft.com/office/drawing/2014/main" xmlns="" id="{6654022F-004E-4E4E-8070-526A40C5C823}"/>
                </a:ext>
              </a:extLst>
            </p:cNvPr>
            <p:cNvPicPr>
              <a:picLocks noChangeAspect="1"/>
            </p:cNvPicPr>
            <p:nvPr/>
          </p:nvPicPr>
          <p:blipFill>
            <a:blip r:embed="rId10"/>
            <a:stretch>
              <a:fillRect/>
            </a:stretch>
          </p:blipFill>
          <p:spPr>
            <a:xfrm>
              <a:off x="2936075" y="5068850"/>
              <a:ext cx="1293750" cy="900000"/>
            </a:xfrm>
            <a:prstGeom prst="rect">
              <a:avLst/>
            </a:prstGeom>
          </p:spPr>
        </p:pic>
        <p:pic>
          <p:nvPicPr>
            <p:cNvPr id="22" name="图片 21">
              <a:extLst>
                <a:ext uri="{FF2B5EF4-FFF2-40B4-BE49-F238E27FC236}">
                  <a16:creationId xmlns:a16="http://schemas.microsoft.com/office/drawing/2014/main" xmlns="" id="{40FB7A12-2DE3-44EA-AEB3-4130111BC108}"/>
                </a:ext>
              </a:extLst>
            </p:cNvPr>
            <p:cNvPicPr>
              <a:picLocks noChangeAspect="1"/>
            </p:cNvPicPr>
            <p:nvPr/>
          </p:nvPicPr>
          <p:blipFill>
            <a:blip r:embed="rId11"/>
            <a:stretch>
              <a:fillRect/>
            </a:stretch>
          </p:blipFill>
          <p:spPr>
            <a:xfrm>
              <a:off x="1599771" y="5068850"/>
              <a:ext cx="1298823" cy="900000"/>
            </a:xfrm>
            <a:prstGeom prst="rect">
              <a:avLst/>
            </a:prstGeom>
          </p:spPr>
        </p:pic>
        <p:pic>
          <p:nvPicPr>
            <p:cNvPr id="23" name="图片 22">
              <a:extLst>
                <a:ext uri="{FF2B5EF4-FFF2-40B4-BE49-F238E27FC236}">
                  <a16:creationId xmlns:a16="http://schemas.microsoft.com/office/drawing/2014/main" xmlns="" id="{9E601B34-C792-436E-AF1C-8FB1E3890E22}"/>
                </a:ext>
              </a:extLst>
            </p:cNvPr>
            <p:cNvPicPr>
              <a:picLocks noChangeAspect="1"/>
            </p:cNvPicPr>
            <p:nvPr/>
          </p:nvPicPr>
          <p:blipFill>
            <a:blip r:embed="rId12"/>
            <a:stretch>
              <a:fillRect/>
            </a:stretch>
          </p:blipFill>
          <p:spPr>
            <a:xfrm>
              <a:off x="263468" y="5068850"/>
              <a:ext cx="1298823" cy="900000"/>
            </a:xfrm>
            <a:prstGeom prst="rect">
              <a:avLst/>
            </a:prstGeom>
          </p:spPr>
        </p:pic>
        <p:sp>
          <p:nvSpPr>
            <p:cNvPr id="24" name="文本框 23">
              <a:extLst>
                <a:ext uri="{FF2B5EF4-FFF2-40B4-BE49-F238E27FC236}">
                  <a16:creationId xmlns:a16="http://schemas.microsoft.com/office/drawing/2014/main" xmlns="" id="{86C679A0-69A7-4737-87E7-17C7F7BF1733}"/>
                </a:ext>
              </a:extLst>
            </p:cNvPr>
            <p:cNvSpPr txBox="1"/>
            <p:nvPr/>
          </p:nvSpPr>
          <p:spPr>
            <a:xfrm>
              <a:off x="1230638" y="6017628"/>
              <a:ext cx="1980029" cy="400110"/>
            </a:xfrm>
            <a:prstGeom prst="rect">
              <a:avLst/>
            </a:prstGeom>
            <a:noFill/>
          </p:spPr>
          <p:txBody>
            <a:bodyPr wrap="none" rtlCol="0">
              <a:spAutoFit/>
            </a:bodyPr>
            <a:lstStyle/>
            <a:p>
              <a:r>
                <a:rPr lang="zh-CN" altLang="en-US" sz="2000" dirty="0">
                  <a:latin typeface="+mn-lt"/>
                  <a:ea typeface="+mn-ea"/>
                </a:rPr>
                <a:t>对象分类器构建</a:t>
              </a:r>
            </a:p>
          </p:txBody>
        </p:sp>
        <p:graphicFrame>
          <p:nvGraphicFramePr>
            <p:cNvPr id="25" name="对象 24">
              <a:extLst>
                <a:ext uri="{FF2B5EF4-FFF2-40B4-BE49-F238E27FC236}">
                  <a16:creationId xmlns:a16="http://schemas.microsoft.com/office/drawing/2014/main" xmlns="" id="{F0AD96E0-2626-4760-A474-7778FF7BA32A}"/>
                </a:ext>
              </a:extLst>
            </p:cNvPr>
            <p:cNvGraphicFramePr>
              <a:graphicFrameLocks noChangeAspect="1"/>
            </p:cNvGraphicFramePr>
            <p:nvPr/>
          </p:nvGraphicFramePr>
          <p:xfrm>
            <a:off x="139517" y="3614494"/>
            <a:ext cx="522667" cy="288000"/>
          </p:xfrm>
          <a:graphic>
            <a:graphicData uri="http://schemas.openxmlformats.org/presentationml/2006/ole">
              <mc:AlternateContent xmlns:mc="http://schemas.openxmlformats.org/markup-compatibility/2006">
                <mc:Choice xmlns:v="urn:schemas-microsoft-com:vml" Requires="v">
                  <p:oleObj spid="_x0000_s1212" name="Equation" r:id="rId13" imgW="469900" imgH="254000" progId="Equation.DSMT4">
                    <p:embed/>
                  </p:oleObj>
                </mc:Choice>
                <mc:Fallback>
                  <p:oleObj name="Equation" r:id="rId13" imgW="469900" imgH="254000" progId="Equation.DSMT4">
                    <p:embed/>
                    <p:pic>
                      <p:nvPicPr>
                        <p:cNvPr id="37" name="对象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9517" y="3614494"/>
                          <a:ext cx="522667" cy="2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矩形 25">
              <a:extLst>
                <a:ext uri="{FF2B5EF4-FFF2-40B4-BE49-F238E27FC236}">
                  <a16:creationId xmlns:a16="http://schemas.microsoft.com/office/drawing/2014/main" xmlns="" id="{37829BAF-FE3D-4BE5-BA7E-C37CD8BB24AE}"/>
                </a:ext>
              </a:extLst>
            </p:cNvPr>
            <p:cNvSpPr/>
            <p:nvPr/>
          </p:nvSpPr>
          <p:spPr>
            <a:xfrm>
              <a:off x="2285274" y="4716175"/>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1600" dirty="0">
                  <a:solidFill>
                    <a:schemeClr val="tx1"/>
                  </a:solidFill>
                </a:rPr>
                <a:t>5-fold</a:t>
              </a:r>
              <a:r>
                <a:rPr lang="zh-CN" altLang="en-US" sz="1600" dirty="0">
                  <a:solidFill>
                    <a:schemeClr val="tx1"/>
                  </a:solidFill>
                </a:rPr>
                <a:t>交叉验证</a:t>
              </a:r>
            </a:p>
          </p:txBody>
        </p:sp>
        <p:sp>
          <p:nvSpPr>
            <p:cNvPr id="27" name="矩形 26">
              <a:extLst>
                <a:ext uri="{FF2B5EF4-FFF2-40B4-BE49-F238E27FC236}">
                  <a16:creationId xmlns:a16="http://schemas.microsoft.com/office/drawing/2014/main" xmlns="" id="{04399B23-387F-40C4-9DE1-833C7F2FDA8F}"/>
                </a:ext>
              </a:extLst>
            </p:cNvPr>
            <p:cNvSpPr/>
            <p:nvPr/>
          </p:nvSpPr>
          <p:spPr>
            <a:xfrm>
              <a:off x="521550" y="4716175"/>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2000" dirty="0">
                  <a:solidFill>
                    <a:schemeClr val="tx1"/>
                  </a:solidFill>
                </a:rPr>
                <a:t>SVM</a:t>
              </a:r>
              <a:endParaRPr lang="zh-CN" altLang="en-US" sz="2000" dirty="0">
                <a:solidFill>
                  <a:schemeClr val="tx1"/>
                </a:solidFill>
              </a:endParaRPr>
            </a:p>
          </p:txBody>
        </p:sp>
        <p:sp>
          <p:nvSpPr>
            <p:cNvPr id="28" name="矩形 27">
              <a:extLst>
                <a:ext uri="{FF2B5EF4-FFF2-40B4-BE49-F238E27FC236}">
                  <a16:creationId xmlns:a16="http://schemas.microsoft.com/office/drawing/2014/main" xmlns="" id="{CD0841A7-1347-43A7-A5CF-65FE7D89170C}"/>
                </a:ext>
              </a:extLst>
            </p:cNvPr>
            <p:cNvSpPr/>
            <p:nvPr/>
          </p:nvSpPr>
          <p:spPr>
            <a:xfrm>
              <a:off x="2411760" y="3609020"/>
              <a:ext cx="144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600" dirty="0">
                  <a:solidFill>
                    <a:schemeClr val="tx1"/>
                  </a:solidFill>
                </a:rPr>
                <a:t>对象特征提取</a:t>
              </a:r>
            </a:p>
          </p:txBody>
        </p:sp>
      </p:grpSp>
      <p:grpSp>
        <p:nvGrpSpPr>
          <p:cNvPr id="29" name="组合 28">
            <a:extLst>
              <a:ext uri="{FF2B5EF4-FFF2-40B4-BE49-F238E27FC236}">
                <a16:creationId xmlns:a16="http://schemas.microsoft.com/office/drawing/2014/main" xmlns="" id="{8063F8EF-ED24-4B40-B5E9-E7B99A404FBB}"/>
              </a:ext>
            </a:extLst>
          </p:cNvPr>
          <p:cNvGrpSpPr/>
          <p:nvPr/>
        </p:nvGrpSpPr>
        <p:grpSpPr>
          <a:xfrm>
            <a:off x="6082261" y="1900955"/>
            <a:ext cx="4333711" cy="4390800"/>
            <a:chOff x="4738789" y="2026938"/>
            <a:chExt cx="4333711" cy="4390800"/>
          </a:xfrm>
        </p:grpSpPr>
        <p:sp>
          <p:nvSpPr>
            <p:cNvPr id="30" name="矩形 29">
              <a:extLst>
                <a:ext uri="{FF2B5EF4-FFF2-40B4-BE49-F238E27FC236}">
                  <a16:creationId xmlns:a16="http://schemas.microsoft.com/office/drawing/2014/main" xmlns="" id="{90810239-2156-4C30-B98C-430188C4BC50}"/>
                </a:ext>
              </a:extLst>
            </p:cNvPr>
            <p:cNvSpPr/>
            <p:nvPr/>
          </p:nvSpPr>
          <p:spPr>
            <a:xfrm>
              <a:off x="4738789" y="2026938"/>
              <a:ext cx="4320000" cy="4320000"/>
            </a:xfrm>
            <a:prstGeom prst="rect">
              <a:avLst/>
            </a:prstGeom>
            <a:solidFill>
              <a:srgbClr val="4472C4">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algn="ctr" fontAlgn="auto">
                <a:spcBef>
                  <a:spcPts val="0"/>
                </a:spcBef>
                <a:spcAft>
                  <a:spcPts val="0"/>
                </a:spcAft>
              </a:pPr>
              <a:endParaRPr lang="zh-CN" altLang="en-US" kern="0" dirty="0">
                <a:solidFill>
                  <a:prstClr val="white"/>
                </a:solidFill>
                <a:latin typeface="Calibri" panose="020F0502020204030204"/>
                <a:ea typeface="宋体" panose="02010600030101010101" pitchFamily="2" charset="-122"/>
              </a:endParaRPr>
            </a:p>
          </p:txBody>
        </p:sp>
        <p:pic>
          <p:nvPicPr>
            <p:cNvPr id="31" name="图片 30">
              <a:extLst>
                <a:ext uri="{FF2B5EF4-FFF2-40B4-BE49-F238E27FC236}">
                  <a16:creationId xmlns:a16="http://schemas.microsoft.com/office/drawing/2014/main" xmlns="" id="{451543FE-5AAF-4AE5-84BA-B1BE6B3B7BB8}"/>
                </a:ext>
              </a:extLst>
            </p:cNvPr>
            <p:cNvPicPr/>
            <p:nvPr/>
          </p:nvPicPr>
          <p:blipFill>
            <a:blip r:embed="rId15">
              <a:extLst>
                <a:ext uri="{28A0092B-C50C-407E-A947-70E740481C1C}">
                  <a14:useLocalDpi xmlns:a14="http://schemas.microsoft.com/office/drawing/2010/main" val="0"/>
                </a:ext>
              </a:extLst>
            </a:blip>
            <a:stretch>
              <a:fillRect/>
            </a:stretch>
          </p:blipFill>
          <p:spPr>
            <a:xfrm>
              <a:off x="7654789" y="2293741"/>
              <a:ext cx="1296000" cy="900000"/>
            </a:xfrm>
            <a:prstGeom prst="rect">
              <a:avLst/>
            </a:prstGeom>
            <a:ln>
              <a:solidFill>
                <a:schemeClr val="tx1"/>
              </a:solidFill>
            </a:ln>
          </p:spPr>
        </p:pic>
        <p:pic>
          <p:nvPicPr>
            <p:cNvPr id="32" name="图片 31">
              <a:extLst>
                <a:ext uri="{FF2B5EF4-FFF2-40B4-BE49-F238E27FC236}">
                  <a16:creationId xmlns:a16="http://schemas.microsoft.com/office/drawing/2014/main" xmlns="" id="{C86ED933-798B-49BA-B2CE-0C58EBA18920}"/>
                </a:ext>
              </a:extLst>
            </p:cNvPr>
            <p:cNvPicPr/>
            <p:nvPr/>
          </p:nvPicPr>
          <p:blipFill>
            <a:blip r:embed="rId16">
              <a:extLst>
                <a:ext uri="{28A0092B-C50C-407E-A947-70E740481C1C}">
                  <a14:useLocalDpi xmlns:a14="http://schemas.microsoft.com/office/drawing/2010/main" val="0"/>
                </a:ext>
              </a:extLst>
            </a:blip>
            <a:stretch>
              <a:fillRect/>
            </a:stretch>
          </p:blipFill>
          <p:spPr>
            <a:xfrm>
              <a:off x="6240223" y="2303975"/>
              <a:ext cx="1296000" cy="900000"/>
            </a:xfrm>
            <a:prstGeom prst="rect">
              <a:avLst/>
            </a:prstGeom>
            <a:ln>
              <a:solidFill>
                <a:schemeClr val="tx1"/>
              </a:solidFill>
            </a:ln>
          </p:spPr>
        </p:pic>
        <p:pic>
          <p:nvPicPr>
            <p:cNvPr id="33" name="图片 32">
              <a:extLst>
                <a:ext uri="{FF2B5EF4-FFF2-40B4-BE49-F238E27FC236}">
                  <a16:creationId xmlns:a16="http://schemas.microsoft.com/office/drawing/2014/main" xmlns="" id="{9F3F5B4F-995A-4A0C-96F4-15A09EF91710}"/>
                </a:ext>
              </a:extLst>
            </p:cNvPr>
            <p:cNvPicPr/>
            <p:nvPr/>
          </p:nvPicPr>
          <p:blipFill>
            <a:blip r:embed="rId17">
              <a:extLst>
                <a:ext uri="{28A0092B-C50C-407E-A947-70E740481C1C}">
                  <a14:useLocalDpi xmlns:a14="http://schemas.microsoft.com/office/drawing/2010/main" val="0"/>
                </a:ext>
              </a:extLst>
            </a:blip>
            <a:stretch>
              <a:fillRect/>
            </a:stretch>
          </p:blipFill>
          <p:spPr>
            <a:xfrm>
              <a:off x="4825657" y="2303975"/>
              <a:ext cx="1296000" cy="900000"/>
            </a:xfrm>
            <a:prstGeom prst="rect">
              <a:avLst/>
            </a:prstGeom>
            <a:ln>
              <a:solidFill>
                <a:schemeClr val="tx1"/>
              </a:solidFill>
            </a:ln>
          </p:spPr>
        </p:pic>
        <p:cxnSp>
          <p:nvCxnSpPr>
            <p:cNvPr id="34" name="直接连接符 33">
              <a:extLst>
                <a:ext uri="{FF2B5EF4-FFF2-40B4-BE49-F238E27FC236}">
                  <a16:creationId xmlns:a16="http://schemas.microsoft.com/office/drawing/2014/main" xmlns="" id="{CD92003F-875D-46B5-B040-61897A33A807}"/>
                </a:ext>
              </a:extLst>
            </p:cNvPr>
            <p:cNvCxnSpPr/>
            <p:nvPr/>
          </p:nvCxnSpPr>
          <p:spPr bwMode="auto">
            <a:xfrm>
              <a:off x="4772030" y="3580329"/>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直接箭头连接符 34">
              <a:extLst>
                <a:ext uri="{FF2B5EF4-FFF2-40B4-BE49-F238E27FC236}">
                  <a16:creationId xmlns:a16="http://schemas.microsoft.com/office/drawing/2014/main" xmlns="" id="{207FA679-910C-4920-B4AB-6F71E2C8FEA2}"/>
                </a:ext>
              </a:extLst>
            </p:cNvPr>
            <p:cNvCxnSpPr/>
            <p:nvPr/>
          </p:nvCxnSpPr>
          <p:spPr bwMode="auto">
            <a:xfrm>
              <a:off x="6912260" y="3582055"/>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36" name="图片 35">
              <a:extLst>
                <a:ext uri="{FF2B5EF4-FFF2-40B4-BE49-F238E27FC236}">
                  <a16:creationId xmlns:a16="http://schemas.microsoft.com/office/drawing/2014/main" xmlns="" id="{95799804-2081-4D9B-9746-36479560842E}"/>
                </a:ext>
              </a:extLst>
            </p:cNvPr>
            <p:cNvPicPr/>
            <p:nvPr/>
          </p:nvPicPr>
          <p:blipFill rotWithShape="1">
            <a:blip r:embed="rId18"/>
            <a:srcRect r="6304" b="50534"/>
            <a:stretch>
              <a:fillRect/>
            </a:stretch>
          </p:blipFill>
          <p:spPr>
            <a:xfrm>
              <a:off x="7597654" y="3929045"/>
              <a:ext cx="1152000" cy="432000"/>
            </a:xfrm>
            <a:prstGeom prst="rect">
              <a:avLst/>
            </a:prstGeom>
            <a:ln>
              <a:solidFill>
                <a:srgbClr val="0070C0"/>
              </a:solidFill>
            </a:ln>
          </p:spPr>
        </p:pic>
        <p:pic>
          <p:nvPicPr>
            <p:cNvPr id="37" name="图片 36">
              <a:extLst>
                <a:ext uri="{FF2B5EF4-FFF2-40B4-BE49-F238E27FC236}">
                  <a16:creationId xmlns:a16="http://schemas.microsoft.com/office/drawing/2014/main" xmlns="" id="{ED6D3189-4CD4-4B10-B1A1-3C41C413DAE7}"/>
                </a:ext>
              </a:extLst>
            </p:cNvPr>
            <p:cNvPicPr/>
            <p:nvPr/>
          </p:nvPicPr>
          <p:blipFill rotWithShape="1">
            <a:blip r:embed="rId18"/>
            <a:srcRect r="6304" b="50534"/>
            <a:stretch>
              <a:fillRect/>
            </a:stretch>
          </p:blipFill>
          <p:spPr>
            <a:xfrm>
              <a:off x="6191670" y="3929045"/>
              <a:ext cx="1152000" cy="432000"/>
            </a:xfrm>
            <a:prstGeom prst="rect">
              <a:avLst/>
            </a:prstGeom>
            <a:ln>
              <a:solidFill>
                <a:srgbClr val="00B050"/>
              </a:solidFill>
            </a:ln>
          </p:spPr>
        </p:pic>
        <p:pic>
          <p:nvPicPr>
            <p:cNvPr id="38" name="图片 37">
              <a:extLst>
                <a:ext uri="{FF2B5EF4-FFF2-40B4-BE49-F238E27FC236}">
                  <a16:creationId xmlns:a16="http://schemas.microsoft.com/office/drawing/2014/main" xmlns="" id="{2B9327BD-63E3-470A-AAF3-1F3982207BCA}"/>
                </a:ext>
              </a:extLst>
            </p:cNvPr>
            <p:cNvPicPr/>
            <p:nvPr/>
          </p:nvPicPr>
          <p:blipFill rotWithShape="1">
            <a:blip r:embed="rId18"/>
            <a:srcRect r="6304" b="50534"/>
            <a:stretch>
              <a:fillRect/>
            </a:stretch>
          </p:blipFill>
          <p:spPr>
            <a:xfrm>
              <a:off x="4806506" y="3929045"/>
              <a:ext cx="1152000" cy="432000"/>
            </a:xfrm>
            <a:prstGeom prst="rect">
              <a:avLst/>
            </a:prstGeom>
            <a:ln>
              <a:solidFill>
                <a:srgbClr val="FF0000"/>
              </a:solidFill>
            </a:ln>
          </p:spPr>
        </p:pic>
        <p:pic>
          <p:nvPicPr>
            <p:cNvPr id="39" name="图片 38">
              <a:extLst>
                <a:ext uri="{FF2B5EF4-FFF2-40B4-BE49-F238E27FC236}">
                  <a16:creationId xmlns:a16="http://schemas.microsoft.com/office/drawing/2014/main" xmlns="" id="{92E9E547-DAA4-4ACA-A6B6-14D9B02147A1}"/>
                </a:ext>
              </a:extLst>
            </p:cNvPr>
            <p:cNvPicPr/>
            <p:nvPr/>
          </p:nvPicPr>
          <p:blipFill rotWithShape="1">
            <a:blip r:embed="rId18"/>
            <a:srcRect r="6304" b="50534"/>
            <a:stretch>
              <a:fillRect/>
            </a:stretch>
          </p:blipFill>
          <p:spPr>
            <a:xfrm>
              <a:off x="7695475" y="4014065"/>
              <a:ext cx="1152000" cy="432000"/>
            </a:xfrm>
            <a:prstGeom prst="rect">
              <a:avLst/>
            </a:prstGeom>
            <a:ln>
              <a:solidFill>
                <a:srgbClr val="0070C0"/>
              </a:solidFill>
            </a:ln>
          </p:spPr>
        </p:pic>
        <p:pic>
          <p:nvPicPr>
            <p:cNvPr id="40" name="图片 39">
              <a:extLst>
                <a:ext uri="{FF2B5EF4-FFF2-40B4-BE49-F238E27FC236}">
                  <a16:creationId xmlns:a16="http://schemas.microsoft.com/office/drawing/2014/main" xmlns="" id="{3865D46B-301B-4B8A-8510-8075D5C07C86}"/>
                </a:ext>
              </a:extLst>
            </p:cNvPr>
            <p:cNvPicPr/>
            <p:nvPr/>
          </p:nvPicPr>
          <p:blipFill rotWithShape="1">
            <a:blip r:embed="rId18"/>
            <a:srcRect r="6304" b="50534"/>
            <a:stretch>
              <a:fillRect/>
            </a:stretch>
          </p:blipFill>
          <p:spPr>
            <a:xfrm>
              <a:off x="6289491" y="4014065"/>
              <a:ext cx="1152000" cy="432000"/>
            </a:xfrm>
            <a:prstGeom prst="rect">
              <a:avLst/>
            </a:prstGeom>
            <a:ln>
              <a:solidFill>
                <a:srgbClr val="00B050"/>
              </a:solidFill>
            </a:ln>
          </p:spPr>
        </p:pic>
        <p:pic>
          <p:nvPicPr>
            <p:cNvPr id="41" name="图片 40">
              <a:extLst>
                <a:ext uri="{FF2B5EF4-FFF2-40B4-BE49-F238E27FC236}">
                  <a16:creationId xmlns:a16="http://schemas.microsoft.com/office/drawing/2014/main" xmlns="" id="{32A48581-7C77-40E8-817C-15B7ADF1D1E2}"/>
                </a:ext>
              </a:extLst>
            </p:cNvPr>
            <p:cNvPicPr/>
            <p:nvPr/>
          </p:nvPicPr>
          <p:blipFill rotWithShape="1">
            <a:blip r:embed="rId18"/>
            <a:srcRect r="6304" b="50534"/>
            <a:stretch>
              <a:fillRect/>
            </a:stretch>
          </p:blipFill>
          <p:spPr>
            <a:xfrm>
              <a:off x="4904327" y="4014065"/>
              <a:ext cx="1152000" cy="432000"/>
            </a:xfrm>
            <a:prstGeom prst="rect">
              <a:avLst/>
            </a:prstGeom>
            <a:ln>
              <a:solidFill>
                <a:srgbClr val="FF0000"/>
              </a:solidFill>
            </a:ln>
          </p:spPr>
        </p:pic>
        <p:pic>
          <p:nvPicPr>
            <p:cNvPr id="42" name="图片 41">
              <a:extLst>
                <a:ext uri="{FF2B5EF4-FFF2-40B4-BE49-F238E27FC236}">
                  <a16:creationId xmlns:a16="http://schemas.microsoft.com/office/drawing/2014/main" xmlns="" id="{0DEF5873-777D-4C62-9555-84AA7331E4DE}"/>
                </a:ext>
              </a:extLst>
            </p:cNvPr>
            <p:cNvPicPr/>
            <p:nvPr/>
          </p:nvPicPr>
          <p:blipFill rotWithShape="1">
            <a:blip r:embed="rId18"/>
            <a:srcRect r="6304" b="50534"/>
            <a:stretch>
              <a:fillRect/>
            </a:stretch>
          </p:blipFill>
          <p:spPr>
            <a:xfrm>
              <a:off x="7813198" y="4104075"/>
              <a:ext cx="1152000" cy="432000"/>
            </a:xfrm>
            <a:prstGeom prst="rect">
              <a:avLst/>
            </a:prstGeom>
            <a:ln>
              <a:solidFill>
                <a:srgbClr val="0070C0"/>
              </a:solidFill>
            </a:ln>
          </p:spPr>
        </p:pic>
        <p:pic>
          <p:nvPicPr>
            <p:cNvPr id="43" name="图片 42">
              <a:extLst>
                <a:ext uri="{FF2B5EF4-FFF2-40B4-BE49-F238E27FC236}">
                  <a16:creationId xmlns:a16="http://schemas.microsoft.com/office/drawing/2014/main" xmlns="" id="{7F6CFA36-12DA-49B1-9319-643305D2F7B1}"/>
                </a:ext>
              </a:extLst>
            </p:cNvPr>
            <p:cNvPicPr/>
            <p:nvPr/>
          </p:nvPicPr>
          <p:blipFill rotWithShape="1">
            <a:blip r:embed="rId18"/>
            <a:srcRect r="6304" b="50534"/>
            <a:stretch>
              <a:fillRect/>
            </a:stretch>
          </p:blipFill>
          <p:spPr>
            <a:xfrm>
              <a:off x="6407214" y="4104075"/>
              <a:ext cx="1152000" cy="432000"/>
            </a:xfrm>
            <a:prstGeom prst="rect">
              <a:avLst/>
            </a:prstGeom>
            <a:ln>
              <a:solidFill>
                <a:srgbClr val="00B050"/>
              </a:solidFill>
            </a:ln>
          </p:spPr>
        </p:pic>
        <p:pic>
          <p:nvPicPr>
            <p:cNvPr id="44" name="图片 43">
              <a:extLst>
                <a:ext uri="{FF2B5EF4-FFF2-40B4-BE49-F238E27FC236}">
                  <a16:creationId xmlns:a16="http://schemas.microsoft.com/office/drawing/2014/main" xmlns="" id="{91D94886-2700-4828-A12E-FA020897A215}"/>
                </a:ext>
              </a:extLst>
            </p:cNvPr>
            <p:cNvPicPr/>
            <p:nvPr/>
          </p:nvPicPr>
          <p:blipFill rotWithShape="1">
            <a:blip r:embed="rId18"/>
            <a:srcRect r="6304" b="50534"/>
            <a:stretch>
              <a:fillRect/>
            </a:stretch>
          </p:blipFill>
          <p:spPr>
            <a:xfrm>
              <a:off x="5022050" y="4104075"/>
              <a:ext cx="1152000" cy="432000"/>
            </a:xfrm>
            <a:prstGeom prst="rect">
              <a:avLst/>
            </a:prstGeom>
            <a:ln>
              <a:solidFill>
                <a:srgbClr val="FF0000"/>
              </a:solidFill>
            </a:ln>
          </p:spPr>
        </p:pic>
        <p:cxnSp>
          <p:nvCxnSpPr>
            <p:cNvPr id="45" name="直接连接符 44">
              <a:extLst>
                <a:ext uri="{FF2B5EF4-FFF2-40B4-BE49-F238E27FC236}">
                  <a16:creationId xmlns:a16="http://schemas.microsoft.com/office/drawing/2014/main" xmlns="" id="{FBCFEB56-CF05-42EC-AA34-B0CD71D16FC0}"/>
                </a:ext>
              </a:extLst>
            </p:cNvPr>
            <p:cNvCxnSpPr/>
            <p:nvPr/>
          </p:nvCxnSpPr>
          <p:spPr bwMode="auto">
            <a:xfrm>
              <a:off x="4755946" y="4644135"/>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直接箭头连接符 45">
              <a:extLst>
                <a:ext uri="{FF2B5EF4-FFF2-40B4-BE49-F238E27FC236}">
                  <a16:creationId xmlns:a16="http://schemas.microsoft.com/office/drawing/2014/main" xmlns="" id="{BA659A56-870B-4886-85D7-37218E0A7246}"/>
                </a:ext>
              </a:extLst>
            </p:cNvPr>
            <p:cNvCxnSpPr/>
            <p:nvPr/>
          </p:nvCxnSpPr>
          <p:spPr bwMode="auto">
            <a:xfrm>
              <a:off x="6896176" y="4645861"/>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47" name="图片 46">
              <a:extLst>
                <a:ext uri="{FF2B5EF4-FFF2-40B4-BE49-F238E27FC236}">
                  <a16:creationId xmlns:a16="http://schemas.microsoft.com/office/drawing/2014/main" xmlns="" id="{50A4CBD1-11FA-46CA-B251-E37659C387D7}"/>
                </a:ext>
              </a:extLst>
            </p:cNvPr>
            <p:cNvPicPr/>
            <p:nvPr/>
          </p:nvPicPr>
          <p:blipFill>
            <a:blip r:embed="rId19"/>
            <a:stretch>
              <a:fillRect/>
            </a:stretch>
          </p:blipFill>
          <p:spPr>
            <a:xfrm>
              <a:off x="7660162" y="4986285"/>
              <a:ext cx="1296000" cy="1008000"/>
            </a:xfrm>
            <a:prstGeom prst="rect">
              <a:avLst/>
            </a:prstGeom>
          </p:spPr>
        </p:pic>
        <p:pic>
          <p:nvPicPr>
            <p:cNvPr id="48" name="图片 47">
              <a:extLst>
                <a:ext uri="{FF2B5EF4-FFF2-40B4-BE49-F238E27FC236}">
                  <a16:creationId xmlns:a16="http://schemas.microsoft.com/office/drawing/2014/main" xmlns="" id="{CF22C6D7-3309-48D3-986D-CDE2DE6FB74E}"/>
                </a:ext>
              </a:extLst>
            </p:cNvPr>
            <p:cNvPicPr/>
            <p:nvPr/>
          </p:nvPicPr>
          <p:blipFill>
            <a:blip r:embed="rId20"/>
            <a:stretch>
              <a:fillRect/>
            </a:stretch>
          </p:blipFill>
          <p:spPr>
            <a:xfrm>
              <a:off x="6242909" y="4986285"/>
              <a:ext cx="1296000" cy="1008000"/>
            </a:xfrm>
            <a:prstGeom prst="rect">
              <a:avLst/>
            </a:prstGeom>
          </p:spPr>
        </p:pic>
        <p:pic>
          <p:nvPicPr>
            <p:cNvPr id="49" name="图片 48">
              <a:extLst>
                <a:ext uri="{FF2B5EF4-FFF2-40B4-BE49-F238E27FC236}">
                  <a16:creationId xmlns:a16="http://schemas.microsoft.com/office/drawing/2014/main" xmlns="" id="{F1D59D57-99EE-4024-8321-F66B3850E22C}"/>
                </a:ext>
              </a:extLst>
            </p:cNvPr>
            <p:cNvPicPr/>
            <p:nvPr/>
          </p:nvPicPr>
          <p:blipFill>
            <a:blip r:embed="rId21"/>
            <a:stretch>
              <a:fillRect/>
            </a:stretch>
          </p:blipFill>
          <p:spPr>
            <a:xfrm>
              <a:off x="4825657" y="4986285"/>
              <a:ext cx="1296000" cy="1008000"/>
            </a:xfrm>
            <a:prstGeom prst="rect">
              <a:avLst/>
            </a:prstGeom>
          </p:spPr>
        </p:pic>
        <p:sp>
          <p:nvSpPr>
            <p:cNvPr id="50" name="文本框 49">
              <a:extLst>
                <a:ext uri="{FF2B5EF4-FFF2-40B4-BE49-F238E27FC236}">
                  <a16:creationId xmlns:a16="http://schemas.microsoft.com/office/drawing/2014/main" xmlns="" id="{CE6B3F87-B050-4708-80F0-6D30A688A544}"/>
                </a:ext>
              </a:extLst>
            </p:cNvPr>
            <p:cNvSpPr txBox="1"/>
            <p:nvPr/>
          </p:nvSpPr>
          <p:spPr>
            <a:xfrm>
              <a:off x="5993199" y="6017628"/>
              <a:ext cx="1980029" cy="400110"/>
            </a:xfrm>
            <a:prstGeom prst="rect">
              <a:avLst/>
            </a:prstGeom>
            <a:noFill/>
          </p:spPr>
          <p:txBody>
            <a:bodyPr wrap="none" rtlCol="0">
              <a:spAutoFit/>
            </a:bodyPr>
            <a:lstStyle/>
            <a:p>
              <a:r>
                <a:rPr lang="zh-CN" altLang="en-US" sz="2000" dirty="0">
                  <a:latin typeface="+mn-lt"/>
                  <a:ea typeface="+mn-ea"/>
                </a:rPr>
                <a:t>关系分类器构建</a:t>
              </a:r>
            </a:p>
          </p:txBody>
        </p:sp>
        <p:graphicFrame>
          <p:nvGraphicFramePr>
            <p:cNvPr id="51" name="对象 50">
              <a:extLst>
                <a:ext uri="{FF2B5EF4-FFF2-40B4-BE49-F238E27FC236}">
                  <a16:creationId xmlns:a16="http://schemas.microsoft.com/office/drawing/2014/main" xmlns="" id="{8902BF29-70AE-4D9F-AA1B-6CE1A954BC22}"/>
                </a:ext>
              </a:extLst>
            </p:cNvPr>
            <p:cNvGraphicFramePr>
              <a:graphicFrameLocks noChangeAspect="1"/>
            </p:cNvGraphicFramePr>
            <p:nvPr/>
          </p:nvGraphicFramePr>
          <p:xfrm>
            <a:off x="4789200" y="3614494"/>
            <a:ext cx="715034" cy="288000"/>
          </p:xfrm>
          <a:graphic>
            <a:graphicData uri="http://schemas.openxmlformats.org/presentationml/2006/ole">
              <mc:AlternateContent xmlns:mc="http://schemas.openxmlformats.org/markup-compatibility/2006">
                <mc:Choice xmlns:v="urn:schemas-microsoft-com:vml" Requires="v">
                  <p:oleObj spid="_x0000_s1213" name="Equation" r:id="rId22" imgW="685800" imgH="279400" progId="Equation.DSMT4">
                    <p:embed/>
                  </p:oleObj>
                </mc:Choice>
                <mc:Fallback>
                  <p:oleObj name="Equation" r:id="rId22" imgW="685800" imgH="279400" progId="Equation.DSMT4">
                    <p:embed/>
                    <p:pic>
                      <p:nvPicPr>
                        <p:cNvPr id="40" name="对象 3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89200" y="3614494"/>
                          <a:ext cx="715034" cy="2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矩形 51">
              <a:extLst>
                <a:ext uri="{FF2B5EF4-FFF2-40B4-BE49-F238E27FC236}">
                  <a16:creationId xmlns:a16="http://schemas.microsoft.com/office/drawing/2014/main" xmlns="" id="{968F73ED-A0DA-4940-8BE1-52F2ADD2BFAD}"/>
                </a:ext>
              </a:extLst>
            </p:cNvPr>
            <p:cNvSpPr/>
            <p:nvPr/>
          </p:nvSpPr>
          <p:spPr>
            <a:xfrm>
              <a:off x="6968135" y="4665696"/>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1600" dirty="0">
                  <a:solidFill>
                    <a:schemeClr val="tx1"/>
                  </a:solidFill>
                </a:rPr>
                <a:t>5-fold</a:t>
              </a:r>
              <a:r>
                <a:rPr lang="zh-CN" altLang="en-US" sz="1600" dirty="0">
                  <a:solidFill>
                    <a:schemeClr val="tx1"/>
                  </a:solidFill>
                </a:rPr>
                <a:t>交叉验证</a:t>
              </a:r>
            </a:p>
          </p:txBody>
        </p:sp>
        <p:sp>
          <p:nvSpPr>
            <p:cNvPr id="53" name="矩形 52">
              <a:extLst>
                <a:ext uri="{FF2B5EF4-FFF2-40B4-BE49-F238E27FC236}">
                  <a16:creationId xmlns:a16="http://schemas.microsoft.com/office/drawing/2014/main" xmlns="" id="{06A6998D-217D-4F31-8688-2F365C41857C}"/>
                </a:ext>
              </a:extLst>
            </p:cNvPr>
            <p:cNvSpPr/>
            <p:nvPr/>
          </p:nvSpPr>
          <p:spPr>
            <a:xfrm>
              <a:off x="5204411" y="4665696"/>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2000" dirty="0">
                  <a:solidFill>
                    <a:schemeClr val="tx1"/>
                  </a:solidFill>
                </a:rPr>
                <a:t>SVM</a:t>
              </a:r>
              <a:endParaRPr lang="zh-CN" altLang="en-US" sz="2000" dirty="0">
                <a:solidFill>
                  <a:schemeClr val="tx1"/>
                </a:solidFill>
              </a:endParaRPr>
            </a:p>
          </p:txBody>
        </p:sp>
        <p:sp>
          <p:nvSpPr>
            <p:cNvPr id="54" name="矩形 53">
              <a:extLst>
                <a:ext uri="{FF2B5EF4-FFF2-40B4-BE49-F238E27FC236}">
                  <a16:creationId xmlns:a16="http://schemas.microsoft.com/office/drawing/2014/main" xmlns="" id="{9FF514F6-050C-4679-90AA-F4CB102FC2B1}"/>
                </a:ext>
              </a:extLst>
            </p:cNvPr>
            <p:cNvSpPr/>
            <p:nvPr/>
          </p:nvSpPr>
          <p:spPr>
            <a:xfrm>
              <a:off x="7069724" y="3614833"/>
              <a:ext cx="144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600" dirty="0">
                  <a:solidFill>
                    <a:schemeClr val="tx1"/>
                  </a:solidFill>
                </a:rPr>
                <a:t>关系特征提取</a:t>
              </a:r>
            </a:p>
          </p:txBody>
        </p:sp>
      </p:grpSp>
    </p:spTree>
    <p:extLst>
      <p:ext uri="{BB962C8B-B14F-4D97-AF65-F5344CB8AC3E}">
        <p14:creationId xmlns:p14="http://schemas.microsoft.com/office/powerpoint/2010/main" val="2322877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C72EFF2-46AF-4363-9FA7-20DE9BB14901}"/>
              </a:ext>
            </a:extLst>
          </p:cNvPr>
          <p:cNvSpPr>
            <a:spLocks noGrp="1"/>
          </p:cNvSpPr>
          <p:nvPr>
            <p:ph type="title"/>
          </p:nvPr>
        </p:nvSpPr>
        <p:spPr/>
        <p:txBody>
          <a:bodyPr/>
          <a:lstStyle/>
          <a:p>
            <a:endParaRPr lang="zh-CN" altLang="en-US"/>
          </a:p>
        </p:txBody>
      </p:sp>
      <p:sp>
        <p:nvSpPr>
          <p:cNvPr id="5" name="TextBox 63">
            <a:extLst>
              <a:ext uri="{FF2B5EF4-FFF2-40B4-BE49-F238E27FC236}">
                <a16:creationId xmlns:a16="http://schemas.microsoft.com/office/drawing/2014/main" xmlns="" id="{351B3745-C005-4646-98ED-BD05CB7C76FD}"/>
              </a:ext>
            </a:extLst>
          </p:cNvPr>
          <p:cNvSpPr txBox="1"/>
          <p:nvPr/>
        </p:nvSpPr>
        <p:spPr bwMode="auto">
          <a:xfrm>
            <a:off x="1343472" y="980728"/>
            <a:ext cx="9149758" cy="500062"/>
          </a:xfrm>
          <a:prstGeom prst="rect">
            <a:avLst/>
          </a:prstGeom>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单幅图像“人体</a:t>
            </a:r>
            <a:r>
              <a:rPr lang="en-US" altLang="zh-CN" dirty="0"/>
              <a:t>-</a:t>
            </a:r>
            <a:r>
              <a:rPr lang="zh-CN" altLang="en-US" dirty="0"/>
              <a:t>对象”交互关系解析测试步骤</a:t>
            </a:r>
          </a:p>
        </p:txBody>
      </p:sp>
      <p:grpSp>
        <p:nvGrpSpPr>
          <p:cNvPr id="6" name="组合 5">
            <a:extLst>
              <a:ext uri="{FF2B5EF4-FFF2-40B4-BE49-F238E27FC236}">
                <a16:creationId xmlns:a16="http://schemas.microsoft.com/office/drawing/2014/main" xmlns="" id="{7572D27E-83DB-47A2-BDC9-47A5C6B71AB0}"/>
              </a:ext>
            </a:extLst>
          </p:cNvPr>
          <p:cNvGrpSpPr/>
          <p:nvPr/>
        </p:nvGrpSpPr>
        <p:grpSpPr>
          <a:xfrm>
            <a:off x="6013541" y="1705375"/>
            <a:ext cx="1800000" cy="2700000"/>
            <a:chOff x="4670070" y="1903366"/>
            <a:chExt cx="1800000" cy="2700000"/>
          </a:xfrm>
        </p:grpSpPr>
        <p:sp>
          <p:nvSpPr>
            <p:cNvPr id="7" name="矩形 6">
              <a:extLst>
                <a:ext uri="{FF2B5EF4-FFF2-40B4-BE49-F238E27FC236}">
                  <a16:creationId xmlns:a16="http://schemas.microsoft.com/office/drawing/2014/main" xmlns="" id="{56886265-440A-41CD-A395-76C56AD4B19F}"/>
                </a:ext>
              </a:extLst>
            </p:cNvPr>
            <p:cNvSpPr/>
            <p:nvPr/>
          </p:nvSpPr>
          <p:spPr>
            <a:xfrm>
              <a:off x="4670070" y="1903366"/>
              <a:ext cx="1800000" cy="270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8" name="文本框 7">
              <a:extLst>
                <a:ext uri="{FF2B5EF4-FFF2-40B4-BE49-F238E27FC236}">
                  <a16:creationId xmlns:a16="http://schemas.microsoft.com/office/drawing/2014/main" xmlns="" id="{238A31C3-9190-48D5-ABD5-159C9801620B}"/>
                </a:ext>
              </a:extLst>
            </p:cNvPr>
            <p:cNvSpPr txBox="1"/>
            <p:nvPr/>
          </p:nvSpPr>
          <p:spPr>
            <a:xfrm>
              <a:off x="5408109" y="4311229"/>
              <a:ext cx="461665" cy="276999"/>
            </a:xfrm>
            <a:prstGeom prst="rect">
              <a:avLst/>
            </a:prstGeom>
            <a:noFill/>
          </p:spPr>
          <p:txBody>
            <a:bodyPr wrap="none" lIns="0" tIns="0" rIns="0" bIns="0" rtlCol="0">
              <a:spAutoFit/>
            </a:bodyPr>
            <a:lstStyle/>
            <a:p>
              <a:r>
                <a:rPr lang="zh-CN" altLang="en-US" dirty="0">
                  <a:latin typeface="+mn-lt"/>
                  <a:ea typeface="+mn-ea"/>
                </a:rPr>
                <a:t>特征</a:t>
              </a:r>
            </a:p>
          </p:txBody>
        </p:sp>
        <p:pic>
          <p:nvPicPr>
            <p:cNvPr id="9" name="图片 8">
              <a:extLst>
                <a:ext uri="{FF2B5EF4-FFF2-40B4-BE49-F238E27FC236}">
                  <a16:creationId xmlns:a16="http://schemas.microsoft.com/office/drawing/2014/main" xmlns="" id="{42DC1B52-AD94-471D-8E01-32A9E9506B57}"/>
                </a:ext>
              </a:extLst>
            </p:cNvPr>
            <p:cNvPicPr>
              <a:picLocks noChangeAspect="1"/>
            </p:cNvPicPr>
            <p:nvPr/>
          </p:nvPicPr>
          <p:blipFill rotWithShape="1">
            <a:blip r:embed="rId4"/>
            <a:srcRect r="6304" b="50534"/>
            <a:stretch>
              <a:fillRect/>
            </a:stretch>
          </p:blipFill>
          <p:spPr>
            <a:xfrm>
              <a:off x="4966365" y="2708660"/>
              <a:ext cx="1260000" cy="1132643"/>
            </a:xfrm>
            <a:prstGeom prst="rect">
              <a:avLst/>
            </a:prstGeom>
          </p:spPr>
        </p:pic>
        <p:pic>
          <p:nvPicPr>
            <p:cNvPr id="10" name="图片 9">
              <a:extLst>
                <a:ext uri="{FF2B5EF4-FFF2-40B4-BE49-F238E27FC236}">
                  <a16:creationId xmlns:a16="http://schemas.microsoft.com/office/drawing/2014/main" xmlns="" id="{7C954263-16CE-4C56-8C13-E6C21D7E9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48854" y="1392997"/>
              <a:ext cx="151351" cy="1440000"/>
            </a:xfrm>
            <a:prstGeom prst="rect">
              <a:avLst/>
            </a:prstGeom>
          </p:spPr>
        </p:pic>
        <p:sp>
          <p:nvSpPr>
            <p:cNvPr id="11" name="文本框 10">
              <a:extLst>
                <a:ext uri="{FF2B5EF4-FFF2-40B4-BE49-F238E27FC236}">
                  <a16:creationId xmlns:a16="http://schemas.microsoft.com/office/drawing/2014/main" xmlns="" id="{30413080-D1FA-44B4-B978-8BDCAB13C4C4}"/>
                </a:ext>
              </a:extLst>
            </p:cNvPr>
            <p:cNvSpPr txBox="1"/>
            <p:nvPr/>
          </p:nvSpPr>
          <p:spPr bwMode="auto">
            <a:xfrm>
              <a:off x="4854054" y="3796298"/>
              <a:ext cx="1441420" cy="307777"/>
            </a:xfrm>
            <a:prstGeom prst="rect">
              <a:avLst/>
            </a:prstGeom>
            <a:noFill/>
          </p:spPr>
          <p:txBody>
            <a:bodyPr wrap="none">
              <a:spAutoFit/>
            </a:bodyPr>
            <a:lstStyle/>
            <a:p>
              <a:pPr algn="ctr">
                <a:defRPr/>
              </a:pPr>
              <a:r>
                <a:rPr lang="en-US" altLang="zh-CN" sz="1400" kern="100" dirty="0">
                  <a:latin typeface="+mn-ea"/>
                  <a:ea typeface="+mn-ea"/>
                  <a:cs typeface="Times New Roman" panose="02020603050405020304" pitchFamily="18" charset="0"/>
                </a:rPr>
                <a:t>4096</a:t>
              </a:r>
              <a:r>
                <a:rPr lang="zh-CN" altLang="en-US" sz="1400" kern="100" dirty="0">
                  <a:latin typeface="+mn-ea"/>
                  <a:ea typeface="+mn-ea"/>
                  <a:cs typeface="Times New Roman" panose="02020603050405020304" pitchFamily="18" charset="0"/>
                </a:rPr>
                <a:t>维关系特征</a:t>
              </a:r>
            </a:p>
          </p:txBody>
        </p:sp>
        <p:sp>
          <p:nvSpPr>
            <p:cNvPr id="12" name="文本框 11">
              <a:extLst>
                <a:ext uri="{FF2B5EF4-FFF2-40B4-BE49-F238E27FC236}">
                  <a16:creationId xmlns:a16="http://schemas.microsoft.com/office/drawing/2014/main" xmlns="" id="{F0B2C1F3-9EEA-4E4A-BFA9-2336B2D1BDFD}"/>
                </a:ext>
              </a:extLst>
            </p:cNvPr>
            <p:cNvSpPr txBox="1"/>
            <p:nvPr/>
          </p:nvSpPr>
          <p:spPr bwMode="auto">
            <a:xfrm>
              <a:off x="4986336" y="2188673"/>
              <a:ext cx="1172116" cy="307777"/>
            </a:xfrm>
            <a:prstGeom prst="rect">
              <a:avLst/>
            </a:prstGeom>
            <a:noFill/>
          </p:spPr>
          <p:txBody>
            <a:bodyPr wrap="none">
              <a:spAutoFit/>
            </a:bodyPr>
            <a:lstStyle/>
            <a:p>
              <a:pPr algn="ctr">
                <a:defRPr/>
              </a:pPr>
              <a:r>
                <a:rPr lang="en-US" altLang="zh-CN" sz="1400" kern="100" dirty="0">
                  <a:latin typeface="+mn-ea"/>
                  <a:ea typeface="+mn-ea"/>
                  <a:cs typeface="Times New Roman" panose="02020603050405020304" pitchFamily="18" charset="0"/>
                </a:rPr>
                <a:t>8</a:t>
              </a:r>
              <a:r>
                <a:rPr lang="zh-CN" altLang="en-US" sz="1400" kern="100" dirty="0">
                  <a:latin typeface="+mn-ea"/>
                  <a:ea typeface="+mn-ea"/>
                  <a:cs typeface="Times New Roman" panose="02020603050405020304" pitchFamily="18" charset="0"/>
                </a:rPr>
                <a:t>维对象特征</a:t>
              </a:r>
            </a:p>
          </p:txBody>
        </p:sp>
      </p:grpSp>
      <p:grpSp>
        <p:nvGrpSpPr>
          <p:cNvPr id="13" name="组合 12">
            <a:extLst>
              <a:ext uri="{FF2B5EF4-FFF2-40B4-BE49-F238E27FC236}">
                <a16:creationId xmlns:a16="http://schemas.microsoft.com/office/drawing/2014/main" xmlns="" id="{307895C5-7696-484E-87B2-9506843CB89E}"/>
              </a:ext>
            </a:extLst>
          </p:cNvPr>
          <p:cNvGrpSpPr/>
          <p:nvPr/>
        </p:nvGrpSpPr>
        <p:grpSpPr>
          <a:xfrm>
            <a:off x="3714256" y="1705375"/>
            <a:ext cx="1800000" cy="2700300"/>
            <a:chOff x="2370785" y="1903366"/>
            <a:chExt cx="1800000" cy="2700300"/>
          </a:xfrm>
        </p:grpSpPr>
        <p:sp>
          <p:nvSpPr>
            <p:cNvPr id="14" name="矩形 13">
              <a:extLst>
                <a:ext uri="{FF2B5EF4-FFF2-40B4-BE49-F238E27FC236}">
                  <a16:creationId xmlns:a16="http://schemas.microsoft.com/office/drawing/2014/main" xmlns="" id="{B07B4512-6233-4727-97B2-E0FD8F4BA548}"/>
                </a:ext>
              </a:extLst>
            </p:cNvPr>
            <p:cNvSpPr/>
            <p:nvPr/>
          </p:nvSpPr>
          <p:spPr>
            <a:xfrm>
              <a:off x="2370785" y="1903366"/>
              <a:ext cx="1800000" cy="27003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5" name="文本框 14">
              <a:extLst>
                <a:ext uri="{FF2B5EF4-FFF2-40B4-BE49-F238E27FC236}">
                  <a16:creationId xmlns:a16="http://schemas.microsoft.com/office/drawing/2014/main" xmlns="" id="{45BBC9D7-4D2D-4C7B-A262-E2C26EDF1284}"/>
                </a:ext>
              </a:extLst>
            </p:cNvPr>
            <p:cNvSpPr txBox="1"/>
            <p:nvPr/>
          </p:nvSpPr>
          <p:spPr>
            <a:xfrm>
              <a:off x="2865840" y="4311229"/>
              <a:ext cx="923330" cy="276999"/>
            </a:xfrm>
            <a:prstGeom prst="rect">
              <a:avLst/>
            </a:prstGeom>
            <a:noFill/>
          </p:spPr>
          <p:txBody>
            <a:bodyPr wrap="none" lIns="0" tIns="0" rIns="0" bIns="0" rtlCol="0">
              <a:spAutoFit/>
            </a:bodyPr>
            <a:lstStyle/>
            <a:p>
              <a:r>
                <a:rPr lang="zh-CN" altLang="en-US" dirty="0">
                  <a:latin typeface="+mn-lt"/>
                  <a:ea typeface="+mn-ea"/>
                </a:rPr>
                <a:t>检测结果</a:t>
              </a:r>
            </a:p>
          </p:txBody>
        </p:sp>
        <p:pic>
          <p:nvPicPr>
            <p:cNvPr id="16" name="图片 15">
              <a:extLst>
                <a:ext uri="{FF2B5EF4-FFF2-40B4-BE49-F238E27FC236}">
                  <a16:creationId xmlns:a16="http://schemas.microsoft.com/office/drawing/2014/main" xmlns="" id="{11442AFF-9448-401E-8C27-9534CBD503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797" y="1949025"/>
              <a:ext cx="1540764" cy="2286000"/>
            </a:xfrm>
            <a:prstGeom prst="rect">
              <a:avLst/>
            </a:prstGeom>
          </p:spPr>
        </p:pic>
        <p:sp>
          <p:nvSpPr>
            <p:cNvPr id="17" name="矩形 16">
              <a:extLst>
                <a:ext uri="{FF2B5EF4-FFF2-40B4-BE49-F238E27FC236}">
                  <a16:creationId xmlns:a16="http://schemas.microsoft.com/office/drawing/2014/main" xmlns="" id="{521CFF22-59B4-45D3-9797-E0143F2BAED9}"/>
                </a:ext>
              </a:extLst>
            </p:cNvPr>
            <p:cNvSpPr/>
            <p:nvPr/>
          </p:nvSpPr>
          <p:spPr>
            <a:xfrm>
              <a:off x="3194361" y="2120475"/>
              <a:ext cx="838200" cy="1866900"/>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17">
              <a:extLst>
                <a:ext uri="{FF2B5EF4-FFF2-40B4-BE49-F238E27FC236}">
                  <a16:creationId xmlns:a16="http://schemas.microsoft.com/office/drawing/2014/main" xmlns="" id="{0B8ADC01-95FD-47A1-82EF-66CC5C38934E}"/>
                </a:ext>
              </a:extLst>
            </p:cNvPr>
            <p:cNvSpPr/>
            <p:nvPr/>
          </p:nvSpPr>
          <p:spPr>
            <a:xfrm>
              <a:off x="2566854" y="2206200"/>
              <a:ext cx="838200" cy="1943100"/>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18">
              <a:extLst>
                <a:ext uri="{FF2B5EF4-FFF2-40B4-BE49-F238E27FC236}">
                  <a16:creationId xmlns:a16="http://schemas.microsoft.com/office/drawing/2014/main" xmlns="" id="{3D99925B-E345-435A-A72B-C2D068D95F44}"/>
                </a:ext>
              </a:extLst>
            </p:cNvPr>
            <p:cNvSpPr/>
            <p:nvPr/>
          </p:nvSpPr>
          <p:spPr>
            <a:xfrm>
              <a:off x="3528307" y="2815800"/>
              <a:ext cx="381000" cy="361950"/>
            </a:xfrm>
            <a:prstGeom prst="rec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a:extLst>
                <a:ext uri="{FF2B5EF4-FFF2-40B4-BE49-F238E27FC236}">
                  <a16:creationId xmlns:a16="http://schemas.microsoft.com/office/drawing/2014/main" xmlns="" id="{21E60CB1-9116-45AF-94D9-71E50F095113}"/>
                </a:ext>
              </a:extLst>
            </p:cNvPr>
            <p:cNvSpPr txBox="1"/>
            <p:nvPr/>
          </p:nvSpPr>
          <p:spPr>
            <a:xfrm>
              <a:off x="3495826" y="3118501"/>
              <a:ext cx="50327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B050"/>
                  </a:solidFill>
                  <a:effectLst/>
                  <a:uLnTx/>
                  <a:uFillTx/>
                  <a:latin typeface="Calibri" panose="020F0502020204030204"/>
                </a:rPr>
                <a:t>球</a:t>
              </a:r>
            </a:p>
          </p:txBody>
        </p:sp>
        <p:sp>
          <p:nvSpPr>
            <p:cNvPr id="21" name="文本框 20">
              <a:extLst>
                <a:ext uri="{FF2B5EF4-FFF2-40B4-BE49-F238E27FC236}">
                  <a16:creationId xmlns:a16="http://schemas.microsoft.com/office/drawing/2014/main" xmlns="" id="{D0CF5A9F-6085-4A84-BD67-CBAC3A267113}"/>
                </a:ext>
              </a:extLst>
            </p:cNvPr>
            <p:cNvSpPr txBox="1"/>
            <p:nvPr/>
          </p:nvSpPr>
          <p:spPr>
            <a:xfrm>
              <a:off x="2551518" y="3890026"/>
              <a:ext cx="77104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0000"/>
                  </a:solidFill>
                  <a:effectLst/>
                  <a:uLnTx/>
                  <a:uFillTx/>
                  <a:latin typeface="Calibri" panose="020F0502020204030204"/>
                </a:rPr>
                <a:t>人</a:t>
              </a:r>
              <a:r>
                <a:rPr kumimoji="0" lang="en-US" altLang="zh-CN" sz="1200" b="1" i="0" u="none" strike="noStrike" kern="0" cap="none" spc="0" normalizeH="0" baseline="0" noProof="0" dirty="0">
                  <a:ln>
                    <a:noFill/>
                  </a:ln>
                  <a:solidFill>
                    <a:srgbClr val="FF0000"/>
                  </a:solidFill>
                  <a:effectLst/>
                  <a:uLnTx/>
                  <a:uFillTx/>
                  <a:latin typeface="Calibri" panose="020F0502020204030204"/>
                </a:rPr>
                <a:t>1</a:t>
              </a:r>
              <a:endParaRPr kumimoji="0" lang="zh-CN" altLang="en-US" sz="1200" b="1" i="0" u="none" strike="noStrike" kern="0" cap="none" spc="0" normalizeH="0" baseline="0" noProof="0" dirty="0">
                <a:ln>
                  <a:noFill/>
                </a:ln>
                <a:solidFill>
                  <a:srgbClr val="FF0000"/>
                </a:solidFill>
                <a:effectLst/>
                <a:uLnTx/>
                <a:uFillTx/>
                <a:latin typeface="Calibri" panose="020F0502020204030204"/>
              </a:endParaRPr>
            </a:p>
          </p:txBody>
        </p:sp>
        <p:sp>
          <p:nvSpPr>
            <p:cNvPr id="22" name="文本框 21">
              <a:extLst>
                <a:ext uri="{FF2B5EF4-FFF2-40B4-BE49-F238E27FC236}">
                  <a16:creationId xmlns:a16="http://schemas.microsoft.com/office/drawing/2014/main" xmlns="" id="{45A38B56-8C15-4BA8-90EE-0DF9EDD2DEFA}"/>
                </a:ext>
              </a:extLst>
            </p:cNvPr>
            <p:cNvSpPr txBox="1"/>
            <p:nvPr/>
          </p:nvSpPr>
          <p:spPr>
            <a:xfrm>
              <a:off x="3380193" y="3718576"/>
              <a:ext cx="77104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0000"/>
                  </a:solidFill>
                  <a:effectLst/>
                  <a:uLnTx/>
                  <a:uFillTx/>
                  <a:latin typeface="Calibri" panose="020F0502020204030204"/>
                </a:rPr>
                <a:t>人</a:t>
              </a:r>
              <a:r>
                <a:rPr kumimoji="0" lang="en-US" altLang="zh-CN" sz="1200" b="1" i="0" u="none" strike="noStrike" kern="0" cap="none" spc="0" normalizeH="0" baseline="0" noProof="0" dirty="0">
                  <a:ln>
                    <a:noFill/>
                  </a:ln>
                  <a:solidFill>
                    <a:srgbClr val="FF0000"/>
                  </a:solidFill>
                  <a:effectLst/>
                  <a:uLnTx/>
                  <a:uFillTx/>
                  <a:latin typeface="Calibri" panose="020F0502020204030204"/>
                </a:rPr>
                <a:t>2</a:t>
              </a:r>
              <a:endParaRPr kumimoji="0" lang="zh-CN" altLang="en-US" sz="1200" b="1" i="0" u="none" strike="noStrike" kern="0" cap="none" spc="0" normalizeH="0" baseline="0" noProof="0" dirty="0">
                <a:ln>
                  <a:noFill/>
                </a:ln>
                <a:solidFill>
                  <a:srgbClr val="FF0000"/>
                </a:solidFill>
                <a:effectLst/>
                <a:uLnTx/>
                <a:uFillTx/>
                <a:latin typeface="Calibri" panose="020F0502020204030204"/>
              </a:endParaRPr>
            </a:p>
          </p:txBody>
        </p:sp>
      </p:grpSp>
      <p:grpSp>
        <p:nvGrpSpPr>
          <p:cNvPr id="23" name="组合 22">
            <a:extLst>
              <a:ext uri="{FF2B5EF4-FFF2-40B4-BE49-F238E27FC236}">
                <a16:creationId xmlns:a16="http://schemas.microsoft.com/office/drawing/2014/main" xmlns="" id="{FFEDE2EB-4638-4100-8930-12D7C327FCD8}"/>
              </a:ext>
            </a:extLst>
          </p:cNvPr>
          <p:cNvGrpSpPr/>
          <p:nvPr/>
        </p:nvGrpSpPr>
        <p:grpSpPr>
          <a:xfrm>
            <a:off x="1414971" y="1705375"/>
            <a:ext cx="1800000" cy="2700300"/>
            <a:chOff x="71500" y="1903366"/>
            <a:chExt cx="1800000" cy="2700300"/>
          </a:xfrm>
        </p:grpSpPr>
        <p:sp>
          <p:nvSpPr>
            <p:cNvPr id="24" name="矩形 23">
              <a:extLst>
                <a:ext uri="{FF2B5EF4-FFF2-40B4-BE49-F238E27FC236}">
                  <a16:creationId xmlns:a16="http://schemas.microsoft.com/office/drawing/2014/main" xmlns="" id="{ECD94EEE-B6D5-4D8C-9FE5-788DD87B1449}"/>
                </a:ext>
              </a:extLst>
            </p:cNvPr>
            <p:cNvSpPr/>
            <p:nvPr/>
          </p:nvSpPr>
          <p:spPr>
            <a:xfrm>
              <a:off x="71500" y="1903366"/>
              <a:ext cx="1800000" cy="27003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5" name="文本框 24">
              <a:extLst>
                <a:ext uri="{FF2B5EF4-FFF2-40B4-BE49-F238E27FC236}">
                  <a16:creationId xmlns:a16="http://schemas.microsoft.com/office/drawing/2014/main" xmlns="" id="{09468125-B668-480D-BC14-49D670E81A3F}"/>
                </a:ext>
              </a:extLst>
            </p:cNvPr>
            <p:cNvSpPr txBox="1"/>
            <p:nvPr/>
          </p:nvSpPr>
          <p:spPr>
            <a:xfrm>
              <a:off x="515659" y="4311229"/>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pic>
          <p:nvPicPr>
            <p:cNvPr id="26" name="图片 25">
              <a:extLst>
                <a:ext uri="{FF2B5EF4-FFF2-40B4-BE49-F238E27FC236}">
                  <a16:creationId xmlns:a16="http://schemas.microsoft.com/office/drawing/2014/main" xmlns="" id="{04CFEE6B-DD24-4147-A2AE-1DA9A79993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118" y="1950380"/>
              <a:ext cx="1540764" cy="2286000"/>
            </a:xfrm>
            <a:prstGeom prst="rect">
              <a:avLst/>
            </a:prstGeom>
          </p:spPr>
        </p:pic>
      </p:grpSp>
      <p:grpSp>
        <p:nvGrpSpPr>
          <p:cNvPr id="27" name="组合 26">
            <a:extLst>
              <a:ext uri="{FF2B5EF4-FFF2-40B4-BE49-F238E27FC236}">
                <a16:creationId xmlns:a16="http://schemas.microsoft.com/office/drawing/2014/main" xmlns="" id="{1EAF2FB6-BB6E-4560-933B-FFED1A5D274F}"/>
              </a:ext>
            </a:extLst>
          </p:cNvPr>
          <p:cNvGrpSpPr/>
          <p:nvPr/>
        </p:nvGrpSpPr>
        <p:grpSpPr>
          <a:xfrm>
            <a:off x="8312826" y="1705375"/>
            <a:ext cx="2088000" cy="2700000"/>
            <a:chOff x="6969355" y="1903366"/>
            <a:chExt cx="2088000" cy="2700000"/>
          </a:xfrm>
        </p:grpSpPr>
        <p:sp>
          <p:nvSpPr>
            <p:cNvPr id="28" name="矩形 27">
              <a:extLst>
                <a:ext uri="{FF2B5EF4-FFF2-40B4-BE49-F238E27FC236}">
                  <a16:creationId xmlns:a16="http://schemas.microsoft.com/office/drawing/2014/main" xmlns="" id="{CE75F024-94E9-4696-BCEF-467DAD78617F}"/>
                </a:ext>
              </a:extLst>
            </p:cNvPr>
            <p:cNvSpPr/>
            <p:nvPr/>
          </p:nvSpPr>
          <p:spPr>
            <a:xfrm>
              <a:off x="6969355" y="1903366"/>
              <a:ext cx="2088000" cy="270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29" name="图片 28">
              <a:extLst>
                <a:ext uri="{FF2B5EF4-FFF2-40B4-BE49-F238E27FC236}">
                  <a16:creationId xmlns:a16="http://schemas.microsoft.com/office/drawing/2014/main" xmlns="" id="{FB69F0D7-31BC-43A1-B232-65399C7D5B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6771" y="1993653"/>
              <a:ext cx="1853167" cy="2286000"/>
            </a:xfrm>
            <a:prstGeom prst="rect">
              <a:avLst/>
            </a:prstGeom>
          </p:spPr>
        </p:pic>
        <p:sp>
          <p:nvSpPr>
            <p:cNvPr id="30" name="文本框 29">
              <a:extLst>
                <a:ext uri="{FF2B5EF4-FFF2-40B4-BE49-F238E27FC236}">
                  <a16:creationId xmlns:a16="http://schemas.microsoft.com/office/drawing/2014/main" xmlns="" id="{66F52C57-3E07-4FA1-90B0-A815200871C8}"/>
                </a:ext>
              </a:extLst>
            </p:cNvPr>
            <p:cNvSpPr txBox="1"/>
            <p:nvPr/>
          </p:nvSpPr>
          <p:spPr>
            <a:xfrm>
              <a:off x="7227295" y="4311229"/>
              <a:ext cx="1615827" cy="276999"/>
            </a:xfrm>
            <a:prstGeom prst="rect">
              <a:avLst/>
            </a:prstGeom>
            <a:noFill/>
          </p:spPr>
          <p:txBody>
            <a:bodyPr wrap="none" lIns="0" tIns="0" rIns="0" bIns="0" rtlCol="0">
              <a:spAutoFit/>
            </a:bodyPr>
            <a:lstStyle/>
            <a:p>
              <a:r>
                <a:rPr lang="zh-CN" altLang="en-US" dirty="0">
                  <a:latin typeface="+mn-lt"/>
                  <a:ea typeface="+mn-ea"/>
                </a:rPr>
                <a:t>分类器打分结果</a:t>
              </a:r>
            </a:p>
          </p:txBody>
        </p:sp>
      </p:grpSp>
      <p:cxnSp>
        <p:nvCxnSpPr>
          <p:cNvPr id="31" name="直接箭头连接符 30">
            <a:extLst>
              <a:ext uri="{FF2B5EF4-FFF2-40B4-BE49-F238E27FC236}">
                <a16:creationId xmlns:a16="http://schemas.microsoft.com/office/drawing/2014/main" xmlns="" id="{C3BD6F57-E214-4FA4-86AC-C7EFDA4A3AAA}"/>
              </a:ext>
            </a:extLst>
          </p:cNvPr>
          <p:cNvCxnSpPr>
            <a:stCxn id="24" idx="3"/>
            <a:endCxn id="14" idx="1"/>
          </p:cNvCxnSpPr>
          <p:nvPr/>
        </p:nvCxnSpPr>
        <p:spPr bwMode="auto">
          <a:xfrm>
            <a:off x="3214971" y="3055525"/>
            <a:ext cx="49928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2" name="直接箭头连接符 31">
            <a:extLst>
              <a:ext uri="{FF2B5EF4-FFF2-40B4-BE49-F238E27FC236}">
                <a16:creationId xmlns:a16="http://schemas.microsoft.com/office/drawing/2014/main" xmlns="" id="{398EA78F-392B-4537-8A3A-9324F464DB8F}"/>
              </a:ext>
            </a:extLst>
          </p:cNvPr>
          <p:cNvCxnSpPr>
            <a:stCxn id="14" idx="3"/>
            <a:endCxn id="7" idx="1"/>
          </p:cNvCxnSpPr>
          <p:nvPr/>
        </p:nvCxnSpPr>
        <p:spPr bwMode="auto">
          <a:xfrm flipV="1">
            <a:off x="5514256" y="3055375"/>
            <a:ext cx="499285" cy="15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3" name="直接箭头连接符 32">
            <a:extLst>
              <a:ext uri="{FF2B5EF4-FFF2-40B4-BE49-F238E27FC236}">
                <a16:creationId xmlns:a16="http://schemas.microsoft.com/office/drawing/2014/main" xmlns="" id="{FA425820-4A33-4325-B412-022AE762066C}"/>
              </a:ext>
            </a:extLst>
          </p:cNvPr>
          <p:cNvCxnSpPr>
            <a:stCxn id="7" idx="3"/>
            <a:endCxn id="28" idx="1"/>
          </p:cNvCxnSpPr>
          <p:nvPr/>
        </p:nvCxnSpPr>
        <p:spPr bwMode="auto">
          <a:xfrm>
            <a:off x="7813541" y="3055375"/>
            <a:ext cx="49928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文本框 33">
            <a:extLst>
              <a:ext uri="{FF2B5EF4-FFF2-40B4-BE49-F238E27FC236}">
                <a16:creationId xmlns:a16="http://schemas.microsoft.com/office/drawing/2014/main" xmlns="" id="{77B1057F-7B78-4D2B-B251-CB855E0128F1}"/>
              </a:ext>
            </a:extLst>
          </p:cNvPr>
          <p:cNvSpPr txBox="1"/>
          <p:nvPr/>
        </p:nvSpPr>
        <p:spPr>
          <a:xfrm>
            <a:off x="3320401" y="1880859"/>
            <a:ext cx="307777" cy="1025922"/>
          </a:xfrm>
          <a:prstGeom prst="rect">
            <a:avLst/>
          </a:prstGeom>
          <a:solidFill>
            <a:schemeClr val="bg1"/>
          </a:solidFill>
        </p:spPr>
        <p:txBody>
          <a:bodyPr vert="eaVert" wrap="none" lIns="0" tIns="0" rIns="0" bIns="0" rtlCol="0">
            <a:spAutoFit/>
          </a:bodyPr>
          <a:lstStyle/>
          <a:p>
            <a:r>
              <a:rPr lang="zh-CN" altLang="en-US" sz="2000" dirty="0">
                <a:solidFill>
                  <a:schemeClr val="accent2"/>
                </a:solidFill>
                <a:latin typeface="+mn-lt"/>
                <a:ea typeface="+mn-ea"/>
              </a:rPr>
              <a:t>对象检测</a:t>
            </a:r>
          </a:p>
        </p:txBody>
      </p:sp>
      <p:sp>
        <p:nvSpPr>
          <p:cNvPr id="35" name="文本框 34">
            <a:extLst>
              <a:ext uri="{FF2B5EF4-FFF2-40B4-BE49-F238E27FC236}">
                <a16:creationId xmlns:a16="http://schemas.microsoft.com/office/drawing/2014/main" xmlns="" id="{69D5A410-654F-4951-8466-4E89FCC5711C}"/>
              </a:ext>
            </a:extLst>
          </p:cNvPr>
          <p:cNvSpPr txBox="1"/>
          <p:nvPr/>
        </p:nvSpPr>
        <p:spPr>
          <a:xfrm>
            <a:off x="5590710" y="1880859"/>
            <a:ext cx="307777" cy="1025922"/>
          </a:xfrm>
          <a:prstGeom prst="rect">
            <a:avLst/>
          </a:prstGeom>
          <a:solidFill>
            <a:schemeClr val="bg1"/>
          </a:solidFill>
        </p:spPr>
        <p:txBody>
          <a:bodyPr vert="eaVert" wrap="none" lIns="0" tIns="0" rIns="0" bIns="0" rtlCol="0">
            <a:spAutoFit/>
          </a:bodyPr>
          <a:lstStyle/>
          <a:p>
            <a:r>
              <a:rPr lang="zh-CN" altLang="en-US" sz="2000" dirty="0">
                <a:solidFill>
                  <a:schemeClr val="accent2"/>
                </a:solidFill>
                <a:latin typeface="+mn-lt"/>
                <a:ea typeface="+mn-ea"/>
              </a:rPr>
              <a:t>特征提取</a:t>
            </a:r>
          </a:p>
        </p:txBody>
      </p:sp>
      <p:sp>
        <p:nvSpPr>
          <p:cNvPr id="36" name="文本框 35">
            <a:extLst>
              <a:ext uri="{FF2B5EF4-FFF2-40B4-BE49-F238E27FC236}">
                <a16:creationId xmlns:a16="http://schemas.microsoft.com/office/drawing/2014/main" xmlns="" id="{7627D795-9E39-487E-BC38-1EF453606C7B}"/>
              </a:ext>
            </a:extLst>
          </p:cNvPr>
          <p:cNvSpPr txBox="1"/>
          <p:nvPr/>
        </p:nvSpPr>
        <p:spPr>
          <a:xfrm>
            <a:off x="7902949" y="1880859"/>
            <a:ext cx="307777" cy="1025922"/>
          </a:xfrm>
          <a:prstGeom prst="rect">
            <a:avLst/>
          </a:prstGeom>
          <a:solidFill>
            <a:schemeClr val="bg1"/>
          </a:solidFill>
        </p:spPr>
        <p:txBody>
          <a:bodyPr vert="eaVert" wrap="none" lIns="0" tIns="0" rIns="0" bIns="0" rtlCol="0">
            <a:spAutoFit/>
          </a:bodyPr>
          <a:lstStyle/>
          <a:p>
            <a:r>
              <a:rPr lang="zh-CN" altLang="en-US" sz="2000" dirty="0">
                <a:solidFill>
                  <a:schemeClr val="accent2"/>
                </a:solidFill>
                <a:latin typeface="+mn-lt"/>
                <a:ea typeface="+mn-ea"/>
              </a:rPr>
              <a:t>特征分类</a:t>
            </a:r>
          </a:p>
        </p:txBody>
      </p:sp>
      <p:graphicFrame>
        <p:nvGraphicFramePr>
          <p:cNvPr id="37" name="对象 36">
            <a:extLst>
              <a:ext uri="{FF2B5EF4-FFF2-40B4-BE49-F238E27FC236}">
                <a16:creationId xmlns:a16="http://schemas.microsoft.com/office/drawing/2014/main" xmlns="" id="{9A742DD4-FBAA-4CF4-980E-D417C06741CC}"/>
              </a:ext>
            </a:extLst>
          </p:cNvPr>
          <p:cNvGraphicFramePr>
            <a:graphicFrameLocks noChangeAspect="1"/>
          </p:cNvGraphicFramePr>
          <p:nvPr>
            <p:extLst>
              <p:ext uri="{D42A27DB-BD31-4B8C-83A1-F6EECF244321}">
                <p14:modId xmlns:p14="http://schemas.microsoft.com/office/powerpoint/2010/main" val="2914677854"/>
              </p:ext>
            </p:extLst>
          </p:nvPr>
        </p:nvGraphicFramePr>
        <p:xfrm>
          <a:off x="1910026" y="5076214"/>
          <a:ext cx="7971124" cy="668906"/>
        </p:xfrm>
        <a:graphic>
          <a:graphicData uri="http://schemas.openxmlformats.org/presentationml/2006/ole">
            <mc:AlternateContent xmlns:mc="http://schemas.openxmlformats.org/markup-compatibility/2006">
              <mc:Choice xmlns:v="urn:schemas-microsoft-com:vml" Requires="v">
                <p:oleObj spid="_x0000_s2143" name="Equation" r:id="rId8" imgW="65532000" imgH="5486400" progId="Equation.DSMT4">
                  <p:embed/>
                </p:oleObj>
              </mc:Choice>
              <mc:Fallback>
                <p:oleObj name="Equation" r:id="rId8" imgW="65532000" imgH="5486400" progId="Equation.DSMT4">
                  <p:embed/>
                  <p:pic>
                    <p:nvPicPr>
                      <p:cNvPr id="74" name="对象 73"/>
                      <p:cNvPicPr>
                        <a:picLocks noChangeAspect="1" noChangeArrowheads="1"/>
                      </p:cNvPicPr>
                      <p:nvPr/>
                    </p:nvPicPr>
                    <p:blipFill>
                      <a:blip r:embed="rId9"/>
                      <a:srcRect/>
                      <a:stretch>
                        <a:fillRect/>
                      </a:stretch>
                    </p:blipFill>
                    <p:spPr bwMode="auto">
                      <a:xfrm>
                        <a:off x="1910026" y="5076214"/>
                        <a:ext cx="7971124" cy="668906"/>
                      </a:xfrm>
                      <a:prstGeom prst="rect">
                        <a:avLst/>
                      </a:prstGeom>
                      <a:noFill/>
                    </p:spPr>
                  </p:pic>
                </p:oleObj>
              </mc:Fallback>
            </mc:AlternateContent>
          </a:graphicData>
        </a:graphic>
      </p:graphicFrame>
      <p:sp>
        <p:nvSpPr>
          <p:cNvPr id="38" name="下箭头 74">
            <a:extLst>
              <a:ext uri="{FF2B5EF4-FFF2-40B4-BE49-F238E27FC236}">
                <a16:creationId xmlns:a16="http://schemas.microsoft.com/office/drawing/2014/main" xmlns="" id="{00C206EF-18D9-4B40-ACBF-94B9CFC40CC4}"/>
              </a:ext>
            </a:extLst>
          </p:cNvPr>
          <p:cNvSpPr/>
          <p:nvPr/>
        </p:nvSpPr>
        <p:spPr>
          <a:xfrm>
            <a:off x="5625039" y="4491149"/>
            <a:ext cx="545938" cy="536346"/>
          </a:xfrm>
          <a:prstGeom prst="downArrow">
            <a:avLst/>
          </a:prstGeom>
        </p:spPr>
        <p:style>
          <a:lnRef idx="1">
            <a:schemeClr val="accent5"/>
          </a:lnRef>
          <a:fillRef idx="3">
            <a:schemeClr val="accent5"/>
          </a:fillRef>
          <a:effectRef idx="2">
            <a:schemeClr val="accent5"/>
          </a:effectRef>
          <a:fontRef idx="minor">
            <a:schemeClr val="lt1"/>
          </a:fontRef>
        </p:style>
        <p:txBody>
          <a:bodyPr wrap="square" rtlCol="0" anchor="ctr">
            <a:noAutofit/>
          </a:bodyPr>
          <a:lstStyle/>
          <a:p>
            <a:pPr algn="just"/>
            <a:endParaRPr lang="zh-CN" altLang="en-US" sz="1600" b="1" dirty="0"/>
          </a:p>
        </p:txBody>
      </p:sp>
      <p:cxnSp>
        <p:nvCxnSpPr>
          <p:cNvPr id="39" name="直接连接符 38">
            <a:extLst>
              <a:ext uri="{FF2B5EF4-FFF2-40B4-BE49-F238E27FC236}">
                <a16:creationId xmlns:a16="http://schemas.microsoft.com/office/drawing/2014/main" xmlns="" id="{FF6B4D05-F5CA-4416-B760-53978B273769}"/>
              </a:ext>
            </a:extLst>
          </p:cNvPr>
          <p:cNvCxnSpPr/>
          <p:nvPr/>
        </p:nvCxnSpPr>
        <p:spPr bwMode="auto">
          <a:xfrm>
            <a:off x="1343471" y="4491149"/>
            <a:ext cx="9126538"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0" name="文本框 39">
            <a:extLst>
              <a:ext uri="{FF2B5EF4-FFF2-40B4-BE49-F238E27FC236}">
                <a16:creationId xmlns:a16="http://schemas.microsoft.com/office/drawing/2014/main" xmlns="" id="{BFCEBEE4-68B1-41D0-BFFA-049A72C17E0E}"/>
              </a:ext>
            </a:extLst>
          </p:cNvPr>
          <p:cNvSpPr txBox="1"/>
          <p:nvPr/>
        </p:nvSpPr>
        <p:spPr>
          <a:xfrm>
            <a:off x="8655405" y="2646428"/>
            <a:ext cx="1627369" cy="246221"/>
          </a:xfrm>
          <a:prstGeom prst="rect">
            <a:avLst/>
          </a:prstGeom>
          <a:noFill/>
        </p:spPr>
        <p:txBody>
          <a:bodyPr wrap="none" rtlCol="0">
            <a:spAutoFit/>
          </a:bodyPr>
          <a:lstStyle/>
          <a:p>
            <a:r>
              <a:rPr lang="en-US" altLang="zh-CN" sz="1000" dirty="0">
                <a:solidFill>
                  <a:srgbClr val="FF0000"/>
                </a:solidFill>
                <a:latin typeface="+mn-lt"/>
                <a:ea typeface="+mn-ea"/>
              </a:rPr>
              <a:t>0.44   0.19    0.01  0.1   0.03</a:t>
            </a:r>
            <a:endParaRPr lang="zh-CN" altLang="en-US" sz="1000" dirty="0">
              <a:solidFill>
                <a:srgbClr val="FF0000"/>
              </a:solidFill>
              <a:latin typeface="+mn-lt"/>
              <a:ea typeface="+mn-ea"/>
            </a:endParaRPr>
          </a:p>
        </p:txBody>
      </p:sp>
      <p:sp>
        <p:nvSpPr>
          <p:cNvPr id="41" name="文本框 40">
            <a:extLst>
              <a:ext uri="{FF2B5EF4-FFF2-40B4-BE49-F238E27FC236}">
                <a16:creationId xmlns:a16="http://schemas.microsoft.com/office/drawing/2014/main" xmlns="" id="{745BCDC0-826C-4DA8-B2E0-E9C59B6D3632}"/>
              </a:ext>
            </a:extLst>
          </p:cNvPr>
          <p:cNvSpPr txBox="1"/>
          <p:nvPr/>
        </p:nvSpPr>
        <p:spPr>
          <a:xfrm>
            <a:off x="8802235" y="3040151"/>
            <a:ext cx="1274708" cy="246221"/>
          </a:xfrm>
          <a:prstGeom prst="rect">
            <a:avLst/>
          </a:prstGeom>
          <a:noFill/>
        </p:spPr>
        <p:txBody>
          <a:bodyPr wrap="none" rtlCol="0">
            <a:spAutoFit/>
          </a:bodyPr>
          <a:lstStyle/>
          <a:p>
            <a:r>
              <a:rPr lang="en-US" altLang="zh-CN" sz="1000" dirty="0">
                <a:solidFill>
                  <a:srgbClr val="FF0000"/>
                </a:solidFill>
                <a:latin typeface="+mn-lt"/>
                <a:ea typeface="+mn-ea"/>
              </a:rPr>
              <a:t>0.25  0.38  0.12  0.22</a:t>
            </a:r>
            <a:endParaRPr lang="zh-CN" altLang="en-US" sz="1000" dirty="0">
              <a:solidFill>
                <a:srgbClr val="FF0000"/>
              </a:solidFill>
              <a:latin typeface="+mn-lt"/>
              <a:ea typeface="+mn-ea"/>
            </a:endParaRPr>
          </a:p>
        </p:txBody>
      </p:sp>
      <p:sp>
        <p:nvSpPr>
          <p:cNvPr id="42" name="文本框 41">
            <a:extLst>
              <a:ext uri="{FF2B5EF4-FFF2-40B4-BE49-F238E27FC236}">
                <a16:creationId xmlns:a16="http://schemas.microsoft.com/office/drawing/2014/main" xmlns="" id="{7F27BDB1-7F49-4A21-800B-EE7921AE0280}"/>
              </a:ext>
            </a:extLst>
          </p:cNvPr>
          <p:cNvSpPr txBox="1"/>
          <p:nvPr/>
        </p:nvSpPr>
        <p:spPr>
          <a:xfrm>
            <a:off x="2630106" y="5774539"/>
            <a:ext cx="3262432" cy="400110"/>
          </a:xfrm>
          <a:prstGeom prst="rect">
            <a:avLst/>
          </a:prstGeom>
          <a:solidFill>
            <a:schemeClr val="bg1"/>
          </a:solidFill>
        </p:spPr>
        <p:txBody>
          <a:bodyPr wrap="none" rtlCol="0">
            <a:spAutoFit/>
          </a:bodyPr>
          <a:lstStyle/>
          <a:p>
            <a:r>
              <a:rPr lang="zh-CN" altLang="en-US" sz="2000" dirty="0">
                <a:latin typeface="+mn-lt"/>
                <a:ea typeface="+mn-ea"/>
              </a:rPr>
              <a:t>基于视觉特征分类的能量项</a:t>
            </a:r>
          </a:p>
        </p:txBody>
      </p:sp>
      <p:sp>
        <p:nvSpPr>
          <p:cNvPr id="43" name="文本框 42">
            <a:extLst>
              <a:ext uri="{FF2B5EF4-FFF2-40B4-BE49-F238E27FC236}">
                <a16:creationId xmlns:a16="http://schemas.microsoft.com/office/drawing/2014/main" xmlns="" id="{ECCE397C-BD27-44CE-8D93-6F8777D14FD6}"/>
              </a:ext>
            </a:extLst>
          </p:cNvPr>
          <p:cNvSpPr txBox="1"/>
          <p:nvPr/>
        </p:nvSpPr>
        <p:spPr>
          <a:xfrm>
            <a:off x="6230506" y="5790063"/>
            <a:ext cx="3005951" cy="400110"/>
          </a:xfrm>
          <a:prstGeom prst="rect">
            <a:avLst/>
          </a:prstGeom>
          <a:solidFill>
            <a:schemeClr val="bg1"/>
          </a:solidFill>
        </p:spPr>
        <p:txBody>
          <a:bodyPr wrap="none" rtlCol="0">
            <a:spAutoFit/>
          </a:bodyPr>
          <a:lstStyle/>
          <a:p>
            <a:r>
              <a:rPr lang="zh-CN" altLang="en-US" sz="2000" dirty="0">
                <a:latin typeface="+mn-lt"/>
                <a:ea typeface="+mn-ea"/>
              </a:rPr>
              <a:t>基于本体知识库的能量项</a:t>
            </a:r>
          </a:p>
        </p:txBody>
      </p:sp>
      <p:cxnSp>
        <p:nvCxnSpPr>
          <p:cNvPr id="44" name="直接连接符 43">
            <a:extLst>
              <a:ext uri="{FF2B5EF4-FFF2-40B4-BE49-F238E27FC236}">
                <a16:creationId xmlns:a16="http://schemas.microsoft.com/office/drawing/2014/main" xmlns="" id="{FA1BA451-B027-46EA-8F22-2FADA5FD913D}"/>
              </a:ext>
            </a:extLst>
          </p:cNvPr>
          <p:cNvCxnSpPr/>
          <p:nvPr/>
        </p:nvCxnSpPr>
        <p:spPr bwMode="auto">
          <a:xfrm>
            <a:off x="5744635" y="5751289"/>
            <a:ext cx="4041266"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45" name="直接连接符 44">
            <a:extLst>
              <a:ext uri="{FF2B5EF4-FFF2-40B4-BE49-F238E27FC236}">
                <a16:creationId xmlns:a16="http://schemas.microsoft.com/office/drawing/2014/main" xmlns="" id="{9057CAA6-E21D-4EB1-8B4B-6D7A6EBB1B1F}"/>
              </a:ext>
            </a:extLst>
          </p:cNvPr>
          <p:cNvCxnSpPr/>
          <p:nvPr/>
        </p:nvCxnSpPr>
        <p:spPr bwMode="auto">
          <a:xfrm>
            <a:off x="2990426" y="5751289"/>
            <a:ext cx="2520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474131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E4070603-BC6A-43AE-845B-DE41BC42432E}"/>
              </a:ext>
            </a:extLst>
          </p:cNvPr>
          <p:cNvSpPr>
            <a:spLocks noGrp="1"/>
          </p:cNvSpPr>
          <p:nvPr>
            <p:ph type="title"/>
          </p:nvPr>
        </p:nvSpPr>
        <p:spPr/>
        <p:txBody>
          <a:bodyPr/>
          <a:lstStyle/>
          <a:p>
            <a:endParaRPr lang="zh-CN" altLang="en-US"/>
          </a:p>
        </p:txBody>
      </p:sp>
      <p:sp>
        <p:nvSpPr>
          <p:cNvPr id="5" name="TextBox 62">
            <a:extLst>
              <a:ext uri="{FF2B5EF4-FFF2-40B4-BE49-F238E27FC236}">
                <a16:creationId xmlns:a16="http://schemas.microsoft.com/office/drawing/2014/main" xmlns="" id="{3ADE1484-934B-4F02-8BA8-0B190291F3AD}"/>
              </a:ext>
            </a:extLst>
          </p:cNvPr>
          <p:cNvSpPr txBox="1"/>
          <p:nvPr/>
        </p:nvSpPr>
        <p:spPr bwMode="auto">
          <a:xfrm>
            <a:off x="1199456" y="1052736"/>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6" name="矩形 82">
            <a:extLst>
              <a:ext uri="{FF2B5EF4-FFF2-40B4-BE49-F238E27FC236}">
                <a16:creationId xmlns:a16="http://schemas.microsoft.com/office/drawing/2014/main" xmlns="" id="{E39CFB15-1CC0-4B20-8799-5FB97D52D3BE}"/>
              </a:ext>
            </a:extLst>
          </p:cNvPr>
          <p:cNvSpPr>
            <a:spLocks noChangeArrowheads="1"/>
          </p:cNvSpPr>
          <p:nvPr/>
        </p:nvSpPr>
        <p:spPr bwMode="auto">
          <a:xfrm>
            <a:off x="1199456" y="1602738"/>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对象”交互关系解析结果</a:t>
            </a:r>
          </a:p>
        </p:txBody>
      </p:sp>
      <p:pic>
        <p:nvPicPr>
          <p:cNvPr id="7" name="图片 6">
            <a:extLst>
              <a:ext uri="{FF2B5EF4-FFF2-40B4-BE49-F238E27FC236}">
                <a16:creationId xmlns:a16="http://schemas.microsoft.com/office/drawing/2014/main" xmlns="" id="{BD25B254-654E-4086-BF97-5FC4AA266DAE}"/>
              </a:ext>
            </a:extLst>
          </p:cNvPr>
          <p:cNvPicPr>
            <a:picLocks noChangeAspect="1"/>
          </p:cNvPicPr>
          <p:nvPr/>
        </p:nvPicPr>
        <p:blipFill rotWithShape="1">
          <a:blip r:embed="rId2">
            <a:extLst>
              <a:ext uri="{28A0092B-C50C-407E-A947-70E740481C1C}">
                <a14:useLocalDpi xmlns:a14="http://schemas.microsoft.com/office/drawing/2010/main" val="0"/>
              </a:ext>
            </a:extLst>
          </a:blip>
          <a:srcRect l="31915" t="12885" r="25668" b="17049"/>
          <a:stretch>
            <a:fillRect/>
          </a:stretch>
        </p:blipFill>
        <p:spPr>
          <a:xfrm>
            <a:off x="1643545" y="2002848"/>
            <a:ext cx="1452475" cy="1800000"/>
          </a:xfrm>
          <a:prstGeom prst="rect">
            <a:avLst/>
          </a:prstGeom>
        </p:spPr>
      </p:pic>
      <p:pic>
        <p:nvPicPr>
          <p:cNvPr id="8" name="图片 7">
            <a:extLst>
              <a:ext uri="{FF2B5EF4-FFF2-40B4-BE49-F238E27FC236}">
                <a16:creationId xmlns:a16="http://schemas.microsoft.com/office/drawing/2014/main" xmlns="" id="{2BA7A1F4-35E8-4881-9C38-D0E123AEBFC7}"/>
              </a:ext>
            </a:extLst>
          </p:cNvPr>
          <p:cNvPicPr>
            <a:picLocks noChangeAspect="1"/>
          </p:cNvPicPr>
          <p:nvPr/>
        </p:nvPicPr>
        <p:blipFill rotWithShape="1">
          <a:blip r:embed="rId3">
            <a:extLst>
              <a:ext uri="{28A0092B-C50C-407E-A947-70E740481C1C}">
                <a14:useLocalDpi xmlns:a14="http://schemas.microsoft.com/office/drawing/2010/main" val="0"/>
              </a:ext>
            </a:extLst>
          </a:blip>
          <a:srcRect l="15000" t="17393" r="32695" b="12539"/>
          <a:stretch>
            <a:fillRect/>
          </a:stretch>
        </p:blipFill>
        <p:spPr>
          <a:xfrm>
            <a:off x="4170361" y="2002848"/>
            <a:ext cx="1791090" cy="1800000"/>
          </a:xfrm>
          <a:prstGeom prst="rect">
            <a:avLst/>
          </a:prstGeom>
        </p:spPr>
      </p:pic>
      <p:pic>
        <p:nvPicPr>
          <p:cNvPr id="9" name="图片 8">
            <a:extLst>
              <a:ext uri="{FF2B5EF4-FFF2-40B4-BE49-F238E27FC236}">
                <a16:creationId xmlns:a16="http://schemas.microsoft.com/office/drawing/2014/main" xmlns="" id="{312907A1-4EE7-44E5-BD30-C2FA7316F9CC}"/>
              </a:ext>
            </a:extLst>
          </p:cNvPr>
          <p:cNvPicPr>
            <a:picLocks noChangeAspect="1"/>
          </p:cNvPicPr>
          <p:nvPr/>
        </p:nvPicPr>
        <p:blipFill rotWithShape="1">
          <a:blip r:embed="rId4">
            <a:extLst>
              <a:ext uri="{28A0092B-C50C-407E-A947-70E740481C1C}">
                <a14:useLocalDpi xmlns:a14="http://schemas.microsoft.com/office/drawing/2010/main" val="0"/>
              </a:ext>
            </a:extLst>
          </a:blip>
          <a:srcRect l="14862" t="13753" r="13335" b="18956"/>
          <a:stretch>
            <a:fillRect/>
          </a:stretch>
        </p:blipFill>
        <p:spPr>
          <a:xfrm>
            <a:off x="6971941" y="2002848"/>
            <a:ext cx="2560196" cy="1800000"/>
          </a:xfrm>
          <a:prstGeom prst="rect">
            <a:avLst/>
          </a:prstGeom>
        </p:spPr>
      </p:pic>
      <p:pic>
        <p:nvPicPr>
          <p:cNvPr id="10" name="图片 9">
            <a:extLst>
              <a:ext uri="{FF2B5EF4-FFF2-40B4-BE49-F238E27FC236}">
                <a16:creationId xmlns:a16="http://schemas.microsoft.com/office/drawing/2014/main" xmlns="" id="{D3015DD1-292D-4D02-B0AF-E90D02A52F30}"/>
              </a:ext>
            </a:extLst>
          </p:cNvPr>
          <p:cNvPicPr>
            <a:picLocks noChangeAspect="1"/>
          </p:cNvPicPr>
          <p:nvPr/>
        </p:nvPicPr>
        <p:blipFill rotWithShape="1">
          <a:blip r:embed="rId5">
            <a:extLst>
              <a:ext uri="{28A0092B-C50C-407E-A947-70E740481C1C}">
                <a14:useLocalDpi xmlns:a14="http://schemas.microsoft.com/office/drawing/2010/main" val="0"/>
              </a:ext>
            </a:extLst>
          </a:blip>
          <a:srcRect l="28922" t="13233" r="28662" b="16700"/>
          <a:stretch>
            <a:fillRect/>
          </a:stretch>
        </p:blipFill>
        <p:spPr>
          <a:xfrm>
            <a:off x="1663685" y="4117880"/>
            <a:ext cx="1452476" cy="1800000"/>
          </a:xfrm>
          <a:prstGeom prst="rect">
            <a:avLst/>
          </a:prstGeom>
        </p:spPr>
      </p:pic>
      <p:sp>
        <p:nvSpPr>
          <p:cNvPr id="11" name="文本框 10">
            <a:extLst>
              <a:ext uri="{FF2B5EF4-FFF2-40B4-BE49-F238E27FC236}">
                <a16:creationId xmlns:a16="http://schemas.microsoft.com/office/drawing/2014/main" xmlns="" id="{9E0AF25C-1C30-4B5D-92EB-6CE4A509E8DD}"/>
              </a:ext>
            </a:extLst>
          </p:cNvPr>
          <p:cNvSpPr txBox="1"/>
          <p:nvPr/>
        </p:nvSpPr>
        <p:spPr>
          <a:xfrm>
            <a:off x="3161166" y="2767933"/>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骑</a:t>
            </a:r>
          </a:p>
        </p:txBody>
      </p:sp>
      <p:sp>
        <p:nvSpPr>
          <p:cNvPr id="12" name="文本框 11">
            <a:extLst>
              <a:ext uri="{FF2B5EF4-FFF2-40B4-BE49-F238E27FC236}">
                <a16:creationId xmlns:a16="http://schemas.microsoft.com/office/drawing/2014/main" xmlns="" id="{ADCFA5A7-DCC6-44FD-8DB7-308E571A7373}"/>
              </a:ext>
            </a:extLst>
          </p:cNvPr>
          <p:cNvSpPr txBox="1"/>
          <p:nvPr/>
        </p:nvSpPr>
        <p:spPr>
          <a:xfrm>
            <a:off x="6055036" y="2767933"/>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坐</a:t>
            </a:r>
          </a:p>
        </p:txBody>
      </p:sp>
      <p:sp>
        <p:nvSpPr>
          <p:cNvPr id="13" name="文本框 12">
            <a:extLst>
              <a:ext uri="{FF2B5EF4-FFF2-40B4-BE49-F238E27FC236}">
                <a16:creationId xmlns:a16="http://schemas.microsoft.com/office/drawing/2014/main" xmlns="" id="{5EC7F03C-6C18-483F-B628-6C93F0D5A12B}"/>
              </a:ext>
            </a:extLst>
          </p:cNvPr>
          <p:cNvSpPr txBox="1"/>
          <p:nvPr/>
        </p:nvSpPr>
        <p:spPr>
          <a:xfrm>
            <a:off x="9623980" y="2767933"/>
            <a:ext cx="512961"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检查</a:t>
            </a:r>
          </a:p>
        </p:txBody>
      </p:sp>
      <p:sp>
        <p:nvSpPr>
          <p:cNvPr id="14" name="文本框 13">
            <a:extLst>
              <a:ext uri="{FF2B5EF4-FFF2-40B4-BE49-F238E27FC236}">
                <a16:creationId xmlns:a16="http://schemas.microsoft.com/office/drawing/2014/main" xmlns="" id="{2A4937CD-0647-4BF4-82D2-CEEFE0132B5A}"/>
              </a:ext>
            </a:extLst>
          </p:cNvPr>
          <p:cNvSpPr txBox="1"/>
          <p:nvPr/>
        </p:nvSpPr>
        <p:spPr>
          <a:xfrm>
            <a:off x="3174716" y="4838163"/>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骑</a:t>
            </a:r>
          </a:p>
        </p:txBody>
      </p:sp>
      <p:sp>
        <p:nvSpPr>
          <p:cNvPr id="15" name="文本框 14">
            <a:extLst>
              <a:ext uri="{FF2B5EF4-FFF2-40B4-BE49-F238E27FC236}">
                <a16:creationId xmlns:a16="http://schemas.microsoft.com/office/drawing/2014/main" xmlns="" id="{6B4C43E1-953D-4123-B438-7A570E6FC2CD}"/>
              </a:ext>
            </a:extLst>
          </p:cNvPr>
          <p:cNvSpPr txBox="1"/>
          <p:nvPr/>
        </p:nvSpPr>
        <p:spPr>
          <a:xfrm>
            <a:off x="6055036" y="4838163"/>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牵</a:t>
            </a:r>
          </a:p>
        </p:txBody>
      </p:sp>
      <p:sp>
        <p:nvSpPr>
          <p:cNvPr id="16" name="文本框 15">
            <a:extLst>
              <a:ext uri="{FF2B5EF4-FFF2-40B4-BE49-F238E27FC236}">
                <a16:creationId xmlns:a16="http://schemas.microsoft.com/office/drawing/2014/main" xmlns="" id="{B880523C-E8EA-47EF-9C0C-CD4576942ABB}"/>
              </a:ext>
            </a:extLst>
          </p:cNvPr>
          <p:cNvSpPr txBox="1"/>
          <p:nvPr/>
        </p:nvSpPr>
        <p:spPr>
          <a:xfrm>
            <a:off x="9623980" y="4838163"/>
            <a:ext cx="512961"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照料</a:t>
            </a:r>
          </a:p>
        </p:txBody>
      </p:sp>
      <p:pic>
        <p:nvPicPr>
          <p:cNvPr id="17" name="图片 16">
            <a:extLst>
              <a:ext uri="{FF2B5EF4-FFF2-40B4-BE49-F238E27FC236}">
                <a16:creationId xmlns:a16="http://schemas.microsoft.com/office/drawing/2014/main" xmlns="" id="{2D74DDB9-9485-4433-9749-0422A60BC06A}"/>
              </a:ext>
            </a:extLst>
          </p:cNvPr>
          <p:cNvPicPr>
            <a:picLocks noChangeAspect="1"/>
          </p:cNvPicPr>
          <p:nvPr/>
        </p:nvPicPr>
        <p:blipFill rotWithShape="1">
          <a:blip r:embed="rId6">
            <a:extLst>
              <a:ext uri="{28A0092B-C50C-407E-A947-70E740481C1C}">
                <a14:useLocalDpi xmlns:a14="http://schemas.microsoft.com/office/drawing/2010/main" val="0"/>
              </a:ext>
            </a:extLst>
          </a:blip>
          <a:srcRect l="15989" t="12365" r="31452" b="17221"/>
          <a:stretch>
            <a:fillRect/>
          </a:stretch>
        </p:blipFill>
        <p:spPr>
          <a:xfrm>
            <a:off x="4165325" y="4117880"/>
            <a:ext cx="1790949" cy="1800000"/>
          </a:xfrm>
          <a:prstGeom prst="rect">
            <a:avLst/>
          </a:prstGeom>
        </p:spPr>
      </p:pic>
      <p:pic>
        <p:nvPicPr>
          <p:cNvPr id="18" name="图片 17">
            <a:extLst>
              <a:ext uri="{FF2B5EF4-FFF2-40B4-BE49-F238E27FC236}">
                <a16:creationId xmlns:a16="http://schemas.microsoft.com/office/drawing/2014/main" xmlns="" id="{3DB2A9F8-9569-43F1-BE0D-7B2E6C6F7F0C}"/>
              </a:ext>
            </a:extLst>
          </p:cNvPr>
          <p:cNvPicPr>
            <a:picLocks noChangeAspect="1"/>
          </p:cNvPicPr>
          <p:nvPr/>
        </p:nvPicPr>
        <p:blipFill rotWithShape="1">
          <a:blip r:embed="rId7">
            <a:extLst>
              <a:ext uri="{28A0092B-C50C-407E-A947-70E740481C1C}">
                <a14:useLocalDpi xmlns:a14="http://schemas.microsoft.com/office/drawing/2010/main" val="0"/>
              </a:ext>
            </a:extLst>
          </a:blip>
          <a:srcRect l="10456" t="12830" r="10263" b="12781"/>
          <a:stretch>
            <a:fillRect/>
          </a:stretch>
        </p:blipFill>
        <p:spPr>
          <a:xfrm>
            <a:off x="6941586" y="4117880"/>
            <a:ext cx="2557193" cy="1800000"/>
          </a:xfrm>
          <a:prstGeom prst="rect">
            <a:avLst/>
          </a:prstGeom>
        </p:spPr>
      </p:pic>
    </p:spTree>
    <p:extLst>
      <p:ext uri="{BB962C8B-B14F-4D97-AF65-F5344CB8AC3E}">
        <p14:creationId xmlns:p14="http://schemas.microsoft.com/office/powerpoint/2010/main" val="3317429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2056B696-8813-4136-B74A-FA77B24FE2C1}"/>
              </a:ext>
            </a:extLst>
          </p:cNvPr>
          <p:cNvSpPr>
            <a:spLocks noGrp="1"/>
          </p:cNvSpPr>
          <p:nvPr>
            <p:ph type="title"/>
          </p:nvPr>
        </p:nvSpPr>
        <p:spPr/>
        <p:txBody>
          <a:bodyPr/>
          <a:lstStyle/>
          <a:p>
            <a:endParaRPr lang="zh-CN" altLang="en-US"/>
          </a:p>
        </p:txBody>
      </p:sp>
      <p:sp>
        <p:nvSpPr>
          <p:cNvPr id="5" name="TextBox 62">
            <a:extLst>
              <a:ext uri="{FF2B5EF4-FFF2-40B4-BE49-F238E27FC236}">
                <a16:creationId xmlns:a16="http://schemas.microsoft.com/office/drawing/2014/main" xmlns="" id="{BDFA3BA4-8091-49AE-A36F-1D4ACF825623}"/>
              </a:ext>
            </a:extLst>
          </p:cNvPr>
          <p:cNvSpPr txBox="1"/>
          <p:nvPr/>
        </p:nvSpPr>
        <p:spPr bwMode="auto">
          <a:xfrm>
            <a:off x="1199456" y="836712"/>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pic>
        <p:nvPicPr>
          <p:cNvPr id="6" name="图片 5">
            <a:extLst>
              <a:ext uri="{FF2B5EF4-FFF2-40B4-BE49-F238E27FC236}">
                <a16:creationId xmlns:a16="http://schemas.microsoft.com/office/drawing/2014/main" xmlns="" id="{3CE764AB-E57A-439C-9FD6-3F58AD779219}"/>
              </a:ext>
            </a:extLst>
          </p:cNvPr>
          <p:cNvPicPr>
            <a:picLocks noChangeAspect="1"/>
          </p:cNvPicPr>
          <p:nvPr/>
        </p:nvPicPr>
        <p:blipFill rotWithShape="1">
          <a:blip r:embed="rId2">
            <a:extLst>
              <a:ext uri="{28A0092B-C50C-407E-A947-70E740481C1C}">
                <a14:useLocalDpi xmlns:a14="http://schemas.microsoft.com/office/drawing/2010/main" val="0"/>
              </a:ext>
            </a:extLst>
          </a:blip>
          <a:srcRect l="27881" t="4200" r="28011" b="10662"/>
          <a:stretch>
            <a:fillRect/>
          </a:stretch>
        </p:blipFill>
        <p:spPr>
          <a:xfrm>
            <a:off x="2001513" y="1844064"/>
            <a:ext cx="1243003" cy="1800000"/>
          </a:xfrm>
          <a:prstGeom prst="rect">
            <a:avLst/>
          </a:prstGeom>
        </p:spPr>
      </p:pic>
      <p:pic>
        <p:nvPicPr>
          <p:cNvPr id="7" name="图片 6">
            <a:extLst>
              <a:ext uri="{FF2B5EF4-FFF2-40B4-BE49-F238E27FC236}">
                <a16:creationId xmlns:a16="http://schemas.microsoft.com/office/drawing/2014/main" xmlns="" id="{A181D20A-D358-4E36-A05A-972FB74F08D8}"/>
              </a:ext>
            </a:extLst>
          </p:cNvPr>
          <p:cNvPicPr>
            <a:picLocks noChangeAspect="1"/>
          </p:cNvPicPr>
          <p:nvPr/>
        </p:nvPicPr>
        <p:blipFill rotWithShape="1">
          <a:blip r:embed="rId3">
            <a:extLst>
              <a:ext uri="{28A0092B-C50C-407E-A947-70E740481C1C}">
                <a14:useLocalDpi xmlns:a14="http://schemas.microsoft.com/office/drawing/2010/main" val="0"/>
              </a:ext>
            </a:extLst>
          </a:blip>
          <a:srcRect l="12082" t="7914" r="15118" b="12307"/>
          <a:stretch>
            <a:fillRect/>
          </a:stretch>
        </p:blipFill>
        <p:spPr>
          <a:xfrm>
            <a:off x="7346631" y="1836764"/>
            <a:ext cx="2189480" cy="1800000"/>
          </a:xfrm>
          <a:prstGeom prst="rect">
            <a:avLst/>
          </a:prstGeom>
        </p:spPr>
      </p:pic>
      <p:pic>
        <p:nvPicPr>
          <p:cNvPr id="8" name="图片 7">
            <a:extLst>
              <a:ext uri="{FF2B5EF4-FFF2-40B4-BE49-F238E27FC236}">
                <a16:creationId xmlns:a16="http://schemas.microsoft.com/office/drawing/2014/main" xmlns="" id="{F3EB2A24-4519-4F24-B46D-2259F42021F7}"/>
              </a:ext>
            </a:extLst>
          </p:cNvPr>
          <p:cNvPicPr>
            <a:picLocks noChangeAspect="1"/>
          </p:cNvPicPr>
          <p:nvPr/>
        </p:nvPicPr>
        <p:blipFill rotWithShape="1">
          <a:blip r:embed="rId4">
            <a:extLst>
              <a:ext uri="{28A0092B-C50C-407E-A947-70E740481C1C}">
                <a14:useLocalDpi xmlns:a14="http://schemas.microsoft.com/office/drawing/2010/main" val="0"/>
              </a:ext>
            </a:extLst>
          </a:blip>
          <a:srcRect l="25731" t="8376" r="23554" b="12307"/>
          <a:stretch>
            <a:fillRect/>
          </a:stretch>
        </p:blipFill>
        <p:spPr>
          <a:xfrm>
            <a:off x="4528494" y="1836764"/>
            <a:ext cx="1534160" cy="1800000"/>
          </a:xfrm>
          <a:prstGeom prst="rect">
            <a:avLst/>
          </a:prstGeom>
        </p:spPr>
      </p:pic>
      <p:pic>
        <p:nvPicPr>
          <p:cNvPr id="9" name="图片 8">
            <a:extLst>
              <a:ext uri="{FF2B5EF4-FFF2-40B4-BE49-F238E27FC236}">
                <a16:creationId xmlns:a16="http://schemas.microsoft.com/office/drawing/2014/main" xmlns="" id="{D2A7D367-8B7B-4EE7-B411-DBF1B4EFDEF5}"/>
              </a:ext>
            </a:extLst>
          </p:cNvPr>
          <p:cNvPicPr>
            <a:picLocks noChangeAspect="1"/>
          </p:cNvPicPr>
          <p:nvPr/>
        </p:nvPicPr>
        <p:blipFill rotWithShape="1">
          <a:blip r:embed="rId5">
            <a:extLst>
              <a:ext uri="{28A0092B-C50C-407E-A947-70E740481C1C}">
                <a14:useLocalDpi xmlns:a14="http://schemas.microsoft.com/office/drawing/2010/main" val="0"/>
              </a:ext>
            </a:extLst>
          </a:blip>
          <a:srcRect l="11794" t="7914" r="37855" b="12770"/>
          <a:stretch>
            <a:fillRect/>
          </a:stretch>
        </p:blipFill>
        <p:spPr>
          <a:xfrm>
            <a:off x="4539638" y="3903833"/>
            <a:ext cx="1523193" cy="1800000"/>
          </a:xfrm>
          <a:prstGeom prst="rect">
            <a:avLst/>
          </a:prstGeom>
        </p:spPr>
      </p:pic>
      <p:pic>
        <p:nvPicPr>
          <p:cNvPr id="10" name="图片 9">
            <a:extLst>
              <a:ext uri="{FF2B5EF4-FFF2-40B4-BE49-F238E27FC236}">
                <a16:creationId xmlns:a16="http://schemas.microsoft.com/office/drawing/2014/main" xmlns="" id="{5C060A4C-B95A-4D42-9E58-4F9780D680C1}"/>
              </a:ext>
            </a:extLst>
          </p:cNvPr>
          <p:cNvPicPr>
            <a:picLocks noChangeAspect="1"/>
          </p:cNvPicPr>
          <p:nvPr/>
        </p:nvPicPr>
        <p:blipFill rotWithShape="1">
          <a:blip r:embed="rId6">
            <a:extLst>
              <a:ext uri="{28A0092B-C50C-407E-A947-70E740481C1C}">
                <a14:useLocalDpi xmlns:a14="http://schemas.microsoft.com/office/drawing/2010/main" val="0"/>
              </a:ext>
            </a:extLst>
          </a:blip>
          <a:srcRect l="29444" t="3760" r="25060" b="7906"/>
          <a:stretch>
            <a:fillRect/>
          </a:stretch>
        </p:blipFill>
        <p:spPr>
          <a:xfrm>
            <a:off x="2001513" y="3903833"/>
            <a:ext cx="1235703" cy="1800000"/>
          </a:xfrm>
          <a:prstGeom prst="rect">
            <a:avLst/>
          </a:prstGeom>
        </p:spPr>
      </p:pic>
      <p:pic>
        <p:nvPicPr>
          <p:cNvPr id="11" name="图片 10">
            <a:extLst>
              <a:ext uri="{FF2B5EF4-FFF2-40B4-BE49-F238E27FC236}">
                <a16:creationId xmlns:a16="http://schemas.microsoft.com/office/drawing/2014/main" xmlns="" id="{B9453F7E-E42F-4EBE-A2B5-47294B41C3C5}"/>
              </a:ext>
            </a:extLst>
          </p:cNvPr>
          <p:cNvPicPr>
            <a:picLocks noChangeAspect="1"/>
          </p:cNvPicPr>
          <p:nvPr/>
        </p:nvPicPr>
        <p:blipFill rotWithShape="1">
          <a:blip r:embed="rId7">
            <a:extLst>
              <a:ext uri="{28A0092B-C50C-407E-A947-70E740481C1C}">
                <a14:useLocalDpi xmlns:a14="http://schemas.microsoft.com/office/drawing/2010/main" val="0"/>
              </a:ext>
            </a:extLst>
          </a:blip>
          <a:srcRect l="11340" t="5139" r="11352" b="9532"/>
          <a:stretch>
            <a:fillRect/>
          </a:stretch>
        </p:blipFill>
        <p:spPr>
          <a:xfrm>
            <a:off x="7365253" y="3903833"/>
            <a:ext cx="2173828" cy="1800000"/>
          </a:xfrm>
          <a:prstGeom prst="rect">
            <a:avLst/>
          </a:prstGeom>
        </p:spPr>
      </p:pic>
      <p:sp>
        <p:nvSpPr>
          <p:cNvPr id="12" name="文本框 11">
            <a:extLst>
              <a:ext uri="{FF2B5EF4-FFF2-40B4-BE49-F238E27FC236}">
                <a16:creationId xmlns:a16="http://schemas.microsoft.com/office/drawing/2014/main" xmlns="" id="{9BC9F855-9EA5-44EB-8AC7-6BEDFF14644A}"/>
              </a:ext>
            </a:extLst>
          </p:cNvPr>
          <p:cNvSpPr txBox="1"/>
          <p:nvPr/>
        </p:nvSpPr>
        <p:spPr>
          <a:xfrm>
            <a:off x="3386191" y="2504583"/>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抱</a:t>
            </a:r>
          </a:p>
        </p:txBody>
      </p:sp>
      <p:sp>
        <p:nvSpPr>
          <p:cNvPr id="13" name="文本框 12">
            <a:extLst>
              <a:ext uri="{FF2B5EF4-FFF2-40B4-BE49-F238E27FC236}">
                <a16:creationId xmlns:a16="http://schemas.microsoft.com/office/drawing/2014/main" xmlns="" id="{A3832327-0413-44D5-B0FE-BB28076EBB0D}"/>
              </a:ext>
            </a:extLst>
          </p:cNvPr>
          <p:cNvSpPr txBox="1"/>
          <p:nvPr/>
        </p:nvSpPr>
        <p:spPr>
          <a:xfrm>
            <a:off x="6235056" y="2504583"/>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坐</a:t>
            </a:r>
          </a:p>
        </p:txBody>
      </p:sp>
      <p:sp>
        <p:nvSpPr>
          <p:cNvPr id="14" name="文本框 13">
            <a:extLst>
              <a:ext uri="{FF2B5EF4-FFF2-40B4-BE49-F238E27FC236}">
                <a16:creationId xmlns:a16="http://schemas.microsoft.com/office/drawing/2014/main" xmlns="" id="{FD324068-3DC6-4830-98F1-33C1F6548E6A}"/>
              </a:ext>
            </a:extLst>
          </p:cNvPr>
          <p:cNvSpPr txBox="1"/>
          <p:nvPr/>
        </p:nvSpPr>
        <p:spPr>
          <a:xfrm>
            <a:off x="9641886" y="2504583"/>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骑</a:t>
            </a:r>
          </a:p>
        </p:txBody>
      </p:sp>
      <p:sp>
        <p:nvSpPr>
          <p:cNvPr id="15" name="文本框 14">
            <a:extLst>
              <a:ext uri="{FF2B5EF4-FFF2-40B4-BE49-F238E27FC236}">
                <a16:creationId xmlns:a16="http://schemas.microsoft.com/office/drawing/2014/main" xmlns="" id="{C6A36F5D-07D2-4A93-A581-E24CE5DB2BA9}"/>
              </a:ext>
            </a:extLst>
          </p:cNvPr>
          <p:cNvSpPr txBox="1"/>
          <p:nvPr/>
        </p:nvSpPr>
        <p:spPr>
          <a:xfrm>
            <a:off x="3354736" y="4539387"/>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溜</a:t>
            </a:r>
          </a:p>
        </p:txBody>
      </p:sp>
      <p:sp>
        <p:nvSpPr>
          <p:cNvPr id="16" name="文本框 15">
            <a:extLst>
              <a:ext uri="{FF2B5EF4-FFF2-40B4-BE49-F238E27FC236}">
                <a16:creationId xmlns:a16="http://schemas.microsoft.com/office/drawing/2014/main" xmlns="" id="{5EFAB9F5-778F-4E75-BC77-A1D5C438F69E}"/>
              </a:ext>
            </a:extLst>
          </p:cNvPr>
          <p:cNvSpPr txBox="1"/>
          <p:nvPr/>
        </p:nvSpPr>
        <p:spPr>
          <a:xfrm>
            <a:off x="6235056" y="4539387"/>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躺</a:t>
            </a:r>
          </a:p>
        </p:txBody>
      </p:sp>
      <p:sp>
        <p:nvSpPr>
          <p:cNvPr id="17" name="文本框 16">
            <a:extLst>
              <a:ext uri="{FF2B5EF4-FFF2-40B4-BE49-F238E27FC236}">
                <a16:creationId xmlns:a16="http://schemas.microsoft.com/office/drawing/2014/main" xmlns="" id="{739A119A-E65D-4AE8-B5C7-2A51E945AF60}"/>
              </a:ext>
            </a:extLst>
          </p:cNvPr>
          <p:cNvSpPr txBox="1"/>
          <p:nvPr/>
        </p:nvSpPr>
        <p:spPr>
          <a:xfrm>
            <a:off x="9641886" y="4539387"/>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坐</a:t>
            </a:r>
          </a:p>
        </p:txBody>
      </p:sp>
      <p:sp>
        <p:nvSpPr>
          <p:cNvPr id="18" name="矩形 82">
            <a:extLst>
              <a:ext uri="{FF2B5EF4-FFF2-40B4-BE49-F238E27FC236}">
                <a16:creationId xmlns:a16="http://schemas.microsoft.com/office/drawing/2014/main" xmlns="" id="{8696427D-7488-4B56-B3F0-797BDED77F2B}"/>
              </a:ext>
            </a:extLst>
          </p:cNvPr>
          <p:cNvSpPr>
            <a:spLocks noChangeArrowheads="1"/>
          </p:cNvSpPr>
          <p:nvPr/>
        </p:nvSpPr>
        <p:spPr bwMode="auto">
          <a:xfrm>
            <a:off x="1211851" y="1358090"/>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对象”交互关系解析结果</a:t>
            </a:r>
          </a:p>
        </p:txBody>
      </p:sp>
      <p:sp>
        <p:nvSpPr>
          <p:cNvPr id="19" name="矩形 18">
            <a:extLst>
              <a:ext uri="{FF2B5EF4-FFF2-40B4-BE49-F238E27FC236}">
                <a16:creationId xmlns:a16="http://schemas.microsoft.com/office/drawing/2014/main" xmlns="" id="{7EF8C456-4F54-4957-A7E5-3343151382EA}"/>
              </a:ext>
            </a:extLst>
          </p:cNvPr>
          <p:cNvSpPr/>
          <p:nvPr/>
        </p:nvSpPr>
        <p:spPr>
          <a:xfrm>
            <a:off x="1199456" y="5882279"/>
            <a:ext cx="9144000" cy="593685"/>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tx1"/>
                </a:solidFill>
              </a:rPr>
              <a:t>能够实现图像中“人体</a:t>
            </a:r>
            <a:r>
              <a:rPr lang="en-US" altLang="zh-CN" sz="2000" dirty="0">
                <a:solidFill>
                  <a:schemeClr val="tx1"/>
                </a:solidFill>
              </a:rPr>
              <a:t>-</a:t>
            </a:r>
            <a:r>
              <a:rPr lang="zh-CN" altLang="en-US" sz="2000" dirty="0">
                <a:solidFill>
                  <a:schemeClr val="tx1"/>
                </a:solidFill>
              </a:rPr>
              <a:t>对象”交互关系解析</a:t>
            </a:r>
          </a:p>
        </p:txBody>
      </p:sp>
    </p:spTree>
    <p:extLst>
      <p:ext uri="{BB962C8B-B14F-4D97-AF65-F5344CB8AC3E}">
        <p14:creationId xmlns:p14="http://schemas.microsoft.com/office/powerpoint/2010/main" val="2804467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9B178B1-D608-4FD8-95CD-A77FF99BE544}"/>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xmlns="" id="{E34FBF72-478E-432F-BD28-F961D15E2505}"/>
              </a:ext>
            </a:extLst>
          </p:cNvPr>
          <p:cNvSpPr/>
          <p:nvPr/>
        </p:nvSpPr>
        <p:spPr>
          <a:xfrm>
            <a:off x="1524000" y="6061964"/>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sz="1600" dirty="0">
              <a:solidFill>
                <a:schemeClr val="tx1"/>
              </a:solidFill>
            </a:endParaRPr>
          </a:p>
        </p:txBody>
      </p:sp>
      <p:sp>
        <p:nvSpPr>
          <p:cNvPr id="6" name="TextBox 62">
            <a:extLst>
              <a:ext uri="{FF2B5EF4-FFF2-40B4-BE49-F238E27FC236}">
                <a16:creationId xmlns:a16="http://schemas.microsoft.com/office/drawing/2014/main" xmlns="" id="{350B7B48-9EF8-43D0-9E31-006D004C40B4}"/>
              </a:ext>
            </a:extLst>
          </p:cNvPr>
          <p:cNvSpPr txBox="1"/>
          <p:nvPr/>
        </p:nvSpPr>
        <p:spPr bwMode="auto">
          <a:xfrm>
            <a:off x="1524000" y="836712"/>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pic>
        <p:nvPicPr>
          <p:cNvPr id="7" name="图片 6">
            <a:extLst>
              <a:ext uri="{FF2B5EF4-FFF2-40B4-BE49-F238E27FC236}">
                <a16:creationId xmlns:a16="http://schemas.microsoft.com/office/drawing/2014/main" xmlns="" id="{D2DE6F43-ABEE-4EFA-8BF0-7BE0AFAFD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795" y="1741819"/>
            <a:ext cx="8512675" cy="4680000"/>
          </a:xfrm>
          <a:prstGeom prst="rect">
            <a:avLst/>
          </a:prstGeom>
        </p:spPr>
      </p:pic>
      <p:sp>
        <p:nvSpPr>
          <p:cNvPr id="8" name="矩形 82">
            <a:extLst>
              <a:ext uri="{FF2B5EF4-FFF2-40B4-BE49-F238E27FC236}">
                <a16:creationId xmlns:a16="http://schemas.microsoft.com/office/drawing/2014/main" xmlns="" id="{428A8783-4EBD-4E8A-9C37-84E924FFBDF4}"/>
              </a:ext>
            </a:extLst>
          </p:cNvPr>
          <p:cNvSpPr>
            <a:spLocks noChangeArrowheads="1"/>
          </p:cNvSpPr>
          <p:nvPr/>
        </p:nvSpPr>
        <p:spPr bwMode="auto">
          <a:xfrm>
            <a:off x="1540083" y="1341709"/>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单幅图像人体以及“人体</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对象”交互关系细粒度解析结果</a:t>
            </a:r>
          </a:p>
        </p:txBody>
      </p:sp>
      <p:sp>
        <p:nvSpPr>
          <p:cNvPr id="9" name="矩形 8">
            <a:extLst>
              <a:ext uri="{FF2B5EF4-FFF2-40B4-BE49-F238E27FC236}">
                <a16:creationId xmlns:a16="http://schemas.microsoft.com/office/drawing/2014/main" xmlns="" id="{47F7ED2E-5D60-43E6-A733-BEE7ADD385E3}"/>
              </a:ext>
            </a:extLst>
          </p:cNvPr>
          <p:cNvSpPr/>
          <p:nvPr/>
        </p:nvSpPr>
        <p:spPr>
          <a:xfrm>
            <a:off x="1524000" y="5882279"/>
            <a:ext cx="9144000" cy="593685"/>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tx1"/>
                </a:solidFill>
              </a:rPr>
              <a:t>能够对图像中的对象进行细粒度的标注</a:t>
            </a:r>
          </a:p>
        </p:txBody>
      </p:sp>
    </p:spTree>
    <p:extLst>
      <p:ext uri="{BB962C8B-B14F-4D97-AF65-F5344CB8AC3E}">
        <p14:creationId xmlns:p14="http://schemas.microsoft.com/office/powerpoint/2010/main" val="971222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EB21F17-B6D0-431F-9546-7A69C43C95DC}"/>
              </a:ext>
            </a:extLst>
          </p:cNvPr>
          <p:cNvSpPr>
            <a:spLocks noGrp="1"/>
          </p:cNvSpPr>
          <p:nvPr>
            <p:ph type="title"/>
          </p:nvPr>
        </p:nvSpPr>
        <p:spPr/>
        <p:txBody>
          <a:bodyPr/>
          <a:lstStyle/>
          <a:p>
            <a:endParaRPr lang="zh-CN" altLang="en-US"/>
          </a:p>
        </p:txBody>
      </p:sp>
      <p:sp>
        <p:nvSpPr>
          <p:cNvPr id="5" name="矩形 4">
            <a:extLst>
              <a:ext uri="{FF2B5EF4-FFF2-40B4-BE49-F238E27FC236}">
                <a16:creationId xmlns:a16="http://schemas.microsoft.com/office/drawing/2014/main" xmlns="" id="{A3B62B52-0378-4EC0-AFEC-270813C30D9B}"/>
              </a:ext>
            </a:extLst>
          </p:cNvPr>
          <p:cNvSpPr/>
          <p:nvPr/>
        </p:nvSpPr>
        <p:spPr>
          <a:xfrm>
            <a:off x="1415508" y="1233795"/>
            <a:ext cx="9144028" cy="2520000"/>
          </a:xfrm>
          <a:prstGeom prst="rect">
            <a:avLst/>
          </a:prstGeom>
          <a:solidFill>
            <a:srgbClr val="A5A5A5">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a:extLst>
              <a:ext uri="{FF2B5EF4-FFF2-40B4-BE49-F238E27FC236}">
                <a16:creationId xmlns:a16="http://schemas.microsoft.com/office/drawing/2014/main" xmlns="" id="{90C49EB9-17AC-4B27-9152-401EDEBD9166}"/>
              </a:ext>
            </a:extLst>
          </p:cNvPr>
          <p:cNvSpPr/>
          <p:nvPr/>
        </p:nvSpPr>
        <p:spPr>
          <a:xfrm>
            <a:off x="1415480" y="3819389"/>
            <a:ext cx="9144028" cy="2700000"/>
          </a:xfrm>
          <a:prstGeom prst="rect">
            <a:avLst/>
          </a:prstGeom>
          <a:solidFill>
            <a:srgbClr val="4472C4">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7" name="右箭头 20">
            <a:extLst>
              <a:ext uri="{FF2B5EF4-FFF2-40B4-BE49-F238E27FC236}">
                <a16:creationId xmlns:a16="http://schemas.microsoft.com/office/drawing/2014/main" xmlns="" id="{060BB944-9684-4611-A196-8AFEE14E20F5}"/>
              </a:ext>
            </a:extLst>
          </p:cNvPr>
          <p:cNvSpPr/>
          <p:nvPr/>
        </p:nvSpPr>
        <p:spPr>
          <a:xfrm>
            <a:off x="4277588" y="2374306"/>
            <a:ext cx="899830" cy="299988"/>
          </a:xfrm>
          <a:prstGeom prst="rightArrow">
            <a:avLst/>
          </a:prstGeom>
          <a:solidFill>
            <a:schemeClr val="accent2"/>
          </a:solid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8" name="文本框 7">
            <a:extLst>
              <a:ext uri="{FF2B5EF4-FFF2-40B4-BE49-F238E27FC236}">
                <a16:creationId xmlns:a16="http://schemas.microsoft.com/office/drawing/2014/main" xmlns="" id="{8367E8DC-2CD7-4B7B-B7AB-856C6B3673D5}"/>
              </a:ext>
            </a:extLst>
          </p:cNvPr>
          <p:cNvSpPr txBox="1"/>
          <p:nvPr/>
        </p:nvSpPr>
        <p:spPr>
          <a:xfrm>
            <a:off x="4198114" y="1819199"/>
            <a:ext cx="1025922" cy="615553"/>
          </a:xfrm>
          <a:prstGeom prst="rect">
            <a:avLst/>
          </a:prstGeom>
          <a:noFill/>
        </p:spPr>
        <p:txBody>
          <a:bodyPr wrap="none" lIns="0" tIns="0" rIns="0" bIns="0" rtlCol="0">
            <a:spAutoFit/>
          </a:bodyPr>
          <a:lstStyle/>
          <a:p>
            <a:pPr algn="ctr"/>
            <a:r>
              <a:rPr lang="zh-CN" altLang="en-US" sz="2000" dirty="0">
                <a:solidFill>
                  <a:schemeClr val="accent2"/>
                </a:solidFill>
                <a:latin typeface="+mn-lt"/>
                <a:ea typeface="+mn-ea"/>
              </a:rPr>
              <a:t>二维姿势</a:t>
            </a:r>
            <a:endParaRPr lang="en-US" altLang="zh-CN" sz="2000" dirty="0">
              <a:solidFill>
                <a:schemeClr val="accent2"/>
              </a:solidFill>
              <a:latin typeface="+mn-lt"/>
              <a:ea typeface="+mn-ea"/>
            </a:endParaRPr>
          </a:p>
          <a:p>
            <a:pPr algn="ctr"/>
            <a:r>
              <a:rPr lang="zh-CN" altLang="en-US" sz="2000" dirty="0">
                <a:solidFill>
                  <a:schemeClr val="accent2"/>
                </a:solidFill>
                <a:latin typeface="+mn-lt"/>
                <a:ea typeface="+mn-ea"/>
              </a:rPr>
              <a:t>获取</a:t>
            </a:r>
          </a:p>
        </p:txBody>
      </p:sp>
      <p:sp>
        <p:nvSpPr>
          <p:cNvPr id="9" name="右箭头 22">
            <a:extLst>
              <a:ext uri="{FF2B5EF4-FFF2-40B4-BE49-F238E27FC236}">
                <a16:creationId xmlns:a16="http://schemas.microsoft.com/office/drawing/2014/main" xmlns="" id="{0549C493-D1DF-47F4-8989-B3BDEB35CD4F}"/>
              </a:ext>
            </a:extLst>
          </p:cNvPr>
          <p:cNvSpPr/>
          <p:nvPr/>
        </p:nvSpPr>
        <p:spPr>
          <a:xfrm>
            <a:off x="7542589" y="2374306"/>
            <a:ext cx="899830" cy="299988"/>
          </a:xfrm>
          <a:prstGeom prst="rightArrow">
            <a:avLst/>
          </a:prstGeom>
          <a:solidFill>
            <a:schemeClr val="accent2"/>
          </a:solid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10" name="文本框 9">
            <a:extLst>
              <a:ext uri="{FF2B5EF4-FFF2-40B4-BE49-F238E27FC236}">
                <a16:creationId xmlns:a16="http://schemas.microsoft.com/office/drawing/2014/main" xmlns="" id="{5DFCAA6C-207B-4929-9BB5-276F5887342B}"/>
              </a:ext>
            </a:extLst>
          </p:cNvPr>
          <p:cNvSpPr txBox="1"/>
          <p:nvPr/>
        </p:nvSpPr>
        <p:spPr>
          <a:xfrm>
            <a:off x="7450624" y="1819199"/>
            <a:ext cx="1025922" cy="615553"/>
          </a:xfrm>
          <a:prstGeom prst="rect">
            <a:avLst/>
          </a:prstGeom>
          <a:noFill/>
        </p:spPr>
        <p:txBody>
          <a:bodyPr wrap="none" lIns="0" tIns="0" rIns="0" bIns="0" rtlCol="0">
            <a:spAutoFit/>
          </a:bodyPr>
          <a:lstStyle/>
          <a:p>
            <a:pPr algn="ctr"/>
            <a:r>
              <a:rPr lang="zh-CN" altLang="en-US" sz="2000" dirty="0">
                <a:solidFill>
                  <a:schemeClr val="accent2"/>
                </a:solidFill>
                <a:latin typeface="+mn-lt"/>
                <a:ea typeface="+mn-ea"/>
              </a:rPr>
              <a:t>三维姿势</a:t>
            </a:r>
            <a:endParaRPr lang="en-US" altLang="zh-CN" sz="2000" dirty="0">
              <a:solidFill>
                <a:schemeClr val="accent2"/>
              </a:solidFill>
              <a:latin typeface="+mn-lt"/>
              <a:ea typeface="+mn-ea"/>
            </a:endParaRPr>
          </a:p>
          <a:p>
            <a:pPr algn="ctr"/>
            <a:r>
              <a:rPr lang="zh-CN" altLang="en-US" sz="2000" dirty="0">
                <a:solidFill>
                  <a:schemeClr val="accent2"/>
                </a:solidFill>
                <a:latin typeface="+mn-lt"/>
                <a:ea typeface="+mn-ea"/>
              </a:rPr>
              <a:t>估计</a:t>
            </a:r>
          </a:p>
        </p:txBody>
      </p:sp>
      <p:sp>
        <p:nvSpPr>
          <p:cNvPr id="11" name="文本框 10">
            <a:extLst>
              <a:ext uri="{FF2B5EF4-FFF2-40B4-BE49-F238E27FC236}">
                <a16:creationId xmlns:a16="http://schemas.microsoft.com/office/drawing/2014/main" xmlns="" id="{7BCCBC2B-7572-4DD0-A278-B17F8BAC4E2B}"/>
              </a:ext>
            </a:extLst>
          </p:cNvPr>
          <p:cNvSpPr txBox="1"/>
          <p:nvPr/>
        </p:nvSpPr>
        <p:spPr>
          <a:xfrm>
            <a:off x="1444617" y="4694708"/>
            <a:ext cx="492443" cy="1118255"/>
          </a:xfrm>
          <a:prstGeom prst="rect">
            <a:avLst/>
          </a:prstGeom>
          <a:noFill/>
        </p:spPr>
        <p:txBody>
          <a:bodyPr vert="eaVert" wrap="none" rtlCol="0">
            <a:spAutoFit/>
          </a:bodyPr>
          <a:lstStyle/>
          <a:p>
            <a:r>
              <a:rPr lang="zh-CN" altLang="en-US" sz="2000" dirty="0">
                <a:latin typeface="+mn-lt"/>
                <a:ea typeface="+mn-ea"/>
              </a:rPr>
              <a:t>训练部分</a:t>
            </a:r>
          </a:p>
        </p:txBody>
      </p:sp>
      <p:sp>
        <p:nvSpPr>
          <p:cNvPr id="12" name="文本框 11">
            <a:extLst>
              <a:ext uri="{FF2B5EF4-FFF2-40B4-BE49-F238E27FC236}">
                <a16:creationId xmlns:a16="http://schemas.microsoft.com/office/drawing/2014/main" xmlns="" id="{1453A6AA-D99B-4066-AFCB-0A2FDADC7AD6}"/>
              </a:ext>
            </a:extLst>
          </p:cNvPr>
          <p:cNvSpPr txBox="1"/>
          <p:nvPr/>
        </p:nvSpPr>
        <p:spPr>
          <a:xfrm>
            <a:off x="1444617" y="1909209"/>
            <a:ext cx="492443" cy="1118255"/>
          </a:xfrm>
          <a:prstGeom prst="rect">
            <a:avLst/>
          </a:prstGeom>
          <a:noFill/>
        </p:spPr>
        <p:txBody>
          <a:bodyPr vert="eaVert" wrap="none" rtlCol="0">
            <a:spAutoFit/>
          </a:bodyPr>
          <a:lstStyle/>
          <a:p>
            <a:r>
              <a:rPr lang="zh-CN" altLang="en-US" sz="2000" dirty="0">
                <a:latin typeface="+mn-lt"/>
                <a:ea typeface="+mn-ea"/>
              </a:rPr>
              <a:t>测试部分</a:t>
            </a:r>
          </a:p>
        </p:txBody>
      </p:sp>
      <p:grpSp>
        <p:nvGrpSpPr>
          <p:cNvPr id="13" name="组合 12">
            <a:extLst>
              <a:ext uri="{FF2B5EF4-FFF2-40B4-BE49-F238E27FC236}">
                <a16:creationId xmlns:a16="http://schemas.microsoft.com/office/drawing/2014/main" xmlns="" id="{98C838DB-FAA8-4BC0-8268-D6173784C806}"/>
              </a:ext>
            </a:extLst>
          </p:cNvPr>
          <p:cNvGrpSpPr/>
          <p:nvPr/>
        </p:nvGrpSpPr>
        <p:grpSpPr>
          <a:xfrm>
            <a:off x="2387107" y="1279139"/>
            <a:ext cx="1775559" cy="2430270"/>
            <a:chOff x="971599" y="1628800"/>
            <a:chExt cx="1775559" cy="2430270"/>
          </a:xfrm>
        </p:grpSpPr>
        <p:pic>
          <p:nvPicPr>
            <p:cNvPr id="14" name="图片 13">
              <a:extLst>
                <a:ext uri="{FF2B5EF4-FFF2-40B4-BE49-F238E27FC236}">
                  <a16:creationId xmlns:a16="http://schemas.microsoft.com/office/drawing/2014/main" xmlns="" id="{40913B76-3BED-475D-9280-31F5A994F8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246" y="1668136"/>
              <a:ext cx="1566000" cy="2088000"/>
            </a:xfrm>
            <a:prstGeom prst="rect">
              <a:avLst/>
            </a:prstGeom>
          </p:spPr>
        </p:pic>
        <p:sp>
          <p:nvSpPr>
            <p:cNvPr id="15" name="矩形 14">
              <a:extLst>
                <a:ext uri="{FF2B5EF4-FFF2-40B4-BE49-F238E27FC236}">
                  <a16:creationId xmlns:a16="http://schemas.microsoft.com/office/drawing/2014/main" xmlns="" id="{8CFB68A9-DC95-4014-80FE-FCC1260419B5}"/>
                </a:ext>
              </a:extLst>
            </p:cNvPr>
            <p:cNvSpPr/>
            <p:nvPr/>
          </p:nvSpPr>
          <p:spPr>
            <a:xfrm>
              <a:off x="971599" y="1628800"/>
              <a:ext cx="1775559"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6" name="文本框 15">
              <a:extLst>
                <a:ext uri="{FF2B5EF4-FFF2-40B4-BE49-F238E27FC236}">
                  <a16:creationId xmlns:a16="http://schemas.microsoft.com/office/drawing/2014/main" xmlns="" id="{6A5A236E-8DBA-4820-89E0-24AE38C89D75}"/>
                </a:ext>
              </a:extLst>
            </p:cNvPr>
            <p:cNvSpPr txBox="1"/>
            <p:nvPr/>
          </p:nvSpPr>
          <p:spPr>
            <a:xfrm>
              <a:off x="1376645" y="3782071"/>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grpSp>
      <p:grpSp>
        <p:nvGrpSpPr>
          <p:cNvPr id="17" name="组合 16">
            <a:extLst>
              <a:ext uri="{FF2B5EF4-FFF2-40B4-BE49-F238E27FC236}">
                <a16:creationId xmlns:a16="http://schemas.microsoft.com/office/drawing/2014/main" xmlns="" id="{9CD6CDF4-F7F0-4E82-94D3-48398E1587AF}"/>
              </a:ext>
            </a:extLst>
          </p:cNvPr>
          <p:cNvGrpSpPr/>
          <p:nvPr/>
        </p:nvGrpSpPr>
        <p:grpSpPr>
          <a:xfrm>
            <a:off x="5312433" y="1279139"/>
            <a:ext cx="2088000" cy="2430270"/>
            <a:chOff x="3896925" y="1628800"/>
            <a:chExt cx="2088000" cy="2430270"/>
          </a:xfrm>
        </p:grpSpPr>
        <p:sp>
          <p:nvSpPr>
            <p:cNvPr id="18" name="矩形 17">
              <a:extLst>
                <a:ext uri="{FF2B5EF4-FFF2-40B4-BE49-F238E27FC236}">
                  <a16:creationId xmlns:a16="http://schemas.microsoft.com/office/drawing/2014/main" xmlns="" id="{26EEC878-B9C1-425C-972E-3AB411C51131}"/>
                </a:ext>
              </a:extLst>
            </p:cNvPr>
            <p:cNvSpPr/>
            <p:nvPr/>
          </p:nvSpPr>
          <p:spPr>
            <a:xfrm>
              <a:off x="3896925" y="1628800"/>
              <a:ext cx="2088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9" name="文本框 18">
              <a:extLst>
                <a:ext uri="{FF2B5EF4-FFF2-40B4-BE49-F238E27FC236}">
                  <a16:creationId xmlns:a16="http://schemas.microsoft.com/office/drawing/2014/main" xmlns="" id="{BC19E11A-A442-4D33-8245-39F7F6AE15BA}"/>
                </a:ext>
              </a:extLst>
            </p:cNvPr>
            <p:cNvSpPr txBox="1"/>
            <p:nvPr/>
          </p:nvSpPr>
          <p:spPr>
            <a:xfrm>
              <a:off x="4458760" y="3782071"/>
              <a:ext cx="923330" cy="276999"/>
            </a:xfrm>
            <a:prstGeom prst="rect">
              <a:avLst/>
            </a:prstGeom>
            <a:noFill/>
          </p:spPr>
          <p:txBody>
            <a:bodyPr wrap="none" lIns="0" tIns="0" rIns="0" bIns="0" rtlCol="0">
              <a:spAutoFit/>
            </a:bodyPr>
            <a:lstStyle/>
            <a:p>
              <a:r>
                <a:rPr lang="zh-CN" altLang="en-US" dirty="0">
                  <a:latin typeface="+mn-lt"/>
                  <a:ea typeface="+mn-ea"/>
                </a:rPr>
                <a:t>二维姿势</a:t>
              </a:r>
            </a:p>
          </p:txBody>
        </p:sp>
        <p:pic>
          <p:nvPicPr>
            <p:cNvPr id="20" name="图片 19">
              <a:extLst>
                <a:ext uri="{FF2B5EF4-FFF2-40B4-BE49-F238E27FC236}">
                  <a16:creationId xmlns:a16="http://schemas.microsoft.com/office/drawing/2014/main" xmlns="" id="{F0074838-CA0D-40F5-980F-3A389E035D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238" t="6854" r="30351" b="8866"/>
            <a:stretch>
              <a:fillRect/>
            </a:stretch>
          </p:blipFill>
          <p:spPr>
            <a:xfrm>
              <a:off x="4276753" y="1679967"/>
              <a:ext cx="1301489" cy="2088000"/>
            </a:xfrm>
            <a:prstGeom prst="rect">
              <a:avLst/>
            </a:prstGeom>
          </p:spPr>
        </p:pic>
      </p:grpSp>
      <p:grpSp>
        <p:nvGrpSpPr>
          <p:cNvPr id="21" name="组合 20">
            <a:extLst>
              <a:ext uri="{FF2B5EF4-FFF2-40B4-BE49-F238E27FC236}">
                <a16:creationId xmlns:a16="http://schemas.microsoft.com/office/drawing/2014/main" xmlns="" id="{5A4B3C64-B58B-42B9-B977-509C8D6EF5F5}"/>
              </a:ext>
            </a:extLst>
          </p:cNvPr>
          <p:cNvGrpSpPr/>
          <p:nvPr/>
        </p:nvGrpSpPr>
        <p:grpSpPr>
          <a:xfrm>
            <a:off x="2095731" y="3979439"/>
            <a:ext cx="2798610" cy="2430270"/>
            <a:chOff x="680223" y="4329100"/>
            <a:chExt cx="2798610" cy="2430270"/>
          </a:xfrm>
        </p:grpSpPr>
        <p:sp>
          <p:nvSpPr>
            <p:cNvPr id="22" name="矩形 21">
              <a:extLst>
                <a:ext uri="{FF2B5EF4-FFF2-40B4-BE49-F238E27FC236}">
                  <a16:creationId xmlns:a16="http://schemas.microsoft.com/office/drawing/2014/main" xmlns="" id="{C90C0139-E410-4FFF-BABF-B673D4EE0AAC}"/>
                </a:ext>
              </a:extLst>
            </p:cNvPr>
            <p:cNvSpPr/>
            <p:nvPr/>
          </p:nvSpPr>
          <p:spPr>
            <a:xfrm>
              <a:off x="680223" y="4329100"/>
              <a:ext cx="2766652"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3" name="文本框 22">
              <a:extLst>
                <a:ext uri="{FF2B5EF4-FFF2-40B4-BE49-F238E27FC236}">
                  <a16:creationId xmlns:a16="http://schemas.microsoft.com/office/drawing/2014/main" xmlns="" id="{E2ABA7F3-9C11-4953-9BC5-38EDCE66B728}"/>
                </a:ext>
              </a:extLst>
            </p:cNvPr>
            <p:cNvSpPr txBox="1"/>
            <p:nvPr/>
          </p:nvSpPr>
          <p:spPr>
            <a:xfrm>
              <a:off x="1255635" y="6442779"/>
              <a:ext cx="1615827" cy="276999"/>
            </a:xfrm>
            <a:prstGeom prst="rect">
              <a:avLst/>
            </a:prstGeom>
            <a:noFill/>
          </p:spPr>
          <p:txBody>
            <a:bodyPr wrap="none" lIns="0" tIns="0" rIns="0" bIns="0" rtlCol="0">
              <a:spAutoFit/>
            </a:bodyPr>
            <a:lstStyle/>
            <a:p>
              <a:r>
                <a:rPr lang="zh-CN" altLang="en-US" dirty="0">
                  <a:latin typeface="+mn-lt"/>
                  <a:ea typeface="+mn-ea"/>
                </a:rPr>
                <a:t>三维姿势数据集</a:t>
              </a:r>
            </a:p>
          </p:txBody>
        </p:sp>
        <p:pic>
          <p:nvPicPr>
            <p:cNvPr id="24" name="图片 23">
              <a:extLst>
                <a:ext uri="{FF2B5EF4-FFF2-40B4-BE49-F238E27FC236}">
                  <a16:creationId xmlns:a16="http://schemas.microsoft.com/office/drawing/2014/main" xmlns="" id="{68D7A83A-D616-4D92-9AA4-520370136FA2}"/>
                </a:ext>
              </a:extLst>
            </p:cNvPr>
            <p:cNvPicPr>
              <a:picLocks noChangeAspect="1"/>
            </p:cNvPicPr>
            <p:nvPr/>
          </p:nvPicPr>
          <p:blipFill>
            <a:blip r:embed="rId4"/>
            <a:stretch>
              <a:fillRect/>
            </a:stretch>
          </p:blipFill>
          <p:spPr>
            <a:xfrm>
              <a:off x="778833" y="4571731"/>
              <a:ext cx="2700000" cy="1618979"/>
            </a:xfrm>
            <a:prstGeom prst="rect">
              <a:avLst/>
            </a:prstGeom>
          </p:spPr>
        </p:pic>
      </p:grpSp>
      <p:grpSp>
        <p:nvGrpSpPr>
          <p:cNvPr id="25" name="组合 24">
            <a:extLst>
              <a:ext uri="{FF2B5EF4-FFF2-40B4-BE49-F238E27FC236}">
                <a16:creationId xmlns:a16="http://schemas.microsoft.com/office/drawing/2014/main" xmlns="" id="{800A9CD2-DA4F-4627-AF8A-22881B4D01A4}"/>
              </a:ext>
            </a:extLst>
          </p:cNvPr>
          <p:cNvGrpSpPr/>
          <p:nvPr/>
        </p:nvGrpSpPr>
        <p:grpSpPr>
          <a:xfrm>
            <a:off x="7929626" y="3979439"/>
            <a:ext cx="2437186" cy="2430270"/>
            <a:chOff x="6514118" y="4329100"/>
            <a:chExt cx="2437186" cy="2430270"/>
          </a:xfrm>
        </p:grpSpPr>
        <p:sp>
          <p:nvSpPr>
            <p:cNvPr id="26" name="矩形 25">
              <a:extLst>
                <a:ext uri="{FF2B5EF4-FFF2-40B4-BE49-F238E27FC236}">
                  <a16:creationId xmlns:a16="http://schemas.microsoft.com/office/drawing/2014/main" xmlns="" id="{35CDE369-0A82-4E0D-9954-80BFD5A64695}"/>
                </a:ext>
              </a:extLst>
            </p:cNvPr>
            <p:cNvSpPr/>
            <p:nvPr/>
          </p:nvSpPr>
          <p:spPr>
            <a:xfrm>
              <a:off x="6514118" y="4329100"/>
              <a:ext cx="2437186"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7" name="文本框 26">
              <a:extLst>
                <a:ext uri="{FF2B5EF4-FFF2-40B4-BE49-F238E27FC236}">
                  <a16:creationId xmlns:a16="http://schemas.microsoft.com/office/drawing/2014/main" xmlns="" id="{DC5F15BB-D29C-4E2F-85E3-5144A8DCA71B}"/>
                </a:ext>
              </a:extLst>
            </p:cNvPr>
            <p:cNvSpPr txBox="1"/>
            <p:nvPr/>
          </p:nvSpPr>
          <p:spPr>
            <a:xfrm>
              <a:off x="6809381" y="6442779"/>
              <a:ext cx="1846659" cy="276999"/>
            </a:xfrm>
            <a:prstGeom prst="rect">
              <a:avLst/>
            </a:prstGeom>
            <a:noFill/>
          </p:spPr>
          <p:txBody>
            <a:bodyPr wrap="none" lIns="0" tIns="0" rIns="0" bIns="0" rtlCol="0">
              <a:spAutoFit/>
            </a:bodyPr>
            <a:lstStyle/>
            <a:p>
              <a:r>
                <a:rPr lang="zh-CN" altLang="en-US" dirty="0">
                  <a:latin typeface="+mn-lt"/>
                  <a:ea typeface="+mn-ea"/>
                </a:rPr>
                <a:t>三维姿势字典模型</a:t>
              </a:r>
            </a:p>
          </p:txBody>
        </p:sp>
        <p:pic>
          <p:nvPicPr>
            <p:cNvPr id="28" name="图片 27">
              <a:extLst>
                <a:ext uri="{FF2B5EF4-FFF2-40B4-BE49-F238E27FC236}">
                  <a16:creationId xmlns:a16="http://schemas.microsoft.com/office/drawing/2014/main" xmlns="" id="{3F73188D-AA52-4FE4-B813-599BA8B539AB}"/>
                </a:ext>
              </a:extLst>
            </p:cNvPr>
            <p:cNvPicPr>
              <a:picLocks noChangeAspect="1"/>
            </p:cNvPicPr>
            <p:nvPr/>
          </p:nvPicPr>
          <p:blipFill rotWithShape="1">
            <a:blip r:embed="rId5">
              <a:extLst>
                <a:ext uri="{28A0092B-C50C-407E-A947-70E740481C1C}">
                  <a14:useLocalDpi xmlns:a14="http://schemas.microsoft.com/office/drawing/2010/main" val="0"/>
                </a:ext>
              </a:extLst>
            </a:blip>
            <a:srcRect l="19209" t="7405" r="6797" b="13474"/>
            <a:stretch>
              <a:fillRect/>
            </a:stretch>
          </p:blipFill>
          <p:spPr>
            <a:xfrm>
              <a:off x="6678476" y="4505066"/>
              <a:ext cx="2160000" cy="1744565"/>
            </a:xfrm>
            <a:prstGeom prst="rect">
              <a:avLst/>
            </a:prstGeom>
          </p:spPr>
        </p:pic>
      </p:grpSp>
      <p:grpSp>
        <p:nvGrpSpPr>
          <p:cNvPr id="29" name="组合 28">
            <a:extLst>
              <a:ext uri="{FF2B5EF4-FFF2-40B4-BE49-F238E27FC236}">
                <a16:creationId xmlns:a16="http://schemas.microsoft.com/office/drawing/2014/main" xmlns="" id="{6C33CCCA-549B-42ED-92B8-F703BC3CB540}"/>
              </a:ext>
            </a:extLst>
          </p:cNvPr>
          <p:cNvGrpSpPr/>
          <p:nvPr/>
        </p:nvGrpSpPr>
        <p:grpSpPr>
          <a:xfrm>
            <a:off x="8535023" y="1279139"/>
            <a:ext cx="1800000" cy="2430270"/>
            <a:chOff x="7119515" y="1628800"/>
            <a:chExt cx="1800000" cy="2430270"/>
          </a:xfrm>
        </p:grpSpPr>
        <p:sp>
          <p:nvSpPr>
            <p:cNvPr id="30" name="矩形 29">
              <a:extLst>
                <a:ext uri="{FF2B5EF4-FFF2-40B4-BE49-F238E27FC236}">
                  <a16:creationId xmlns:a16="http://schemas.microsoft.com/office/drawing/2014/main" xmlns="" id="{14FCC6E8-5B01-48E4-8678-796FF0E1253C}"/>
                </a:ext>
              </a:extLst>
            </p:cNvPr>
            <p:cNvSpPr/>
            <p:nvPr/>
          </p:nvSpPr>
          <p:spPr>
            <a:xfrm>
              <a:off x="7119515" y="1628800"/>
              <a:ext cx="1800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1" name="文本框 30">
              <a:extLst>
                <a:ext uri="{FF2B5EF4-FFF2-40B4-BE49-F238E27FC236}">
                  <a16:creationId xmlns:a16="http://schemas.microsoft.com/office/drawing/2014/main" xmlns="" id="{CF0F9B81-879B-4546-B871-0A9ED64C33AF}"/>
                </a:ext>
              </a:extLst>
            </p:cNvPr>
            <p:cNvSpPr txBox="1"/>
            <p:nvPr/>
          </p:nvSpPr>
          <p:spPr>
            <a:xfrm>
              <a:off x="7564105" y="3782071"/>
              <a:ext cx="923330" cy="276999"/>
            </a:xfrm>
            <a:prstGeom prst="rect">
              <a:avLst/>
            </a:prstGeom>
            <a:noFill/>
          </p:spPr>
          <p:txBody>
            <a:bodyPr wrap="none" lIns="0" tIns="0" rIns="0" bIns="0" rtlCol="0">
              <a:spAutoFit/>
            </a:bodyPr>
            <a:lstStyle/>
            <a:p>
              <a:r>
                <a:rPr lang="zh-CN" altLang="en-US" dirty="0">
                  <a:latin typeface="+mn-lt"/>
                  <a:ea typeface="+mn-ea"/>
                </a:rPr>
                <a:t>三维姿势</a:t>
              </a:r>
            </a:p>
          </p:txBody>
        </p:sp>
        <p:pic>
          <p:nvPicPr>
            <p:cNvPr id="32" name="图片 31">
              <a:extLst>
                <a:ext uri="{FF2B5EF4-FFF2-40B4-BE49-F238E27FC236}">
                  <a16:creationId xmlns:a16="http://schemas.microsoft.com/office/drawing/2014/main" xmlns="" id="{A11FDEE5-A96B-4B97-8015-2C5EB1E89BD1}"/>
                </a:ext>
              </a:extLst>
            </p:cNvPr>
            <p:cNvPicPr>
              <a:picLocks noChangeAspect="1"/>
            </p:cNvPicPr>
            <p:nvPr/>
          </p:nvPicPr>
          <p:blipFill rotWithShape="1">
            <a:blip r:embed="rId6">
              <a:extLst>
                <a:ext uri="{28A0092B-C50C-407E-A947-70E740481C1C}">
                  <a14:useLocalDpi xmlns:a14="http://schemas.microsoft.com/office/drawing/2010/main" val="0"/>
                </a:ext>
              </a:extLst>
            </a:blip>
            <a:srcRect l="33696" t="7025" r="30926" b="11967"/>
            <a:stretch>
              <a:fillRect/>
            </a:stretch>
          </p:blipFill>
          <p:spPr>
            <a:xfrm>
              <a:off x="7361225" y="1679967"/>
              <a:ext cx="1218001" cy="2088000"/>
            </a:xfrm>
            <a:prstGeom prst="rect">
              <a:avLst/>
            </a:prstGeom>
          </p:spPr>
        </p:pic>
      </p:grpSp>
      <p:grpSp>
        <p:nvGrpSpPr>
          <p:cNvPr id="33" name="组合 32">
            <a:extLst>
              <a:ext uri="{FF2B5EF4-FFF2-40B4-BE49-F238E27FC236}">
                <a16:creationId xmlns:a16="http://schemas.microsoft.com/office/drawing/2014/main" xmlns="" id="{450B0504-DD02-4E5F-91F9-8A102BDDFBCB}"/>
              </a:ext>
            </a:extLst>
          </p:cNvPr>
          <p:cNvGrpSpPr/>
          <p:nvPr/>
        </p:nvGrpSpPr>
        <p:grpSpPr>
          <a:xfrm>
            <a:off x="5087037" y="3979439"/>
            <a:ext cx="2617935" cy="2430270"/>
            <a:chOff x="3671529" y="4329100"/>
            <a:chExt cx="2617935" cy="2430270"/>
          </a:xfrm>
        </p:grpSpPr>
        <p:sp>
          <p:nvSpPr>
            <p:cNvPr id="34" name="矩形 33">
              <a:extLst>
                <a:ext uri="{FF2B5EF4-FFF2-40B4-BE49-F238E27FC236}">
                  <a16:creationId xmlns:a16="http://schemas.microsoft.com/office/drawing/2014/main" xmlns="" id="{A3F4891A-DDF5-470F-BDC4-6C3F1EB5F337}"/>
                </a:ext>
              </a:extLst>
            </p:cNvPr>
            <p:cNvSpPr/>
            <p:nvPr/>
          </p:nvSpPr>
          <p:spPr>
            <a:xfrm>
              <a:off x="3671529" y="4329100"/>
              <a:ext cx="2617935"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5" name="文本框 34">
              <a:extLst>
                <a:ext uri="{FF2B5EF4-FFF2-40B4-BE49-F238E27FC236}">
                  <a16:creationId xmlns:a16="http://schemas.microsoft.com/office/drawing/2014/main" xmlns="" id="{22209D40-A2AC-4EF7-B93B-29B9EB6A14E8}"/>
                </a:ext>
              </a:extLst>
            </p:cNvPr>
            <p:cNvSpPr txBox="1"/>
            <p:nvPr/>
          </p:nvSpPr>
          <p:spPr>
            <a:xfrm>
              <a:off x="4271837" y="6444335"/>
              <a:ext cx="1615827" cy="276999"/>
            </a:xfrm>
            <a:prstGeom prst="rect">
              <a:avLst/>
            </a:prstGeom>
            <a:noFill/>
          </p:spPr>
          <p:txBody>
            <a:bodyPr wrap="none" lIns="0" tIns="0" rIns="0" bIns="0" rtlCol="0">
              <a:spAutoFit/>
            </a:bodyPr>
            <a:lstStyle/>
            <a:p>
              <a:r>
                <a:rPr lang="zh-CN" altLang="en-US" dirty="0">
                  <a:latin typeface="+mn-lt"/>
                  <a:ea typeface="+mn-ea"/>
                </a:rPr>
                <a:t>多视角估计模型</a:t>
              </a:r>
            </a:p>
          </p:txBody>
        </p:sp>
        <p:pic>
          <p:nvPicPr>
            <p:cNvPr id="36" name="图片 35">
              <a:extLst>
                <a:ext uri="{FF2B5EF4-FFF2-40B4-BE49-F238E27FC236}">
                  <a16:creationId xmlns:a16="http://schemas.microsoft.com/office/drawing/2014/main" xmlns="" id="{CEA9785E-1A00-4748-B3D3-5388AD9FBF34}"/>
                </a:ext>
              </a:extLst>
            </p:cNvPr>
            <p:cNvPicPr>
              <a:picLocks noChangeAspect="1"/>
            </p:cNvPicPr>
            <p:nvPr/>
          </p:nvPicPr>
          <p:blipFill rotWithShape="1">
            <a:blip r:embed="rId7">
              <a:extLst>
                <a:ext uri="{28A0092B-C50C-407E-A947-70E740481C1C}">
                  <a14:useLocalDpi xmlns:a14="http://schemas.microsoft.com/office/drawing/2010/main" val="0"/>
                </a:ext>
              </a:extLst>
            </a:blip>
            <a:srcRect l="13087" t="7391" r="9641" b="10940"/>
            <a:stretch>
              <a:fillRect/>
            </a:stretch>
          </p:blipFill>
          <p:spPr>
            <a:xfrm>
              <a:off x="3817773" y="4414967"/>
              <a:ext cx="2457391" cy="1440000"/>
            </a:xfrm>
            <a:prstGeom prst="rect">
              <a:avLst/>
            </a:prstGeom>
          </p:spPr>
        </p:pic>
        <p:pic>
          <p:nvPicPr>
            <p:cNvPr id="37" name="图片 36">
              <a:extLst>
                <a:ext uri="{FF2B5EF4-FFF2-40B4-BE49-F238E27FC236}">
                  <a16:creationId xmlns:a16="http://schemas.microsoft.com/office/drawing/2014/main" xmlns="" id="{B1882713-ABA5-42C0-BF37-45803474DDB2}"/>
                </a:ext>
              </a:extLst>
            </p:cNvPr>
            <p:cNvPicPr>
              <a:picLocks noChangeAspect="1"/>
            </p:cNvPicPr>
            <p:nvPr/>
          </p:nvPicPr>
          <p:blipFill rotWithShape="1">
            <a:blip r:embed="rId8">
              <a:extLst>
                <a:ext uri="{28A0092B-C50C-407E-A947-70E740481C1C}">
                  <a14:useLocalDpi xmlns:a14="http://schemas.microsoft.com/office/drawing/2010/main" val="0"/>
                </a:ext>
              </a:extLst>
            </a:blip>
            <a:srcRect l="14334" t="6503" r="9296" b="6050"/>
            <a:stretch>
              <a:fillRect/>
            </a:stretch>
          </p:blipFill>
          <p:spPr>
            <a:xfrm>
              <a:off x="3765755" y="4924310"/>
              <a:ext cx="2268244" cy="1440000"/>
            </a:xfrm>
            <a:prstGeom prst="rect">
              <a:avLst/>
            </a:prstGeom>
          </p:spPr>
        </p:pic>
      </p:grpSp>
      <p:sp>
        <p:nvSpPr>
          <p:cNvPr id="38" name="内容占位符 2">
            <a:extLst>
              <a:ext uri="{FF2B5EF4-FFF2-40B4-BE49-F238E27FC236}">
                <a16:creationId xmlns:a16="http://schemas.microsoft.com/office/drawing/2014/main" xmlns="" id="{75AAB84D-0197-4DBF-BB10-10C938C3F06E}"/>
              </a:ext>
            </a:extLst>
          </p:cNvPr>
          <p:cNvSpPr txBox="1">
            <a:spLocks/>
          </p:cNvSpPr>
          <p:nvPr/>
        </p:nvSpPr>
        <p:spPr>
          <a:xfrm>
            <a:off x="1415480" y="739079"/>
            <a:ext cx="9144000" cy="468000"/>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950000" scaled="1"/>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lvl1pPr marL="257175" indent="-257175" algn="l" rtl="0" eaLnBrk="0" fontAlgn="base" hangingPunct="0">
              <a:spcBef>
                <a:spcPct val="20000"/>
              </a:spcBef>
              <a:spcAft>
                <a:spcPct val="0"/>
              </a:spcAft>
              <a:buFont typeface="Arial" panose="020B0604020202020204" pitchFamily="34" charset="0"/>
              <a:buBlip>
                <a:blip r:embed="rId9"/>
              </a:buBlip>
              <a:defRPr sz="1800" b="1">
                <a:solidFill>
                  <a:schemeClr val="lt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lt1"/>
                </a:solidFill>
                <a:latin typeface="+mn-lt"/>
                <a:ea typeface="+mn-ea"/>
                <a:cs typeface="+mn-cs"/>
              </a:defRPr>
            </a:lvl2pPr>
            <a:lvl3pPr marL="857250" indent="-171450" algn="l" rtl="0" eaLnBrk="0" fontAlgn="base" hangingPunct="0">
              <a:spcBef>
                <a:spcPct val="20000"/>
              </a:spcBef>
              <a:spcAft>
                <a:spcPct val="0"/>
              </a:spcAft>
              <a:buChar char="•"/>
              <a:defRPr sz="1800">
                <a:solidFill>
                  <a:schemeClr val="lt1"/>
                </a:solidFill>
                <a:latin typeface="+mn-lt"/>
                <a:ea typeface="+mn-ea"/>
                <a:cs typeface="+mn-cs"/>
              </a:defRPr>
            </a:lvl3pPr>
            <a:lvl4pPr marL="1200150" indent="-171450" algn="l" rtl="0" eaLnBrk="0" fontAlgn="base" hangingPunct="0">
              <a:spcBef>
                <a:spcPct val="20000"/>
              </a:spcBef>
              <a:spcAft>
                <a:spcPct val="0"/>
              </a:spcAft>
              <a:buChar char="–"/>
              <a:defRPr sz="1500">
                <a:solidFill>
                  <a:schemeClr val="lt1"/>
                </a:solidFill>
                <a:latin typeface="+mn-lt"/>
                <a:ea typeface="+mn-ea"/>
                <a:cs typeface="+mn-cs"/>
              </a:defRPr>
            </a:lvl4pPr>
            <a:lvl5pPr marL="1543050" indent="-171450" algn="l" rtl="0" eaLnBrk="0" fontAlgn="base" hangingPunct="0">
              <a:spcBef>
                <a:spcPct val="20000"/>
              </a:spcBef>
              <a:spcAft>
                <a:spcPct val="0"/>
              </a:spcAft>
              <a:buChar char="»"/>
              <a:defRPr sz="1500">
                <a:solidFill>
                  <a:schemeClr val="lt1"/>
                </a:solidFill>
                <a:latin typeface="+mn-lt"/>
                <a:ea typeface="+mn-ea"/>
                <a:cs typeface="+mn-cs"/>
              </a:defRPr>
            </a:lvl5pPr>
            <a:lvl6pPr marL="1885950" indent="-171450" algn="l" rtl="0" fontAlgn="base">
              <a:spcBef>
                <a:spcPct val="20000"/>
              </a:spcBef>
              <a:spcAft>
                <a:spcPct val="0"/>
              </a:spcAft>
              <a:buChar char="»"/>
              <a:defRPr sz="1500">
                <a:solidFill>
                  <a:schemeClr val="lt1"/>
                </a:solidFill>
                <a:latin typeface="+mn-lt"/>
                <a:ea typeface="+mn-ea"/>
                <a:cs typeface="+mn-cs"/>
              </a:defRPr>
            </a:lvl6pPr>
            <a:lvl7pPr marL="2228850" indent="-171450" algn="l" rtl="0" fontAlgn="base">
              <a:spcBef>
                <a:spcPct val="20000"/>
              </a:spcBef>
              <a:spcAft>
                <a:spcPct val="0"/>
              </a:spcAft>
              <a:buChar char="»"/>
              <a:defRPr sz="1500">
                <a:solidFill>
                  <a:schemeClr val="lt1"/>
                </a:solidFill>
                <a:latin typeface="+mn-lt"/>
                <a:ea typeface="+mn-ea"/>
                <a:cs typeface="+mn-cs"/>
              </a:defRPr>
            </a:lvl7pPr>
            <a:lvl8pPr marL="2571750" indent="-171450" algn="l" rtl="0" fontAlgn="base">
              <a:spcBef>
                <a:spcPct val="20000"/>
              </a:spcBef>
              <a:spcAft>
                <a:spcPct val="0"/>
              </a:spcAft>
              <a:buChar char="»"/>
              <a:defRPr sz="1500">
                <a:solidFill>
                  <a:schemeClr val="lt1"/>
                </a:solidFill>
                <a:latin typeface="+mn-lt"/>
                <a:ea typeface="+mn-ea"/>
                <a:cs typeface="+mn-cs"/>
              </a:defRPr>
            </a:lvl8pPr>
            <a:lvl9pPr marL="2914650" indent="-171450" algn="l" rtl="0" fontAlgn="base">
              <a:spcBef>
                <a:spcPct val="20000"/>
              </a:spcBef>
              <a:spcAft>
                <a:spcPct val="0"/>
              </a:spcAft>
              <a:buChar char="»"/>
              <a:defRPr sz="1500">
                <a:solidFill>
                  <a:schemeClr val="lt1"/>
                </a:solidFill>
                <a:latin typeface="+mn-lt"/>
                <a:ea typeface="+mn-ea"/>
                <a:cs typeface="+mn-cs"/>
              </a:defRPr>
            </a:lvl9pPr>
          </a:lstStyle>
          <a:p>
            <a:pPr marL="0" indent="0" fontAlgn="auto">
              <a:spcBef>
                <a:spcPts val="0"/>
              </a:spcBef>
              <a:spcAft>
                <a:spcPts val="0"/>
              </a:spcAft>
              <a:buFont typeface="Arial" panose="020B0604020202020204" pitchFamily="34" charset="0"/>
              <a:buNone/>
            </a:pPr>
            <a:r>
              <a:rPr lang="zh-CN" altLang="en-US" sz="2200" b="0" kern="1200" dirty="0">
                <a:solidFill>
                  <a:schemeClr val="bg1"/>
                </a:solidFill>
                <a:latin typeface="+mn-ea"/>
                <a:ea typeface="黑体" panose="02010609060101010101" pitchFamily="2" charset="-122"/>
                <a:cs typeface="Times New Roman" panose="02020603050405020304" pitchFamily="18" charset="0"/>
              </a:rPr>
              <a:t>提出并实现了基于动作库和视角合成的单幅图像人体三维姿势估计方法</a:t>
            </a:r>
          </a:p>
        </p:txBody>
      </p:sp>
    </p:spTree>
    <p:extLst>
      <p:ext uri="{BB962C8B-B14F-4D97-AF65-F5344CB8AC3E}">
        <p14:creationId xmlns:p14="http://schemas.microsoft.com/office/powerpoint/2010/main" val="2805548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078C4D4-F5C4-4173-9C98-46FA845CEC77}"/>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xmlns="" id="{79B7346E-9706-446A-8F59-D298CA7BE792}"/>
              </a:ext>
            </a:extLst>
          </p:cNvPr>
          <p:cNvSpPr txBox="1">
            <a:spLocks/>
          </p:cNvSpPr>
          <p:nvPr/>
        </p:nvSpPr>
        <p:spPr bwMode="auto">
          <a:xfrm>
            <a:off x="254765" y="629646"/>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marL="0" lvl="1"/>
            <a:r>
              <a:rPr lang="en-US" altLang="zh-CN" kern="0" dirty="0">
                <a:solidFill>
                  <a:schemeClr val="tx1"/>
                </a:solidFill>
                <a:effectLst/>
                <a:latin typeface="+mj-lt"/>
                <a:ea typeface="+mj-ea"/>
                <a:cs typeface="+mj-cs"/>
              </a:rPr>
              <a:t>2.2 </a:t>
            </a:r>
            <a:r>
              <a:rPr lang="zh-CN" altLang="en-US" kern="0" dirty="0">
                <a:solidFill>
                  <a:schemeClr val="tx1"/>
                </a:solidFill>
                <a:effectLst/>
                <a:latin typeface="+mj-lt"/>
                <a:ea typeface="+mj-ea"/>
                <a:cs typeface="+mj-cs"/>
              </a:rPr>
              <a:t>单幅图像人体三维姿势估计</a:t>
            </a:r>
          </a:p>
        </p:txBody>
      </p:sp>
      <p:sp>
        <p:nvSpPr>
          <p:cNvPr id="5" name="TextBox 62">
            <a:extLst>
              <a:ext uri="{FF2B5EF4-FFF2-40B4-BE49-F238E27FC236}">
                <a16:creationId xmlns:a16="http://schemas.microsoft.com/office/drawing/2014/main" xmlns="" id="{30E9155C-3D64-433A-9F7A-747F809ADAB2}"/>
              </a:ext>
            </a:extLst>
          </p:cNvPr>
          <p:cNvSpPr txBox="1"/>
          <p:nvPr/>
        </p:nvSpPr>
        <p:spPr bwMode="auto">
          <a:xfrm>
            <a:off x="1415480" y="1210547"/>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三维姿势库数据预处理</a:t>
            </a:r>
          </a:p>
        </p:txBody>
      </p:sp>
      <p:sp>
        <p:nvSpPr>
          <p:cNvPr id="6" name="矩形 51">
            <a:extLst>
              <a:ext uri="{FF2B5EF4-FFF2-40B4-BE49-F238E27FC236}">
                <a16:creationId xmlns:a16="http://schemas.microsoft.com/office/drawing/2014/main" xmlns="" id="{C3D45413-B56B-4665-9E4B-C5DAFACCA817}"/>
              </a:ext>
            </a:extLst>
          </p:cNvPr>
          <p:cNvSpPr>
            <a:spLocks noChangeArrowheads="1"/>
          </p:cNvSpPr>
          <p:nvPr/>
        </p:nvSpPr>
        <p:spPr bwMode="auto">
          <a:xfrm>
            <a:off x="1441974" y="1704250"/>
            <a:ext cx="9100043" cy="1421928"/>
          </a:xfrm>
          <a:prstGeom prst="rect">
            <a:avLst/>
          </a:prstGeom>
          <a:noFill/>
          <a:ln w="9525">
            <a:noFill/>
            <a:miter lim="800000"/>
          </a:ln>
        </p:spPr>
        <p:txBody>
          <a:bodyPr wrap="square">
            <a:spAutoFit/>
          </a:bodyPr>
          <a:lstStyle/>
          <a:p>
            <a:pPr algn="just">
              <a:lnSpc>
                <a:spcPct val="120000"/>
              </a:lnSpc>
            </a:pPr>
            <a:r>
              <a:rPr lang="en-US" altLang="zh-CN" b="1" dirty="0">
                <a:latin typeface="Times New Roman" panose="02020603050405020304" pitchFamily="18" charset="0"/>
                <a:ea typeface="黑体" panose="02010609060101010101" pitchFamily="2" charset="-122"/>
              </a:rPr>
              <a:t>CMU </a:t>
            </a:r>
            <a:r>
              <a:rPr lang="en-US" altLang="zh-CN" b="1" dirty="0" err="1">
                <a:latin typeface="Times New Roman" panose="02020603050405020304" pitchFamily="18" charset="0"/>
                <a:ea typeface="黑体" panose="02010609060101010101" pitchFamily="2" charset="-122"/>
              </a:rPr>
              <a:t>MoCap</a:t>
            </a:r>
            <a:r>
              <a:rPr lang="zh-CN" altLang="en-US" b="1" dirty="0">
                <a:latin typeface="Times New Roman" panose="02020603050405020304" pitchFamily="18" charset="0"/>
                <a:ea typeface="黑体" panose="02010609060101010101" pitchFamily="2" charset="-122"/>
              </a:rPr>
              <a:t>数据集</a:t>
            </a:r>
            <a:r>
              <a:rPr lang="en-US" altLang="zh-CN" b="1" baseline="30000" dirty="0">
                <a:latin typeface="Times New Roman" panose="02020603050405020304" pitchFamily="18" charset="0"/>
                <a:ea typeface="黑体" panose="02010609060101010101" pitchFamily="2" charset="-122"/>
              </a:rPr>
              <a:t>[13]</a:t>
            </a:r>
            <a:r>
              <a:rPr lang="zh-CN" altLang="en-US" b="1" dirty="0">
                <a:latin typeface="Times New Roman" panose="02020603050405020304" pitchFamily="18" charset="0"/>
                <a:ea typeface="黑体" panose="02010609060101010101" pitchFamily="2" charset="-122"/>
              </a:rPr>
              <a:t>：</a:t>
            </a:r>
            <a:r>
              <a:rPr lang="zh-CN" altLang="zh-CN" dirty="0"/>
              <a:t>共包括</a:t>
            </a:r>
            <a:r>
              <a:rPr lang="en-US" altLang="zh-CN" dirty="0"/>
              <a:t>6</a:t>
            </a:r>
            <a:r>
              <a:rPr lang="zh-CN" altLang="zh-CN" dirty="0"/>
              <a:t>大类行为，共计</a:t>
            </a:r>
            <a:r>
              <a:rPr lang="en-US" altLang="zh-CN" dirty="0"/>
              <a:t>2605</a:t>
            </a:r>
            <a:r>
              <a:rPr lang="zh-CN" altLang="zh-CN" dirty="0"/>
              <a:t>段动作数据，约</a:t>
            </a:r>
            <a:r>
              <a:rPr lang="en-US" altLang="zh-CN" dirty="0"/>
              <a:t>380</a:t>
            </a:r>
            <a:r>
              <a:rPr lang="zh-CN" altLang="zh-CN" dirty="0"/>
              <a:t>万个不同的姿势，每个姿势包括</a:t>
            </a:r>
            <a:r>
              <a:rPr lang="en-US" altLang="zh-CN" dirty="0"/>
              <a:t>31</a:t>
            </a:r>
            <a:r>
              <a:rPr lang="zh-CN" altLang="zh-CN" dirty="0"/>
              <a:t>个关节点</a:t>
            </a:r>
            <a:r>
              <a:rPr lang="zh-CN" altLang="en-US" dirty="0"/>
              <a:t>。</a:t>
            </a:r>
            <a:endParaRPr lang="en-US" altLang="zh-CN" b="1" dirty="0">
              <a:latin typeface="Times New Roman" panose="02020603050405020304" pitchFamily="18" charset="0"/>
              <a:ea typeface="黑体" panose="02010609060101010101" pitchFamily="2" charset="-122"/>
            </a:endParaRPr>
          </a:p>
          <a:p>
            <a:pPr algn="just">
              <a:lnSpc>
                <a:spcPct val="120000"/>
              </a:lnSpc>
            </a:pPr>
            <a:r>
              <a:rPr lang="en-US" altLang="zh-CN" b="1" dirty="0">
                <a:latin typeface="Times New Roman" panose="02020603050405020304" pitchFamily="18" charset="0"/>
                <a:ea typeface="黑体" panose="02010609060101010101" pitchFamily="2" charset="-122"/>
              </a:rPr>
              <a:t>Human3.6M</a:t>
            </a:r>
            <a:r>
              <a:rPr lang="zh-CN" altLang="en-US" b="1" dirty="0">
                <a:latin typeface="Times New Roman" panose="02020603050405020304" pitchFamily="18" charset="0"/>
                <a:ea typeface="黑体" panose="02010609060101010101" pitchFamily="2" charset="-122"/>
              </a:rPr>
              <a:t>数据集</a:t>
            </a:r>
            <a:r>
              <a:rPr lang="en-US" altLang="zh-CN" b="1" baseline="30000" dirty="0">
                <a:latin typeface="Times New Roman" panose="02020603050405020304" pitchFamily="18" charset="0"/>
                <a:ea typeface="黑体" panose="02010609060101010101" pitchFamily="2" charset="-122"/>
              </a:rPr>
              <a:t>[31]</a:t>
            </a:r>
            <a:r>
              <a:rPr lang="zh-CN" altLang="en-US" b="1" dirty="0">
                <a:latin typeface="Times New Roman" panose="02020603050405020304" pitchFamily="18" charset="0"/>
                <a:ea typeface="黑体" panose="02010609060101010101" pitchFamily="2" charset="-122"/>
              </a:rPr>
              <a:t>：</a:t>
            </a:r>
            <a:r>
              <a:rPr lang="zh-CN" altLang="en-US" dirty="0"/>
              <a:t>共包括</a:t>
            </a:r>
            <a:r>
              <a:rPr lang="en-US" altLang="zh-CN" dirty="0"/>
              <a:t>17</a:t>
            </a:r>
            <a:r>
              <a:rPr lang="zh-CN" altLang="en-US" dirty="0"/>
              <a:t>个场景下对</a:t>
            </a:r>
            <a:r>
              <a:rPr lang="en-US" altLang="zh-CN" dirty="0"/>
              <a:t>11</a:t>
            </a:r>
            <a:r>
              <a:rPr lang="zh-CN" altLang="en-US" dirty="0"/>
              <a:t>个不同人采集的约</a:t>
            </a:r>
            <a:r>
              <a:rPr lang="en-US" altLang="zh-CN" dirty="0"/>
              <a:t>360</a:t>
            </a:r>
            <a:r>
              <a:rPr lang="zh-CN" altLang="en-US" dirty="0"/>
              <a:t>万个不同的姿势，每个姿势包括</a:t>
            </a:r>
            <a:r>
              <a:rPr lang="en-US" altLang="zh-CN" dirty="0"/>
              <a:t>30</a:t>
            </a:r>
            <a:r>
              <a:rPr lang="zh-CN" altLang="en-US" dirty="0"/>
              <a:t>个关节点。</a:t>
            </a:r>
            <a:endParaRPr lang="en-US" altLang="zh-CN" dirty="0"/>
          </a:p>
        </p:txBody>
      </p:sp>
      <p:sp>
        <p:nvSpPr>
          <p:cNvPr id="7" name="矩形 6">
            <a:extLst>
              <a:ext uri="{FF2B5EF4-FFF2-40B4-BE49-F238E27FC236}">
                <a16:creationId xmlns:a16="http://schemas.microsoft.com/office/drawing/2014/main" xmlns="" id="{C062A10D-84C1-4FF4-836A-0782F6044C81}"/>
              </a:ext>
            </a:extLst>
          </p:cNvPr>
          <p:cNvSpPr/>
          <p:nvPr/>
        </p:nvSpPr>
        <p:spPr>
          <a:xfrm>
            <a:off x="1441975" y="6016775"/>
            <a:ext cx="9123263" cy="430887"/>
          </a:xfrm>
          <a:prstGeom prst="rect">
            <a:avLst/>
          </a:prstGeom>
          <a:noFill/>
        </p:spPr>
        <p:txBody>
          <a:bodyPr wrap="square" lIns="0" tIns="0" rIns="0" bIns="0">
            <a:spAutoFit/>
          </a:bodyPr>
          <a:lstStyle/>
          <a:p>
            <a:pPr algn="just">
              <a:spcAft>
                <a:spcPts val="0"/>
              </a:spcAft>
              <a:tabLst>
                <a:tab pos="288290" algn="l"/>
              </a:tabLst>
            </a:pPr>
            <a:r>
              <a:rPr lang="nb-NO" altLang="zh-CN" sz="1400" i="1" kern="0" dirty="0">
                <a:solidFill>
                  <a:schemeClr val="dk1"/>
                </a:solidFill>
                <a:latin typeface="Times New Roman" panose="02020603050405020304" pitchFamily="18" charset="0"/>
              </a:rPr>
              <a:t>[13]CMU. Graphics Lab Motion Capture Database[DB/OL], </a:t>
            </a:r>
            <a:r>
              <a:rPr lang="nb-NO" altLang="zh-CN" sz="1400" i="1" kern="0" dirty="0">
                <a:solidFill>
                  <a:schemeClr val="dk1"/>
                </a:solidFill>
                <a:latin typeface="Times New Roman" panose="02020603050405020304" pitchFamily="18" charset="0"/>
                <a:hlinkClick r:id="rId4"/>
              </a:rPr>
              <a:t>http://mocap.cs.cmu.edu/</a:t>
            </a:r>
            <a:r>
              <a:rPr lang="nb-NO" altLang="zh-CN" sz="1400" i="1" kern="0" dirty="0">
                <a:solidFill>
                  <a:schemeClr val="dk1"/>
                </a:solidFill>
                <a:latin typeface="Times New Roman" panose="02020603050405020304" pitchFamily="18" charset="0"/>
              </a:rPr>
              <a:t>, 2007.</a:t>
            </a:r>
          </a:p>
          <a:p>
            <a:pPr algn="just">
              <a:spcAft>
                <a:spcPts val="0"/>
              </a:spcAft>
              <a:tabLst>
                <a:tab pos="288290" algn="l"/>
              </a:tabLst>
            </a:pPr>
            <a:r>
              <a:rPr lang="nb-NO" altLang="zh-CN" sz="1400" i="1" kern="0" dirty="0">
                <a:solidFill>
                  <a:schemeClr val="dk1"/>
                </a:solidFill>
                <a:latin typeface="Times New Roman" panose="02020603050405020304" pitchFamily="18" charset="0"/>
              </a:rPr>
              <a:t>[31]Ionescu C, Papava D, Olaru V, et al. Human3.6M[DB/OL], </a:t>
            </a:r>
            <a:r>
              <a:rPr lang="nb-NO" altLang="zh-CN" sz="1400" i="1" kern="0" dirty="0">
                <a:solidFill>
                  <a:schemeClr val="dk1"/>
                </a:solidFill>
                <a:latin typeface="Times New Roman" panose="02020603050405020304" pitchFamily="18" charset="0"/>
                <a:hlinkClick r:id="rId5"/>
              </a:rPr>
              <a:t>http://vision.imar.ro/human3.6m/description.php</a:t>
            </a:r>
            <a:r>
              <a:rPr lang="nb-NO" altLang="zh-CN" sz="1400" i="1" kern="0" dirty="0">
                <a:solidFill>
                  <a:schemeClr val="dk1"/>
                </a:solidFill>
                <a:latin typeface="Times New Roman" panose="02020603050405020304" pitchFamily="18" charset="0"/>
              </a:rPr>
              <a:t>, 2014-07.</a:t>
            </a:r>
          </a:p>
        </p:txBody>
      </p:sp>
      <p:grpSp>
        <p:nvGrpSpPr>
          <p:cNvPr id="8" name="组合 7">
            <a:extLst>
              <a:ext uri="{FF2B5EF4-FFF2-40B4-BE49-F238E27FC236}">
                <a16:creationId xmlns:a16="http://schemas.microsoft.com/office/drawing/2014/main" xmlns="" id="{5E49432B-2723-4EDF-B3B3-518B5B5020CD}"/>
              </a:ext>
            </a:extLst>
          </p:cNvPr>
          <p:cNvGrpSpPr/>
          <p:nvPr/>
        </p:nvGrpSpPr>
        <p:grpSpPr>
          <a:xfrm>
            <a:off x="4097270" y="3136455"/>
            <a:ext cx="3734000" cy="1831043"/>
            <a:chOff x="2681790" y="3113965"/>
            <a:chExt cx="3734000" cy="1831043"/>
          </a:xfrm>
        </p:grpSpPr>
        <p:sp>
          <p:nvSpPr>
            <p:cNvPr id="9" name="圆柱形 8">
              <a:extLst>
                <a:ext uri="{FF2B5EF4-FFF2-40B4-BE49-F238E27FC236}">
                  <a16:creationId xmlns:a16="http://schemas.microsoft.com/office/drawing/2014/main" xmlns="" id="{AC13BBE9-0D9E-4175-BBCF-11960F35F984}"/>
                </a:ext>
              </a:extLst>
            </p:cNvPr>
            <p:cNvSpPr/>
            <p:nvPr/>
          </p:nvSpPr>
          <p:spPr>
            <a:xfrm>
              <a:off x="2681790" y="3113965"/>
              <a:ext cx="3488356" cy="1831043"/>
            </a:xfrm>
            <a:prstGeom prst="can">
              <a:avLst/>
            </a:prstGeom>
            <a:solidFill>
              <a:sysClr val="window" lastClr="FFFFFF"/>
            </a:solidFill>
            <a:ln w="6350" cap="flat" cmpd="sng" algn="ctr">
              <a:solidFill>
                <a:sysClr val="windowText" lastClr="000000"/>
              </a:solidFill>
              <a:prstDash val="solid"/>
              <a:miter lim="800000"/>
            </a:ln>
            <a:effectLst>
              <a:outerShdw blurRad="63500" sx="102000" sy="102000" algn="ctr"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10" name="图片 9">
              <a:extLst>
                <a:ext uri="{FF2B5EF4-FFF2-40B4-BE49-F238E27FC236}">
                  <a16:creationId xmlns:a16="http://schemas.microsoft.com/office/drawing/2014/main" xmlns="" id="{042EF6E9-7450-4AC5-87AB-A7325CAA02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4128" t="11538" r="31801" b="11215"/>
            <a:stretch>
              <a:fillRect/>
            </a:stretch>
          </p:blipFill>
          <p:spPr>
            <a:xfrm>
              <a:off x="5096440" y="3664711"/>
              <a:ext cx="655320" cy="1112364"/>
            </a:xfrm>
            <a:prstGeom prst="rect">
              <a:avLst/>
            </a:prstGeom>
          </p:spPr>
        </p:pic>
        <p:pic>
          <p:nvPicPr>
            <p:cNvPr id="11" name="图片 10">
              <a:extLst>
                <a:ext uri="{FF2B5EF4-FFF2-40B4-BE49-F238E27FC236}">
                  <a16:creationId xmlns:a16="http://schemas.microsoft.com/office/drawing/2014/main" xmlns="" id="{A509ABC8-47D6-44E1-BC53-A4638F93D89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8665" t="6390" r="34673" b="8507"/>
            <a:stretch>
              <a:fillRect/>
            </a:stretch>
          </p:blipFill>
          <p:spPr>
            <a:xfrm>
              <a:off x="2860632" y="3562825"/>
              <a:ext cx="512818" cy="1225484"/>
            </a:xfrm>
            <a:prstGeom prst="rect">
              <a:avLst/>
            </a:prstGeom>
          </p:spPr>
        </p:pic>
        <p:pic>
          <p:nvPicPr>
            <p:cNvPr id="12" name="图片 11">
              <a:extLst>
                <a:ext uri="{FF2B5EF4-FFF2-40B4-BE49-F238E27FC236}">
                  <a16:creationId xmlns:a16="http://schemas.microsoft.com/office/drawing/2014/main" xmlns="" id="{E084AF8E-537E-427B-AA12-98E4A7149C0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8104" t="10369" r="37333" b="9111"/>
            <a:stretch>
              <a:fillRect/>
            </a:stretch>
          </p:blipFill>
          <p:spPr>
            <a:xfrm>
              <a:off x="4569197" y="3688279"/>
              <a:ext cx="472440" cy="1159497"/>
            </a:xfrm>
            <a:prstGeom prst="rect">
              <a:avLst/>
            </a:prstGeom>
          </p:spPr>
        </p:pic>
        <p:pic>
          <p:nvPicPr>
            <p:cNvPr id="13" name="图片 12">
              <a:extLst>
                <a:ext uri="{FF2B5EF4-FFF2-40B4-BE49-F238E27FC236}">
                  <a16:creationId xmlns:a16="http://schemas.microsoft.com/office/drawing/2014/main" xmlns="" id="{9BCDDE25-CC5A-42B2-A762-42C38633A12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7293" t="9187" r="30360" b="9638"/>
            <a:stretch>
              <a:fillRect/>
            </a:stretch>
          </p:blipFill>
          <p:spPr>
            <a:xfrm>
              <a:off x="3873643" y="3703780"/>
              <a:ext cx="622170" cy="1168923"/>
            </a:xfrm>
            <a:prstGeom prst="rect">
              <a:avLst/>
            </a:prstGeom>
          </p:spPr>
        </p:pic>
        <p:pic>
          <p:nvPicPr>
            <p:cNvPr id="14" name="图片 13">
              <a:extLst>
                <a:ext uri="{FF2B5EF4-FFF2-40B4-BE49-F238E27FC236}">
                  <a16:creationId xmlns:a16="http://schemas.microsoft.com/office/drawing/2014/main" xmlns="" id="{741C9C99-376C-4BDF-B7E1-82ECBA4C217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0677" t="5649" r="37268" b="7284"/>
            <a:stretch>
              <a:fillRect/>
            </a:stretch>
          </p:blipFill>
          <p:spPr>
            <a:xfrm>
              <a:off x="3434868" y="3594011"/>
              <a:ext cx="424206" cy="1253765"/>
            </a:xfrm>
            <a:prstGeom prst="rect">
              <a:avLst/>
            </a:prstGeom>
          </p:spPr>
        </p:pic>
        <p:sp>
          <p:nvSpPr>
            <p:cNvPr id="15" name="文本框 14">
              <a:extLst>
                <a:ext uri="{FF2B5EF4-FFF2-40B4-BE49-F238E27FC236}">
                  <a16:creationId xmlns:a16="http://schemas.microsoft.com/office/drawing/2014/main" xmlns="" id="{73EDEE83-1ACF-4CF1-B73A-277F87BC7BB9}"/>
                </a:ext>
              </a:extLst>
            </p:cNvPr>
            <p:cNvSpPr txBox="1"/>
            <p:nvPr/>
          </p:nvSpPr>
          <p:spPr>
            <a:xfrm>
              <a:off x="5539097" y="3942826"/>
              <a:ext cx="876693" cy="523220"/>
            </a:xfrm>
            <a:prstGeom prst="rect">
              <a:avLst/>
            </a:prstGeom>
            <a:noFill/>
          </p:spPr>
          <p:txBody>
            <a:bodyPr wrap="square" rtlCol="0">
              <a:spAutoFit/>
            </a:bodyPr>
            <a:lstStyle/>
            <a:p>
              <a:pPr fontAlgn="auto">
                <a:spcBef>
                  <a:spcPts val="0"/>
                </a:spcBef>
                <a:spcAft>
                  <a:spcPts val="0"/>
                </a:spcAft>
              </a:pPr>
              <a:r>
                <a:rPr lang="en-US" altLang="zh-CN" sz="2800" dirty="0">
                  <a:solidFill>
                    <a:prstClr val="black"/>
                  </a:solidFill>
                  <a:latin typeface="Calibri" panose="020F0502020204030204"/>
                </a:rPr>
                <a:t>……</a:t>
              </a:r>
              <a:endParaRPr lang="zh-CN" altLang="en-US" sz="2800" dirty="0">
                <a:solidFill>
                  <a:prstClr val="black"/>
                </a:solidFill>
                <a:latin typeface="Calibri" panose="020F0502020204030204"/>
              </a:endParaRPr>
            </a:p>
          </p:txBody>
        </p:sp>
        <p:sp>
          <p:nvSpPr>
            <p:cNvPr id="16" name="文本框 15">
              <a:extLst>
                <a:ext uri="{FF2B5EF4-FFF2-40B4-BE49-F238E27FC236}">
                  <a16:creationId xmlns:a16="http://schemas.microsoft.com/office/drawing/2014/main" xmlns="" id="{67C5E2FF-9FB2-44C7-B8E2-EE75693977E0}"/>
                </a:ext>
              </a:extLst>
            </p:cNvPr>
            <p:cNvSpPr txBox="1"/>
            <p:nvPr/>
          </p:nvSpPr>
          <p:spPr>
            <a:xfrm>
              <a:off x="3799814" y="3183853"/>
              <a:ext cx="1233241" cy="338554"/>
            </a:xfrm>
            <a:prstGeom prst="rect">
              <a:avLst/>
            </a:prstGeom>
            <a:noFill/>
          </p:spPr>
          <p:txBody>
            <a:bodyPr wrap="square" rtlCol="0">
              <a:spAutoFit/>
            </a:bodyPr>
            <a:lstStyle/>
            <a:p>
              <a:pPr fontAlgn="auto">
                <a:spcBef>
                  <a:spcPts val="0"/>
                </a:spcBef>
                <a:spcAft>
                  <a:spcPts val="0"/>
                </a:spcAft>
              </a:pPr>
              <a:r>
                <a:rPr lang="zh-CN" altLang="en-US" sz="1600" dirty="0">
                  <a:solidFill>
                    <a:schemeClr val="accent2"/>
                  </a:solidFill>
                  <a:latin typeface="黑体" panose="02010609060101010101" pitchFamily="2" charset="-122"/>
                  <a:ea typeface="黑体" panose="02010609060101010101" pitchFamily="2" charset="-122"/>
                </a:rPr>
                <a:t>三维姿势库</a:t>
              </a:r>
            </a:p>
          </p:txBody>
        </p:sp>
      </p:grpSp>
      <p:sp>
        <p:nvSpPr>
          <p:cNvPr id="17" name="右箭头 61">
            <a:extLst>
              <a:ext uri="{FF2B5EF4-FFF2-40B4-BE49-F238E27FC236}">
                <a16:creationId xmlns:a16="http://schemas.microsoft.com/office/drawing/2014/main" xmlns="" id="{AAC3701B-775A-4489-B488-7D6BB9B9CF1A}"/>
              </a:ext>
            </a:extLst>
          </p:cNvPr>
          <p:cNvSpPr/>
          <p:nvPr/>
        </p:nvSpPr>
        <p:spPr>
          <a:xfrm>
            <a:off x="3397050" y="4366688"/>
            <a:ext cx="54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18" name="图片 17">
            <a:extLst>
              <a:ext uri="{FF2B5EF4-FFF2-40B4-BE49-F238E27FC236}">
                <a16:creationId xmlns:a16="http://schemas.microsoft.com/office/drawing/2014/main" xmlns="" id="{2B7AAEA9-8BCB-4EFD-BFC0-7917984E42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74955" y="5332541"/>
            <a:ext cx="657302" cy="692515"/>
          </a:xfrm>
          <a:prstGeom prst="rect">
            <a:avLst/>
          </a:prstGeom>
        </p:spPr>
      </p:pic>
      <p:pic>
        <p:nvPicPr>
          <p:cNvPr id="19" name="图片 18">
            <a:extLst>
              <a:ext uri="{FF2B5EF4-FFF2-40B4-BE49-F238E27FC236}">
                <a16:creationId xmlns:a16="http://schemas.microsoft.com/office/drawing/2014/main" xmlns="" id="{42A020C0-F5B6-4BCA-9B65-83E70EC1B6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943545">
            <a:off x="7064272" y="5077680"/>
            <a:ext cx="657302" cy="692515"/>
          </a:xfrm>
          <a:prstGeom prst="rect">
            <a:avLst/>
          </a:prstGeom>
        </p:spPr>
      </p:pic>
      <p:pic>
        <p:nvPicPr>
          <p:cNvPr id="20" name="图片 19">
            <a:extLst>
              <a:ext uri="{FF2B5EF4-FFF2-40B4-BE49-F238E27FC236}">
                <a16:creationId xmlns:a16="http://schemas.microsoft.com/office/drawing/2014/main" xmlns="" id="{27D24C1E-CADB-41FE-B0B5-0BF178D926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28988">
            <a:off x="4236177" y="5101286"/>
            <a:ext cx="657302" cy="692515"/>
          </a:xfrm>
          <a:prstGeom prst="rect">
            <a:avLst/>
          </a:prstGeom>
        </p:spPr>
      </p:pic>
      <p:sp>
        <p:nvSpPr>
          <p:cNvPr id="21" name="右箭头 65">
            <a:extLst>
              <a:ext uri="{FF2B5EF4-FFF2-40B4-BE49-F238E27FC236}">
                <a16:creationId xmlns:a16="http://schemas.microsoft.com/office/drawing/2014/main" xmlns="" id="{E5319887-F40E-453B-B008-759138301BC4}"/>
              </a:ext>
            </a:extLst>
          </p:cNvPr>
          <p:cNvSpPr/>
          <p:nvPr/>
        </p:nvSpPr>
        <p:spPr>
          <a:xfrm>
            <a:off x="7705691" y="4386142"/>
            <a:ext cx="54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2" name="弧形 21">
            <a:extLst>
              <a:ext uri="{FF2B5EF4-FFF2-40B4-BE49-F238E27FC236}">
                <a16:creationId xmlns:a16="http://schemas.microsoft.com/office/drawing/2014/main" xmlns="" id="{EAAF46A0-ED04-4E78-815C-310F4B78EC81}"/>
              </a:ext>
            </a:extLst>
          </p:cNvPr>
          <p:cNvSpPr/>
          <p:nvPr/>
        </p:nvSpPr>
        <p:spPr>
          <a:xfrm rot="8369477">
            <a:off x="6186053" y="5160614"/>
            <a:ext cx="977558" cy="475136"/>
          </a:xfrm>
          <a:prstGeom prst="arc">
            <a:avLst>
              <a:gd name="adj1" fmla="val 13998520"/>
              <a:gd name="adj2" fmla="val 20934629"/>
            </a:avLst>
          </a:prstGeom>
          <a:noFill/>
          <a:ln w="19050" cap="flat" cmpd="sng" algn="ctr">
            <a:solidFill>
              <a:sysClr val="windowText" lastClr="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23" name="对象 22">
            <a:extLst>
              <a:ext uri="{FF2B5EF4-FFF2-40B4-BE49-F238E27FC236}">
                <a16:creationId xmlns:a16="http://schemas.microsoft.com/office/drawing/2014/main" xmlns="" id="{D8974837-60F5-4969-90C7-00EB2CDA1AB5}"/>
              </a:ext>
            </a:extLst>
          </p:cNvPr>
          <p:cNvGraphicFramePr>
            <a:graphicFrameLocks noChangeAspect="1"/>
          </p:cNvGraphicFramePr>
          <p:nvPr>
            <p:extLst>
              <p:ext uri="{D42A27DB-BD31-4B8C-83A1-F6EECF244321}">
                <p14:modId xmlns:p14="http://schemas.microsoft.com/office/powerpoint/2010/main" val="4082345405"/>
              </p:ext>
            </p:extLst>
          </p:nvPr>
        </p:nvGraphicFramePr>
        <p:xfrm>
          <a:off x="6598656" y="5703460"/>
          <a:ext cx="448961" cy="254816"/>
        </p:xfrm>
        <a:graphic>
          <a:graphicData uri="http://schemas.openxmlformats.org/presentationml/2006/ole">
            <mc:AlternateContent xmlns:mc="http://schemas.openxmlformats.org/markup-compatibility/2006">
              <mc:Choice xmlns:v="urn:schemas-microsoft-com:vml" Requires="v">
                <p:oleObj spid="_x0000_s3534" name="Equation" r:id="rId12" imgW="355600" imgH="203200" progId="Equation.DSMT4">
                  <p:embed/>
                </p:oleObj>
              </mc:Choice>
              <mc:Fallback>
                <p:oleObj name="Equation" r:id="rId12" imgW="355600" imgH="203200" progId="Equation.DSMT4">
                  <p:embed/>
                  <p:pic>
                    <p:nvPicPr>
                      <p:cNvPr id="71" name="对象 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8656" y="5703460"/>
                        <a:ext cx="448961" cy="254816"/>
                      </a:xfrm>
                      <a:prstGeom prst="rect">
                        <a:avLst/>
                      </a:prstGeom>
                      <a:noFill/>
                    </p:spPr>
                  </p:pic>
                </p:oleObj>
              </mc:Fallback>
            </mc:AlternateContent>
          </a:graphicData>
        </a:graphic>
      </p:graphicFrame>
      <p:sp>
        <p:nvSpPr>
          <p:cNvPr id="24" name="弧形 23">
            <a:extLst>
              <a:ext uri="{FF2B5EF4-FFF2-40B4-BE49-F238E27FC236}">
                <a16:creationId xmlns:a16="http://schemas.microsoft.com/office/drawing/2014/main" xmlns="" id="{CB451D29-3AA7-4DFE-B15A-68756094749F}"/>
              </a:ext>
            </a:extLst>
          </p:cNvPr>
          <p:cNvSpPr/>
          <p:nvPr/>
        </p:nvSpPr>
        <p:spPr>
          <a:xfrm rot="11560871">
            <a:off x="4945673" y="5221377"/>
            <a:ext cx="977558" cy="475136"/>
          </a:xfrm>
          <a:prstGeom prst="arc">
            <a:avLst>
              <a:gd name="adj1" fmla="val 13998520"/>
              <a:gd name="adj2" fmla="val 20934629"/>
            </a:avLst>
          </a:prstGeom>
          <a:noFill/>
          <a:ln w="19050" cap="flat" cmpd="sng" algn="ctr">
            <a:solidFill>
              <a:sysClr val="windowText" lastClr="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25" name="对象 24">
            <a:extLst>
              <a:ext uri="{FF2B5EF4-FFF2-40B4-BE49-F238E27FC236}">
                <a16:creationId xmlns:a16="http://schemas.microsoft.com/office/drawing/2014/main" xmlns="" id="{FE1E348B-0D41-419E-9E52-D3361FB31CD9}"/>
              </a:ext>
            </a:extLst>
          </p:cNvPr>
          <p:cNvGraphicFramePr>
            <a:graphicFrameLocks noChangeAspect="1"/>
          </p:cNvGraphicFramePr>
          <p:nvPr>
            <p:extLst>
              <p:ext uri="{D42A27DB-BD31-4B8C-83A1-F6EECF244321}">
                <p14:modId xmlns:p14="http://schemas.microsoft.com/office/powerpoint/2010/main" val="2193386522"/>
              </p:ext>
            </p:extLst>
          </p:nvPr>
        </p:nvGraphicFramePr>
        <p:xfrm>
          <a:off x="5008519" y="5763890"/>
          <a:ext cx="448961" cy="254816"/>
        </p:xfrm>
        <a:graphic>
          <a:graphicData uri="http://schemas.openxmlformats.org/presentationml/2006/ole">
            <mc:AlternateContent xmlns:mc="http://schemas.openxmlformats.org/markup-compatibility/2006">
              <mc:Choice xmlns:v="urn:schemas-microsoft-com:vml" Requires="v">
                <p:oleObj spid="_x0000_s3535" name="Equation" r:id="rId14" imgW="355600" imgH="203200" progId="Equation.DSMT4">
                  <p:embed/>
                </p:oleObj>
              </mc:Choice>
              <mc:Fallback>
                <p:oleObj name="Equation" r:id="rId14" imgW="355600" imgH="203200" progId="Equation.DSMT4">
                  <p:embed/>
                  <p:pic>
                    <p:nvPicPr>
                      <p:cNvPr id="73" name="对象 7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08519" y="5763890"/>
                        <a:ext cx="448961" cy="254816"/>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xmlns="" id="{30DD1940-8D0A-405A-9D05-D919829A4C8F}"/>
              </a:ext>
            </a:extLst>
          </p:cNvPr>
          <p:cNvGraphicFramePr>
            <a:graphicFrameLocks noChangeAspect="1"/>
          </p:cNvGraphicFramePr>
          <p:nvPr>
            <p:extLst>
              <p:ext uri="{D42A27DB-BD31-4B8C-83A1-F6EECF244321}">
                <p14:modId xmlns:p14="http://schemas.microsoft.com/office/powerpoint/2010/main" val="1205886216"/>
              </p:ext>
            </p:extLst>
          </p:nvPr>
        </p:nvGraphicFramePr>
        <p:xfrm>
          <a:off x="7179073" y="5064006"/>
          <a:ext cx="287337" cy="447675"/>
        </p:xfrm>
        <a:graphic>
          <a:graphicData uri="http://schemas.openxmlformats.org/presentationml/2006/ole">
            <mc:AlternateContent xmlns:mc="http://schemas.openxmlformats.org/markup-compatibility/2006">
              <mc:Choice xmlns:v="urn:schemas-microsoft-com:vml" Requires="v">
                <p:oleObj spid="_x0000_s3536" name="Equation" r:id="rId15" imgW="4267200" imgH="6096000" progId="Equation.DSMT4">
                  <p:embed/>
                </p:oleObj>
              </mc:Choice>
              <mc:Fallback>
                <p:oleObj name="Equation" r:id="rId15" imgW="4267200" imgH="6096000" progId="Equation.DSMT4">
                  <p:embed/>
                  <p:pic>
                    <p:nvPicPr>
                      <p:cNvPr id="74" name="对象 73"/>
                      <p:cNvPicPr>
                        <a:picLocks noChangeAspect="1" noChangeArrowheads="1"/>
                      </p:cNvPicPr>
                      <p:nvPr/>
                    </p:nvPicPr>
                    <p:blipFill>
                      <a:blip r:embed="rId16"/>
                      <a:srcRect/>
                      <a:stretch>
                        <a:fillRect/>
                      </a:stretch>
                    </p:blipFill>
                    <p:spPr bwMode="auto">
                      <a:xfrm>
                        <a:off x="7179073" y="5064006"/>
                        <a:ext cx="287337" cy="447675"/>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xmlns="" id="{EF551903-01A1-4665-BAC8-02047F73DE5C}"/>
              </a:ext>
            </a:extLst>
          </p:cNvPr>
          <p:cNvGraphicFramePr>
            <a:graphicFrameLocks noChangeAspect="1"/>
          </p:cNvGraphicFramePr>
          <p:nvPr>
            <p:extLst>
              <p:ext uri="{D42A27DB-BD31-4B8C-83A1-F6EECF244321}">
                <p14:modId xmlns:p14="http://schemas.microsoft.com/office/powerpoint/2010/main" val="3304826423"/>
              </p:ext>
            </p:extLst>
          </p:nvPr>
        </p:nvGraphicFramePr>
        <p:xfrm>
          <a:off x="5802114" y="5306721"/>
          <a:ext cx="365125" cy="355600"/>
        </p:xfrm>
        <a:graphic>
          <a:graphicData uri="http://schemas.openxmlformats.org/presentationml/2006/ole">
            <mc:AlternateContent xmlns:mc="http://schemas.openxmlformats.org/markup-compatibility/2006">
              <mc:Choice xmlns:v="urn:schemas-microsoft-com:vml" Requires="v">
                <p:oleObj spid="_x0000_s3537" name="Equation" r:id="rId17" imgW="6400800" imgH="6096000" progId="Equation.DSMT4">
                  <p:embed/>
                </p:oleObj>
              </mc:Choice>
              <mc:Fallback>
                <p:oleObj name="Equation" r:id="rId17" imgW="6400800" imgH="6096000" progId="Equation.DSMT4">
                  <p:embed/>
                  <p:pic>
                    <p:nvPicPr>
                      <p:cNvPr id="75" name="对象 74"/>
                      <p:cNvPicPr>
                        <a:picLocks noChangeAspect="1" noChangeArrowheads="1"/>
                      </p:cNvPicPr>
                      <p:nvPr/>
                    </p:nvPicPr>
                    <p:blipFill>
                      <a:blip r:embed="rId18"/>
                      <a:srcRect/>
                      <a:stretch>
                        <a:fillRect/>
                      </a:stretch>
                    </p:blipFill>
                    <p:spPr bwMode="auto">
                      <a:xfrm>
                        <a:off x="5802114" y="5306721"/>
                        <a:ext cx="365125" cy="355600"/>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xmlns="" id="{B4072479-E57F-4439-BEAB-7EA3F6F0F50B}"/>
              </a:ext>
            </a:extLst>
          </p:cNvPr>
          <p:cNvGraphicFramePr>
            <a:graphicFrameLocks noChangeAspect="1"/>
          </p:cNvGraphicFramePr>
          <p:nvPr>
            <p:extLst>
              <p:ext uri="{D42A27DB-BD31-4B8C-83A1-F6EECF244321}">
                <p14:modId xmlns:p14="http://schemas.microsoft.com/office/powerpoint/2010/main" val="2244814016"/>
              </p:ext>
            </p:extLst>
          </p:nvPr>
        </p:nvGraphicFramePr>
        <p:xfrm>
          <a:off x="4519963" y="5082047"/>
          <a:ext cx="381000" cy="355600"/>
        </p:xfrm>
        <a:graphic>
          <a:graphicData uri="http://schemas.openxmlformats.org/presentationml/2006/ole">
            <mc:AlternateContent xmlns:mc="http://schemas.openxmlformats.org/markup-compatibility/2006">
              <mc:Choice xmlns:v="urn:schemas-microsoft-com:vml" Requires="v">
                <p:oleObj spid="_x0000_s3538" name="Equation" r:id="rId19" imgW="6705600" imgH="6096000" progId="Equation.DSMT4">
                  <p:embed/>
                </p:oleObj>
              </mc:Choice>
              <mc:Fallback>
                <p:oleObj name="Equation" r:id="rId19" imgW="6705600" imgH="6096000" progId="Equation.DSMT4">
                  <p:embed/>
                  <p:pic>
                    <p:nvPicPr>
                      <p:cNvPr id="76" name="对象 75"/>
                      <p:cNvPicPr>
                        <a:picLocks noChangeAspect="1" noChangeArrowheads="1"/>
                      </p:cNvPicPr>
                      <p:nvPr/>
                    </p:nvPicPr>
                    <p:blipFill>
                      <a:blip r:embed="rId20"/>
                      <a:srcRect/>
                      <a:stretch>
                        <a:fillRect/>
                      </a:stretch>
                    </p:blipFill>
                    <p:spPr bwMode="auto">
                      <a:xfrm>
                        <a:off x="4519963" y="5082047"/>
                        <a:ext cx="381000" cy="355600"/>
                      </a:xfrm>
                      <a:prstGeom prst="rect">
                        <a:avLst/>
                      </a:prstGeom>
                      <a:noFill/>
                    </p:spPr>
                  </p:pic>
                </p:oleObj>
              </mc:Fallback>
            </mc:AlternateContent>
          </a:graphicData>
        </a:graphic>
      </p:graphicFrame>
      <p:pic>
        <p:nvPicPr>
          <p:cNvPr id="29" name="Picture 3" descr="C:\Documents and Settings\GY\桌面\未标题-3.png">
            <a:extLst>
              <a:ext uri="{FF2B5EF4-FFF2-40B4-BE49-F238E27FC236}">
                <a16:creationId xmlns:a16="http://schemas.microsoft.com/office/drawing/2014/main" xmlns="" id="{FEA11690-4201-4060-9450-A6A38ACB4517}"/>
              </a:ext>
            </a:extLst>
          </p:cNvPr>
          <p:cNvPicPr>
            <a:picLocks noChangeAspect="1" noChangeArrowheads="1"/>
          </p:cNvPicPr>
          <p:nvPr/>
        </p:nvPicPr>
        <p:blipFill>
          <a:blip r:embed="rId21"/>
          <a:srcRect/>
          <a:stretch>
            <a:fillRect/>
          </a:stretch>
        </p:blipFill>
        <p:spPr bwMode="auto">
          <a:xfrm>
            <a:off x="1438410" y="3271470"/>
            <a:ext cx="1800000" cy="957995"/>
          </a:xfrm>
          <a:prstGeom prst="rect">
            <a:avLst/>
          </a:prstGeom>
          <a:noFill/>
          <a:ln w="12700">
            <a:solidFill>
              <a:schemeClr val="tx1">
                <a:lumMod val="75000"/>
                <a:lumOff val="25000"/>
              </a:schemeClr>
            </a:solidFill>
            <a:miter lim="800000"/>
            <a:headEnd/>
            <a:tailEnd/>
          </a:ln>
        </p:spPr>
      </p:pic>
      <p:pic>
        <p:nvPicPr>
          <p:cNvPr id="30" name="图片 29">
            <a:extLst>
              <a:ext uri="{FF2B5EF4-FFF2-40B4-BE49-F238E27FC236}">
                <a16:creationId xmlns:a16="http://schemas.microsoft.com/office/drawing/2014/main" xmlns="" id="{FF1C723D-78F0-4E5F-8EE4-5ED9F990FC77}"/>
              </a:ext>
            </a:extLst>
          </p:cNvPr>
          <p:cNvPicPr>
            <a:picLocks noChangeAspect="1"/>
          </p:cNvPicPr>
          <p:nvPr/>
        </p:nvPicPr>
        <p:blipFill>
          <a:blip r:embed="rId22"/>
          <a:stretch>
            <a:fillRect/>
          </a:stretch>
        </p:blipFill>
        <p:spPr>
          <a:xfrm>
            <a:off x="1438410" y="4650666"/>
            <a:ext cx="1800000" cy="1009014"/>
          </a:xfrm>
          <a:prstGeom prst="rect">
            <a:avLst/>
          </a:prstGeom>
          <a:ln w="12700">
            <a:solidFill>
              <a:schemeClr val="tx1">
                <a:lumMod val="75000"/>
                <a:lumOff val="25000"/>
              </a:schemeClr>
            </a:solidFill>
          </a:ln>
        </p:spPr>
      </p:pic>
      <p:sp>
        <p:nvSpPr>
          <p:cNvPr id="31" name="文本框 30">
            <a:extLst>
              <a:ext uri="{FF2B5EF4-FFF2-40B4-BE49-F238E27FC236}">
                <a16:creationId xmlns:a16="http://schemas.microsoft.com/office/drawing/2014/main" xmlns="" id="{601F553E-D9DE-4180-8C07-0F333D8EB49F}"/>
              </a:ext>
            </a:extLst>
          </p:cNvPr>
          <p:cNvSpPr txBox="1"/>
          <p:nvPr/>
        </p:nvSpPr>
        <p:spPr>
          <a:xfrm>
            <a:off x="1771748" y="4282874"/>
            <a:ext cx="1133324" cy="246221"/>
          </a:xfrm>
          <a:prstGeom prst="rect">
            <a:avLst/>
          </a:prstGeom>
          <a:noFill/>
        </p:spPr>
        <p:txBody>
          <a:bodyPr wrap="none" lIns="0" tIns="0" rIns="0" bIns="0" rtlCol="0">
            <a:spAutoFit/>
          </a:bodyPr>
          <a:lstStyle>
            <a:defPPr>
              <a:defRPr lang="zh-CN"/>
            </a:defPPr>
            <a:lvl1pPr>
              <a:defRPr sz="1600">
                <a:latin typeface="+mn-lt"/>
                <a:ea typeface="+mn-ea"/>
              </a:defRPr>
            </a:lvl1pPr>
          </a:lstStyle>
          <a:p>
            <a:r>
              <a:rPr lang="en-US" altLang="zh-CN" dirty="0"/>
              <a:t>CMU </a:t>
            </a:r>
            <a:r>
              <a:rPr lang="en-US" altLang="zh-CN" dirty="0" err="1"/>
              <a:t>MoCap</a:t>
            </a:r>
            <a:endParaRPr lang="zh-CN" altLang="en-US" dirty="0"/>
          </a:p>
        </p:txBody>
      </p:sp>
      <p:sp>
        <p:nvSpPr>
          <p:cNvPr id="32" name="文本框 31">
            <a:extLst>
              <a:ext uri="{FF2B5EF4-FFF2-40B4-BE49-F238E27FC236}">
                <a16:creationId xmlns:a16="http://schemas.microsoft.com/office/drawing/2014/main" xmlns="" id="{6E9AAD1D-B1E8-4B11-AD0D-7060026EE8E6}"/>
              </a:ext>
            </a:extLst>
          </p:cNvPr>
          <p:cNvSpPr txBox="1"/>
          <p:nvPr/>
        </p:nvSpPr>
        <p:spPr>
          <a:xfrm>
            <a:off x="1793816" y="5728856"/>
            <a:ext cx="1043555" cy="246221"/>
          </a:xfrm>
          <a:prstGeom prst="rect">
            <a:avLst/>
          </a:prstGeom>
          <a:noFill/>
        </p:spPr>
        <p:txBody>
          <a:bodyPr wrap="none" lIns="0" tIns="0" rIns="0" bIns="0" rtlCol="0">
            <a:spAutoFit/>
          </a:bodyPr>
          <a:lstStyle>
            <a:defPPr>
              <a:defRPr lang="zh-CN"/>
            </a:defPPr>
            <a:lvl1pPr>
              <a:defRPr sz="1600">
                <a:latin typeface="+mn-lt"/>
                <a:ea typeface="+mn-ea"/>
              </a:defRPr>
            </a:lvl1pPr>
          </a:lstStyle>
          <a:p>
            <a:r>
              <a:rPr lang="en-US" altLang="zh-CN" dirty="0"/>
              <a:t>Human3.6M</a:t>
            </a:r>
            <a:endParaRPr lang="zh-CN" altLang="en-US" dirty="0"/>
          </a:p>
        </p:txBody>
      </p:sp>
      <p:sp>
        <p:nvSpPr>
          <p:cNvPr id="33" name="文本框 32">
            <a:extLst>
              <a:ext uri="{FF2B5EF4-FFF2-40B4-BE49-F238E27FC236}">
                <a16:creationId xmlns:a16="http://schemas.microsoft.com/office/drawing/2014/main" xmlns="" id="{FB0EA8F5-9005-4C21-8920-333A1BBDA5AE}"/>
              </a:ext>
            </a:extLst>
          </p:cNvPr>
          <p:cNvSpPr txBox="1"/>
          <p:nvPr/>
        </p:nvSpPr>
        <p:spPr>
          <a:xfrm>
            <a:off x="3474004" y="3480632"/>
            <a:ext cx="430887" cy="1528624"/>
          </a:xfrm>
          <a:prstGeom prst="rect">
            <a:avLst/>
          </a:prstGeom>
          <a:noFill/>
        </p:spPr>
        <p:txBody>
          <a:bodyPr vert="eaVert" wrap="none" rtlCol="0">
            <a:spAutoFit/>
          </a:bodyPr>
          <a:lstStyle/>
          <a:p>
            <a:r>
              <a:rPr lang="zh-CN" altLang="en-US" sz="1600" dirty="0">
                <a:solidFill>
                  <a:schemeClr val="accent2"/>
                </a:solidFill>
                <a:latin typeface="+mn-lt"/>
                <a:ea typeface="+mn-ea"/>
              </a:rPr>
              <a:t>数据抽取、对齐</a:t>
            </a:r>
          </a:p>
        </p:txBody>
      </p:sp>
      <p:sp>
        <p:nvSpPr>
          <p:cNvPr id="34" name="文本框 33">
            <a:extLst>
              <a:ext uri="{FF2B5EF4-FFF2-40B4-BE49-F238E27FC236}">
                <a16:creationId xmlns:a16="http://schemas.microsoft.com/office/drawing/2014/main" xmlns="" id="{35DE3F27-9871-42A0-8731-809EAADBB712}"/>
              </a:ext>
            </a:extLst>
          </p:cNvPr>
          <p:cNvSpPr txBox="1"/>
          <p:nvPr/>
        </p:nvSpPr>
        <p:spPr>
          <a:xfrm>
            <a:off x="7666928" y="3454928"/>
            <a:ext cx="430887" cy="913070"/>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姿势投影</a:t>
            </a:r>
          </a:p>
        </p:txBody>
      </p:sp>
      <p:sp>
        <p:nvSpPr>
          <p:cNvPr id="35" name="左大括号 34">
            <a:extLst>
              <a:ext uri="{FF2B5EF4-FFF2-40B4-BE49-F238E27FC236}">
                <a16:creationId xmlns:a16="http://schemas.microsoft.com/office/drawing/2014/main" xmlns="" id="{2CED40D6-382C-42A9-926D-CA9F49B624B5}"/>
              </a:ext>
            </a:extLst>
          </p:cNvPr>
          <p:cNvSpPr/>
          <p:nvPr/>
        </p:nvSpPr>
        <p:spPr bwMode="auto">
          <a:xfrm>
            <a:off x="8298310" y="3181460"/>
            <a:ext cx="184044" cy="2627985"/>
          </a:xfrm>
          <a:prstGeom prst="leftBrac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文本框 35">
            <a:extLst>
              <a:ext uri="{FF2B5EF4-FFF2-40B4-BE49-F238E27FC236}">
                <a16:creationId xmlns:a16="http://schemas.microsoft.com/office/drawing/2014/main" xmlns="" id="{609F8BEA-CADE-49C9-A8A4-96F88BFE27EC}"/>
              </a:ext>
            </a:extLst>
          </p:cNvPr>
          <p:cNvSpPr txBox="1"/>
          <p:nvPr/>
        </p:nvSpPr>
        <p:spPr>
          <a:xfrm>
            <a:off x="9630174" y="3275140"/>
            <a:ext cx="800219" cy="338554"/>
          </a:xfrm>
          <a:prstGeom prst="rect">
            <a:avLst/>
          </a:prstGeom>
          <a:noFill/>
        </p:spPr>
        <p:txBody>
          <a:bodyPr wrap="none" rtlCol="0">
            <a:spAutoFit/>
          </a:bodyPr>
          <a:lstStyle/>
          <a:p>
            <a:r>
              <a:rPr lang="zh-CN" altLang="en-US" sz="1600" dirty="0">
                <a:latin typeface="+mn-lt"/>
                <a:ea typeface="+mn-ea"/>
              </a:rPr>
              <a:t>视角</a:t>
            </a:r>
            <a:r>
              <a:rPr lang="en-US" altLang="zh-CN" sz="1600" dirty="0">
                <a:latin typeface="+mn-lt"/>
                <a:ea typeface="+mn-ea"/>
              </a:rPr>
              <a:t>_0</a:t>
            </a:r>
            <a:endParaRPr lang="zh-CN" altLang="en-US" sz="1600" dirty="0">
              <a:latin typeface="+mn-lt"/>
              <a:ea typeface="+mn-ea"/>
            </a:endParaRPr>
          </a:p>
        </p:txBody>
      </p:sp>
      <p:sp>
        <p:nvSpPr>
          <p:cNvPr id="37" name="文本框 36">
            <a:extLst>
              <a:ext uri="{FF2B5EF4-FFF2-40B4-BE49-F238E27FC236}">
                <a16:creationId xmlns:a16="http://schemas.microsoft.com/office/drawing/2014/main" xmlns="" id="{5978C538-FF95-4415-BC7C-6FC140F08450}"/>
              </a:ext>
            </a:extLst>
          </p:cNvPr>
          <p:cNvSpPr txBox="1"/>
          <p:nvPr/>
        </p:nvSpPr>
        <p:spPr>
          <a:xfrm>
            <a:off x="9630174" y="3936225"/>
            <a:ext cx="800219" cy="338554"/>
          </a:xfrm>
          <a:prstGeom prst="rect">
            <a:avLst/>
          </a:prstGeom>
          <a:noFill/>
        </p:spPr>
        <p:txBody>
          <a:bodyPr wrap="none" rtlCol="0">
            <a:spAutoFit/>
          </a:bodyPr>
          <a:lstStyle/>
          <a:p>
            <a:r>
              <a:rPr lang="zh-CN" altLang="en-US" sz="1600" dirty="0">
                <a:latin typeface="+mn-lt"/>
                <a:ea typeface="+mn-ea"/>
              </a:rPr>
              <a:t>视角</a:t>
            </a:r>
            <a:r>
              <a:rPr lang="en-US" altLang="zh-CN" sz="1600" dirty="0">
                <a:latin typeface="+mn-lt"/>
                <a:ea typeface="+mn-ea"/>
              </a:rPr>
              <a:t>_1</a:t>
            </a:r>
            <a:endParaRPr lang="zh-CN" altLang="en-US" sz="1600" dirty="0">
              <a:latin typeface="+mn-lt"/>
              <a:ea typeface="+mn-ea"/>
            </a:endParaRPr>
          </a:p>
        </p:txBody>
      </p:sp>
      <p:sp>
        <p:nvSpPr>
          <p:cNvPr id="38" name="文本框 37">
            <a:extLst>
              <a:ext uri="{FF2B5EF4-FFF2-40B4-BE49-F238E27FC236}">
                <a16:creationId xmlns:a16="http://schemas.microsoft.com/office/drawing/2014/main" xmlns="" id="{13B5AB57-85D7-4350-9A2D-2F4C945F6CB7}"/>
              </a:ext>
            </a:extLst>
          </p:cNvPr>
          <p:cNvSpPr txBox="1"/>
          <p:nvPr/>
        </p:nvSpPr>
        <p:spPr>
          <a:xfrm>
            <a:off x="9630174" y="5287645"/>
            <a:ext cx="902811" cy="338554"/>
          </a:xfrm>
          <a:prstGeom prst="rect">
            <a:avLst/>
          </a:prstGeom>
          <a:noFill/>
        </p:spPr>
        <p:txBody>
          <a:bodyPr wrap="none" rtlCol="0">
            <a:spAutoFit/>
          </a:bodyPr>
          <a:lstStyle/>
          <a:p>
            <a:r>
              <a:rPr lang="zh-CN" altLang="en-US" sz="1600" dirty="0">
                <a:latin typeface="+mn-lt"/>
                <a:ea typeface="+mn-ea"/>
              </a:rPr>
              <a:t>视角</a:t>
            </a:r>
            <a:r>
              <a:rPr lang="en-US" altLang="zh-CN" sz="1600" dirty="0">
                <a:latin typeface="+mn-lt"/>
                <a:ea typeface="+mn-ea"/>
              </a:rPr>
              <a:t>_15</a:t>
            </a:r>
            <a:endParaRPr lang="zh-CN" altLang="en-US" sz="1600" dirty="0">
              <a:latin typeface="+mn-lt"/>
              <a:ea typeface="+mn-ea"/>
            </a:endParaRPr>
          </a:p>
        </p:txBody>
      </p:sp>
      <p:pic>
        <p:nvPicPr>
          <p:cNvPr id="39" name="图片 38">
            <a:extLst>
              <a:ext uri="{FF2B5EF4-FFF2-40B4-BE49-F238E27FC236}">
                <a16:creationId xmlns:a16="http://schemas.microsoft.com/office/drawing/2014/main" xmlns="" id="{EA14D72C-6FF2-4406-9EDE-AD005D593F70}"/>
              </a:ext>
            </a:extLst>
          </p:cNvPr>
          <p:cNvPicPr>
            <a:picLocks noChangeAspect="1"/>
          </p:cNvPicPr>
          <p:nvPr/>
        </p:nvPicPr>
        <p:blipFill>
          <a:blip r:embed="rId23"/>
          <a:stretch>
            <a:fillRect/>
          </a:stretch>
        </p:blipFill>
        <p:spPr>
          <a:xfrm>
            <a:off x="8624415" y="3091450"/>
            <a:ext cx="1080000" cy="894944"/>
          </a:xfrm>
          <a:prstGeom prst="rect">
            <a:avLst/>
          </a:prstGeom>
          <a:ln>
            <a:solidFill>
              <a:schemeClr val="tx1"/>
            </a:solidFill>
          </a:ln>
        </p:spPr>
      </p:pic>
      <p:pic>
        <p:nvPicPr>
          <p:cNvPr id="40" name="图片 39">
            <a:extLst>
              <a:ext uri="{FF2B5EF4-FFF2-40B4-BE49-F238E27FC236}">
                <a16:creationId xmlns:a16="http://schemas.microsoft.com/office/drawing/2014/main" xmlns="" id="{6A5587DB-E684-4E7C-93A7-3323904B7F08}"/>
              </a:ext>
            </a:extLst>
          </p:cNvPr>
          <p:cNvPicPr>
            <a:picLocks noChangeAspect="1"/>
          </p:cNvPicPr>
          <p:nvPr/>
        </p:nvPicPr>
        <p:blipFill>
          <a:blip r:embed="rId24"/>
          <a:stretch>
            <a:fillRect/>
          </a:stretch>
        </p:blipFill>
        <p:spPr>
          <a:xfrm>
            <a:off x="8624415" y="3642659"/>
            <a:ext cx="1080000" cy="928863"/>
          </a:xfrm>
          <a:prstGeom prst="rect">
            <a:avLst/>
          </a:prstGeom>
          <a:ln>
            <a:solidFill>
              <a:schemeClr val="tx1"/>
            </a:solidFill>
          </a:ln>
        </p:spPr>
      </p:pic>
      <p:pic>
        <p:nvPicPr>
          <p:cNvPr id="41" name="图片 40">
            <a:extLst>
              <a:ext uri="{FF2B5EF4-FFF2-40B4-BE49-F238E27FC236}">
                <a16:creationId xmlns:a16="http://schemas.microsoft.com/office/drawing/2014/main" xmlns="" id="{58A1A7E3-0DD6-4D02-8A70-D0FADE48D7EF}"/>
              </a:ext>
            </a:extLst>
          </p:cNvPr>
          <p:cNvPicPr>
            <a:picLocks noChangeAspect="1"/>
          </p:cNvPicPr>
          <p:nvPr/>
        </p:nvPicPr>
        <p:blipFill>
          <a:blip r:embed="rId25"/>
          <a:stretch>
            <a:fillRect/>
          </a:stretch>
        </p:blipFill>
        <p:spPr>
          <a:xfrm>
            <a:off x="8624415" y="4999260"/>
            <a:ext cx="1080000" cy="953893"/>
          </a:xfrm>
          <a:prstGeom prst="rect">
            <a:avLst/>
          </a:prstGeom>
          <a:ln>
            <a:solidFill>
              <a:schemeClr val="tx1"/>
            </a:solidFill>
          </a:ln>
        </p:spPr>
      </p:pic>
      <p:sp>
        <p:nvSpPr>
          <p:cNvPr id="42" name="文本框 41">
            <a:extLst>
              <a:ext uri="{FF2B5EF4-FFF2-40B4-BE49-F238E27FC236}">
                <a16:creationId xmlns:a16="http://schemas.microsoft.com/office/drawing/2014/main" xmlns="" id="{789C62E4-5647-4128-AA27-B8253CA03BB4}"/>
              </a:ext>
            </a:extLst>
          </p:cNvPr>
          <p:cNvSpPr txBox="1"/>
          <p:nvPr/>
        </p:nvSpPr>
        <p:spPr>
          <a:xfrm rot="5400000">
            <a:off x="8817503" y="4547717"/>
            <a:ext cx="876693" cy="523220"/>
          </a:xfrm>
          <a:prstGeom prst="rect">
            <a:avLst/>
          </a:prstGeom>
          <a:noFill/>
        </p:spPr>
        <p:txBody>
          <a:bodyPr wrap="square" rtlCol="0">
            <a:spAutoFit/>
          </a:bodyPr>
          <a:lstStyle/>
          <a:p>
            <a:pPr fontAlgn="auto">
              <a:spcBef>
                <a:spcPts val="0"/>
              </a:spcBef>
              <a:spcAft>
                <a:spcPts val="0"/>
              </a:spcAft>
            </a:pPr>
            <a:r>
              <a:rPr lang="en-US" altLang="zh-CN" sz="2800" dirty="0">
                <a:solidFill>
                  <a:prstClr val="black"/>
                </a:solidFill>
                <a:latin typeface="Calibri" panose="020F0502020204030204"/>
              </a:rPr>
              <a:t>……</a:t>
            </a:r>
            <a:endParaRPr lang="zh-CN" altLang="en-US" sz="2800" dirty="0">
              <a:solidFill>
                <a:prstClr val="black"/>
              </a:solidFill>
              <a:latin typeface="Calibri" panose="020F0502020204030204"/>
            </a:endParaRPr>
          </a:p>
        </p:txBody>
      </p:sp>
    </p:spTree>
    <p:extLst>
      <p:ext uri="{BB962C8B-B14F-4D97-AF65-F5344CB8AC3E}">
        <p14:creationId xmlns:p14="http://schemas.microsoft.com/office/powerpoint/2010/main" val="1577130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53F1640E-7004-40F5-BA08-8ACB515E8C2A}"/>
              </a:ext>
            </a:extLst>
          </p:cNvPr>
          <p:cNvSpPr>
            <a:spLocks noGrp="1"/>
          </p:cNvSpPr>
          <p:nvPr>
            <p:ph type="title"/>
          </p:nvPr>
        </p:nvSpPr>
        <p:spPr/>
        <p:txBody>
          <a:bodyPr/>
          <a:lstStyle/>
          <a:p>
            <a:endParaRPr lang="zh-CN" altLang="en-US"/>
          </a:p>
        </p:txBody>
      </p:sp>
      <p:grpSp>
        <p:nvGrpSpPr>
          <p:cNvPr id="5" name="组合 4">
            <a:extLst>
              <a:ext uri="{FF2B5EF4-FFF2-40B4-BE49-F238E27FC236}">
                <a16:creationId xmlns:a16="http://schemas.microsoft.com/office/drawing/2014/main" xmlns="" id="{D7BF629B-8673-40E6-BB5D-C7B6CEFFD073}"/>
              </a:ext>
            </a:extLst>
          </p:cNvPr>
          <p:cNvGrpSpPr/>
          <p:nvPr/>
        </p:nvGrpSpPr>
        <p:grpSpPr>
          <a:xfrm>
            <a:off x="1343472" y="908720"/>
            <a:ext cx="9144002" cy="504439"/>
            <a:chOff x="-2" y="1178719"/>
            <a:chExt cx="6275987" cy="504439"/>
          </a:xfrm>
        </p:grpSpPr>
        <p:sp>
          <p:nvSpPr>
            <p:cNvPr id="6" name="TextBox 61">
              <a:extLst>
                <a:ext uri="{FF2B5EF4-FFF2-40B4-BE49-F238E27FC236}">
                  <a16:creationId xmlns:a16="http://schemas.microsoft.com/office/drawing/2014/main" xmlns="" id="{2B985861-C066-42AA-98A0-6B7095DFF3A5}"/>
                </a:ext>
              </a:extLst>
            </p:cNvPr>
            <p:cNvSpPr txBox="1"/>
            <p:nvPr/>
          </p:nvSpPr>
          <p:spPr bwMode="auto">
            <a:xfrm>
              <a:off x="-2" y="1178719"/>
              <a:ext cx="3385107"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训练部分：初始三维姿势字典模型构建</a:t>
              </a:r>
            </a:p>
          </p:txBody>
        </p:sp>
        <p:sp>
          <p:nvSpPr>
            <p:cNvPr id="7" name="TextBox 63">
              <a:extLst>
                <a:ext uri="{FF2B5EF4-FFF2-40B4-BE49-F238E27FC236}">
                  <a16:creationId xmlns:a16="http://schemas.microsoft.com/office/drawing/2014/main" xmlns="" id="{71AE29AB-B873-4125-B166-0474D1CF8E70}"/>
                </a:ext>
              </a:extLst>
            </p:cNvPr>
            <p:cNvSpPr txBox="1"/>
            <p:nvPr/>
          </p:nvSpPr>
          <p:spPr bwMode="auto">
            <a:xfrm>
              <a:off x="3385106" y="1183096"/>
              <a:ext cx="2890879"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训练部分：多视角估计模型构建</a:t>
              </a:r>
            </a:p>
          </p:txBody>
        </p:sp>
      </p:grpSp>
      <p:sp>
        <p:nvSpPr>
          <p:cNvPr id="8" name="矩形 7">
            <a:extLst>
              <a:ext uri="{FF2B5EF4-FFF2-40B4-BE49-F238E27FC236}">
                <a16:creationId xmlns:a16="http://schemas.microsoft.com/office/drawing/2014/main" xmlns="" id="{ECB9AFCB-DA5D-408B-B5F9-08410A0FE942}"/>
              </a:ext>
            </a:extLst>
          </p:cNvPr>
          <p:cNvSpPr/>
          <p:nvPr/>
        </p:nvSpPr>
        <p:spPr>
          <a:xfrm>
            <a:off x="1369969" y="5724286"/>
            <a:ext cx="9123263" cy="430887"/>
          </a:xfrm>
          <a:prstGeom prst="rect">
            <a:avLst/>
          </a:prstGeom>
          <a:noFill/>
        </p:spPr>
        <p:txBody>
          <a:bodyPr wrap="square" lIns="0" tIns="0" rIns="0" bIns="0">
            <a:spAutoFit/>
          </a:bodyPr>
          <a:lstStyle/>
          <a:p>
            <a:pPr algn="just">
              <a:spcAft>
                <a:spcPts val="0"/>
              </a:spcAft>
              <a:tabLst>
                <a:tab pos="288290" algn="l"/>
              </a:tabLst>
            </a:pPr>
            <a:r>
              <a:rPr lang="nb-NO" altLang="zh-CN" sz="1400" i="1" kern="0" dirty="0">
                <a:solidFill>
                  <a:schemeClr val="dk1"/>
                </a:solidFill>
                <a:latin typeface="Times New Roman" panose="02020603050405020304" pitchFamily="18" charset="0"/>
              </a:rPr>
              <a:t>[17]Zhou X, Leonardos S, Hu X, et al. 3D Shape Estimation from 2D Landmarks: A Convex Relaxation Approach[A]. 2015 IEEE Conference on Computer Vision and Pattern Recognition(CVPR)[C]. IEEE Computer Society, 2015:4447-4455.</a:t>
            </a:r>
          </a:p>
        </p:txBody>
      </p:sp>
      <p:graphicFrame>
        <p:nvGraphicFramePr>
          <p:cNvPr id="9" name="对象 8">
            <a:extLst>
              <a:ext uri="{FF2B5EF4-FFF2-40B4-BE49-F238E27FC236}">
                <a16:creationId xmlns:a16="http://schemas.microsoft.com/office/drawing/2014/main" xmlns="" id="{13A607B8-C91B-470F-873A-38178AB932D2}"/>
              </a:ext>
            </a:extLst>
          </p:cNvPr>
          <p:cNvGraphicFramePr>
            <a:graphicFrameLocks noChangeAspect="1"/>
          </p:cNvGraphicFramePr>
          <p:nvPr>
            <p:extLst>
              <p:ext uri="{D42A27DB-BD31-4B8C-83A1-F6EECF244321}">
                <p14:modId xmlns:p14="http://schemas.microsoft.com/office/powerpoint/2010/main" val="2630295224"/>
              </p:ext>
            </p:extLst>
          </p:nvPr>
        </p:nvGraphicFramePr>
        <p:xfrm>
          <a:off x="3018989" y="4734176"/>
          <a:ext cx="331200" cy="360000"/>
        </p:xfrm>
        <a:graphic>
          <a:graphicData uri="http://schemas.openxmlformats.org/presentationml/2006/ole">
            <mc:AlternateContent xmlns:mc="http://schemas.openxmlformats.org/markup-compatibility/2006">
              <mc:Choice xmlns:v="urn:schemas-microsoft-com:vml" Requires="v">
                <p:oleObj spid="_x0000_s4282" name="Equation" r:id="rId4" imgW="215900" imgH="241300" progId="Equation.DSMT4">
                  <p:embed/>
                </p:oleObj>
              </mc:Choice>
              <mc:Fallback>
                <p:oleObj name="Equation" r:id="rId4" imgW="215900" imgH="241300" progId="Equation.DSMT4">
                  <p:embed/>
                  <p:pic>
                    <p:nvPicPr>
                      <p:cNvPr id="14"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8989" y="4734176"/>
                        <a:ext cx="331200"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圆柱形 9">
            <a:extLst>
              <a:ext uri="{FF2B5EF4-FFF2-40B4-BE49-F238E27FC236}">
                <a16:creationId xmlns:a16="http://schemas.microsoft.com/office/drawing/2014/main" xmlns="" id="{E85CD579-0AF4-4079-A1B8-8D2394CC4AF3}"/>
              </a:ext>
            </a:extLst>
          </p:cNvPr>
          <p:cNvSpPr/>
          <p:nvPr/>
        </p:nvSpPr>
        <p:spPr>
          <a:xfrm>
            <a:off x="1483261" y="2677794"/>
            <a:ext cx="3379099" cy="1831043"/>
          </a:xfrm>
          <a:prstGeom prst="can">
            <a:avLst/>
          </a:prstGeom>
          <a:solidFill>
            <a:sysClr val="window" lastClr="FFFFFF"/>
          </a:solidFill>
          <a:ln w="6350" cap="flat" cmpd="sng" algn="ctr">
            <a:solidFill>
              <a:sysClr val="windowText" lastClr="000000"/>
            </a:solidFill>
            <a:prstDash val="solid"/>
            <a:miter lim="800000"/>
          </a:ln>
          <a:effectLst>
            <a:outerShdw blurRad="63500" sx="102000" sy="102000" algn="ctr"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11" name="图片 10">
            <a:extLst>
              <a:ext uri="{FF2B5EF4-FFF2-40B4-BE49-F238E27FC236}">
                <a16:creationId xmlns:a16="http://schemas.microsoft.com/office/drawing/2014/main" xmlns="" id="{DEE50DE1-A6D5-4A5D-BF95-AF8FC9A7704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4128" t="11538" r="31801" b="11215"/>
          <a:stretch>
            <a:fillRect/>
          </a:stretch>
        </p:blipFill>
        <p:spPr>
          <a:xfrm>
            <a:off x="3830802" y="3228540"/>
            <a:ext cx="655320" cy="1112364"/>
          </a:xfrm>
          <a:prstGeom prst="rect">
            <a:avLst/>
          </a:prstGeom>
        </p:spPr>
      </p:pic>
      <p:pic>
        <p:nvPicPr>
          <p:cNvPr id="12" name="图片 11">
            <a:extLst>
              <a:ext uri="{FF2B5EF4-FFF2-40B4-BE49-F238E27FC236}">
                <a16:creationId xmlns:a16="http://schemas.microsoft.com/office/drawing/2014/main" xmlns="" id="{FAFC25DE-240E-4D38-8007-0E0297C7BCB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8665" t="6390" r="34673" b="8507"/>
          <a:stretch>
            <a:fillRect/>
          </a:stretch>
        </p:blipFill>
        <p:spPr>
          <a:xfrm>
            <a:off x="1594994" y="3126654"/>
            <a:ext cx="512818" cy="1225484"/>
          </a:xfrm>
          <a:prstGeom prst="rect">
            <a:avLst/>
          </a:prstGeom>
        </p:spPr>
      </p:pic>
      <p:pic>
        <p:nvPicPr>
          <p:cNvPr id="13" name="图片 12">
            <a:extLst>
              <a:ext uri="{FF2B5EF4-FFF2-40B4-BE49-F238E27FC236}">
                <a16:creationId xmlns:a16="http://schemas.microsoft.com/office/drawing/2014/main" xmlns="" id="{C4FA5357-C788-45E3-8D56-1A5A9A75F4D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8104" t="10369" r="37333" b="9111"/>
          <a:stretch>
            <a:fillRect/>
          </a:stretch>
        </p:blipFill>
        <p:spPr>
          <a:xfrm>
            <a:off x="3303559" y="3252108"/>
            <a:ext cx="472440" cy="1159497"/>
          </a:xfrm>
          <a:prstGeom prst="rect">
            <a:avLst/>
          </a:prstGeom>
        </p:spPr>
      </p:pic>
      <p:pic>
        <p:nvPicPr>
          <p:cNvPr id="14" name="图片 13">
            <a:extLst>
              <a:ext uri="{FF2B5EF4-FFF2-40B4-BE49-F238E27FC236}">
                <a16:creationId xmlns:a16="http://schemas.microsoft.com/office/drawing/2014/main" xmlns="" id="{AB4257A9-49A6-4F10-9C26-87FD7492110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7293" t="9187" r="30360" b="9638"/>
          <a:stretch>
            <a:fillRect/>
          </a:stretch>
        </p:blipFill>
        <p:spPr>
          <a:xfrm>
            <a:off x="2608005" y="3267609"/>
            <a:ext cx="622170" cy="1168923"/>
          </a:xfrm>
          <a:prstGeom prst="rect">
            <a:avLst/>
          </a:prstGeom>
        </p:spPr>
      </p:pic>
      <p:pic>
        <p:nvPicPr>
          <p:cNvPr id="15" name="图片 14">
            <a:extLst>
              <a:ext uri="{FF2B5EF4-FFF2-40B4-BE49-F238E27FC236}">
                <a16:creationId xmlns:a16="http://schemas.microsoft.com/office/drawing/2014/main" xmlns="" id="{BE918447-2DDF-4B32-9DD7-2B466B97EB8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0677" t="5649" r="37268" b="7284"/>
          <a:stretch>
            <a:fillRect/>
          </a:stretch>
        </p:blipFill>
        <p:spPr>
          <a:xfrm>
            <a:off x="2169230" y="3157840"/>
            <a:ext cx="424206" cy="1253765"/>
          </a:xfrm>
          <a:prstGeom prst="rect">
            <a:avLst/>
          </a:prstGeom>
        </p:spPr>
      </p:pic>
      <p:sp>
        <p:nvSpPr>
          <p:cNvPr id="16" name="文本框 15">
            <a:extLst>
              <a:ext uri="{FF2B5EF4-FFF2-40B4-BE49-F238E27FC236}">
                <a16:creationId xmlns:a16="http://schemas.microsoft.com/office/drawing/2014/main" xmlns="" id="{1B6F5AE6-0D43-4B52-AFF5-D92AAF79E101}"/>
              </a:ext>
            </a:extLst>
          </p:cNvPr>
          <p:cNvSpPr txBox="1"/>
          <p:nvPr/>
        </p:nvSpPr>
        <p:spPr>
          <a:xfrm>
            <a:off x="4444540" y="3219556"/>
            <a:ext cx="501082" cy="954107"/>
          </a:xfrm>
          <a:prstGeom prst="rect">
            <a:avLst/>
          </a:prstGeom>
          <a:noFill/>
        </p:spPr>
        <p:txBody>
          <a:bodyPr wrap="square" rtlCol="0">
            <a:spAutoFit/>
          </a:bodyPr>
          <a:lstStyle/>
          <a:p>
            <a:pPr fontAlgn="auto">
              <a:spcBef>
                <a:spcPts val="0"/>
              </a:spcBef>
              <a:spcAft>
                <a:spcPts val="0"/>
              </a:spcAft>
            </a:pPr>
            <a:r>
              <a:rPr lang="en-US" altLang="zh-CN" sz="2800" dirty="0">
                <a:solidFill>
                  <a:prstClr val="black"/>
                </a:solidFill>
                <a:latin typeface="Calibri" panose="020F0502020204030204"/>
              </a:rPr>
              <a:t>……</a:t>
            </a:r>
            <a:endParaRPr lang="zh-CN" altLang="en-US" sz="2800" dirty="0">
              <a:solidFill>
                <a:prstClr val="black"/>
              </a:solidFill>
              <a:latin typeface="Calibri" panose="020F0502020204030204"/>
            </a:endParaRPr>
          </a:p>
        </p:txBody>
      </p:sp>
      <p:sp>
        <p:nvSpPr>
          <p:cNvPr id="17" name="文本框 16">
            <a:extLst>
              <a:ext uri="{FF2B5EF4-FFF2-40B4-BE49-F238E27FC236}">
                <a16:creationId xmlns:a16="http://schemas.microsoft.com/office/drawing/2014/main" xmlns="" id="{699DF56F-67AF-4359-A31A-B6895E0F7782}"/>
              </a:ext>
            </a:extLst>
          </p:cNvPr>
          <p:cNvSpPr txBox="1"/>
          <p:nvPr/>
        </p:nvSpPr>
        <p:spPr>
          <a:xfrm>
            <a:off x="2601285" y="2747682"/>
            <a:ext cx="1233241" cy="338554"/>
          </a:xfrm>
          <a:prstGeom prst="rect">
            <a:avLst/>
          </a:prstGeom>
          <a:noFill/>
        </p:spPr>
        <p:txBody>
          <a:bodyPr wrap="square" rtlCol="0">
            <a:spAutoFit/>
          </a:bodyPr>
          <a:lstStyle/>
          <a:p>
            <a:pPr fontAlgn="auto">
              <a:spcBef>
                <a:spcPts val="0"/>
              </a:spcBef>
              <a:spcAft>
                <a:spcPts val="0"/>
              </a:spcAft>
            </a:pPr>
            <a:r>
              <a:rPr lang="zh-CN" altLang="en-US" sz="1600" dirty="0">
                <a:solidFill>
                  <a:prstClr val="black"/>
                </a:solidFill>
                <a:latin typeface="黑体" panose="02010609060101010101" pitchFamily="2" charset="-122"/>
                <a:ea typeface="黑体" panose="02010609060101010101" pitchFamily="2" charset="-122"/>
              </a:rPr>
              <a:t>三维姿势库</a:t>
            </a:r>
          </a:p>
        </p:txBody>
      </p:sp>
      <p:pic>
        <p:nvPicPr>
          <p:cNvPr id="18" name="图片 17">
            <a:extLst>
              <a:ext uri="{FF2B5EF4-FFF2-40B4-BE49-F238E27FC236}">
                <a16:creationId xmlns:a16="http://schemas.microsoft.com/office/drawing/2014/main" xmlns="" id="{B92CFB9A-8161-4D60-AE80-86C40BE938A0}"/>
              </a:ext>
            </a:extLst>
          </p:cNvPr>
          <p:cNvPicPr>
            <a:picLocks noChangeAspect="1"/>
          </p:cNvPicPr>
          <p:nvPr/>
        </p:nvPicPr>
        <p:blipFill rotWithShape="1">
          <a:blip r:embed="rId11">
            <a:extLst>
              <a:ext uri="{28A0092B-C50C-407E-A947-70E740481C1C}">
                <a14:useLocalDpi xmlns:a14="http://schemas.microsoft.com/office/drawing/2010/main" val="0"/>
              </a:ext>
            </a:extLst>
          </a:blip>
          <a:srcRect l="15580" t="5575" r="13680" b="22400"/>
          <a:stretch>
            <a:fillRect/>
          </a:stretch>
        </p:blipFill>
        <p:spPr>
          <a:xfrm>
            <a:off x="1392227" y="1812108"/>
            <a:ext cx="3561165" cy="2880000"/>
          </a:xfrm>
          <a:prstGeom prst="rect">
            <a:avLst/>
          </a:prstGeom>
        </p:spPr>
      </p:pic>
      <p:sp>
        <p:nvSpPr>
          <p:cNvPr id="19" name="文本框 18">
            <a:extLst>
              <a:ext uri="{FF2B5EF4-FFF2-40B4-BE49-F238E27FC236}">
                <a16:creationId xmlns:a16="http://schemas.microsoft.com/office/drawing/2014/main" xmlns="" id="{0A57FEE7-294F-48CC-9695-4C9FA555E519}"/>
              </a:ext>
            </a:extLst>
          </p:cNvPr>
          <p:cNvSpPr txBox="1"/>
          <p:nvPr/>
        </p:nvSpPr>
        <p:spPr>
          <a:xfrm>
            <a:off x="2045044" y="5184226"/>
            <a:ext cx="2236510" cy="400110"/>
          </a:xfrm>
          <a:prstGeom prst="rect">
            <a:avLst/>
          </a:prstGeom>
          <a:solidFill>
            <a:schemeClr val="bg1"/>
          </a:solidFill>
        </p:spPr>
        <p:txBody>
          <a:bodyPr wrap="none" rtlCol="0">
            <a:spAutoFit/>
          </a:bodyPr>
          <a:lstStyle/>
          <a:p>
            <a:r>
              <a:rPr lang="zh-CN" altLang="en-US" sz="2000" dirty="0">
                <a:latin typeface="+mn-lt"/>
                <a:ea typeface="+mn-ea"/>
              </a:rPr>
              <a:t>大量三维姿势数据</a:t>
            </a:r>
          </a:p>
        </p:txBody>
      </p:sp>
      <p:grpSp>
        <p:nvGrpSpPr>
          <p:cNvPr id="20" name="组合 19">
            <a:extLst>
              <a:ext uri="{FF2B5EF4-FFF2-40B4-BE49-F238E27FC236}">
                <a16:creationId xmlns:a16="http://schemas.microsoft.com/office/drawing/2014/main" xmlns="" id="{3961C7E3-5EC6-4E09-A39C-EC241FAF31F4}"/>
              </a:ext>
            </a:extLst>
          </p:cNvPr>
          <p:cNvGrpSpPr/>
          <p:nvPr/>
        </p:nvGrpSpPr>
        <p:grpSpPr>
          <a:xfrm>
            <a:off x="7445644" y="1968571"/>
            <a:ext cx="2970330" cy="3615765"/>
            <a:chOff x="6102170" y="2238570"/>
            <a:chExt cx="2970330" cy="3615765"/>
          </a:xfrm>
        </p:grpSpPr>
        <p:pic>
          <p:nvPicPr>
            <p:cNvPr id="21" name="图片 20">
              <a:extLst>
                <a:ext uri="{FF2B5EF4-FFF2-40B4-BE49-F238E27FC236}">
                  <a16:creationId xmlns:a16="http://schemas.microsoft.com/office/drawing/2014/main" xmlns="" id="{DAE24B96-AD12-4400-BFF3-FD04656195A2}"/>
                </a:ext>
              </a:extLst>
            </p:cNvPr>
            <p:cNvPicPr>
              <a:picLocks noChangeAspect="1"/>
            </p:cNvPicPr>
            <p:nvPr/>
          </p:nvPicPr>
          <p:blipFill rotWithShape="1">
            <a:blip r:embed="rId12">
              <a:extLst>
                <a:ext uri="{28A0092B-C50C-407E-A947-70E740481C1C}">
                  <a14:useLocalDpi xmlns:a14="http://schemas.microsoft.com/office/drawing/2010/main" val="0"/>
                </a:ext>
              </a:extLst>
            </a:blip>
            <a:srcRect l="25029" t="7405" r="13335" b="13474"/>
            <a:stretch>
              <a:fillRect/>
            </a:stretch>
          </p:blipFill>
          <p:spPr>
            <a:xfrm>
              <a:off x="6102170" y="2238570"/>
              <a:ext cx="2970330" cy="2880000"/>
            </a:xfrm>
            <a:prstGeom prst="rect">
              <a:avLst/>
            </a:prstGeom>
          </p:spPr>
        </p:pic>
        <p:graphicFrame>
          <p:nvGraphicFramePr>
            <p:cNvPr id="22" name="对象 21">
              <a:extLst>
                <a:ext uri="{FF2B5EF4-FFF2-40B4-BE49-F238E27FC236}">
                  <a16:creationId xmlns:a16="http://schemas.microsoft.com/office/drawing/2014/main" xmlns="" id="{AFC59253-A68F-4251-B42B-6664371CD25C}"/>
                </a:ext>
              </a:extLst>
            </p:cNvPr>
            <p:cNvGraphicFramePr>
              <a:graphicFrameLocks noChangeAspect="1"/>
            </p:cNvGraphicFramePr>
            <p:nvPr/>
          </p:nvGraphicFramePr>
          <p:xfrm>
            <a:off x="7482355" y="4959170"/>
            <a:ext cx="285000" cy="360000"/>
          </p:xfrm>
          <a:graphic>
            <a:graphicData uri="http://schemas.openxmlformats.org/presentationml/2006/ole">
              <mc:AlternateContent xmlns:mc="http://schemas.openxmlformats.org/markup-compatibility/2006">
                <mc:Choice xmlns:v="urn:schemas-microsoft-com:vml" Requires="v">
                  <p:oleObj spid="_x0000_s4283" name="Equation" r:id="rId13" imgW="177800" imgH="228600" progId="Equation.DSMT4">
                    <p:embed/>
                  </p:oleObj>
                </mc:Choice>
                <mc:Fallback>
                  <p:oleObj name="Equation" r:id="rId13" imgW="177800" imgH="228600" progId="Equation.DSMT4">
                    <p:embed/>
                    <p:pic>
                      <p:nvPicPr>
                        <p:cNvPr id="15" name="对象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2355" y="4959170"/>
                          <a:ext cx="285000" cy="360000"/>
                        </a:xfrm>
                        <a:prstGeom prst="rect">
                          <a:avLst/>
                        </a:prstGeom>
                        <a:noFill/>
                      </p:spPr>
                    </p:pic>
                  </p:oleObj>
                </mc:Fallback>
              </mc:AlternateContent>
            </a:graphicData>
          </a:graphic>
        </p:graphicFrame>
        <p:sp>
          <p:nvSpPr>
            <p:cNvPr id="23" name="文本框 22">
              <a:extLst>
                <a:ext uri="{FF2B5EF4-FFF2-40B4-BE49-F238E27FC236}">
                  <a16:creationId xmlns:a16="http://schemas.microsoft.com/office/drawing/2014/main" xmlns="" id="{1D26416A-6747-46FE-843B-E5DC0B0975FE}"/>
                </a:ext>
              </a:extLst>
            </p:cNvPr>
            <p:cNvSpPr txBox="1"/>
            <p:nvPr/>
          </p:nvSpPr>
          <p:spPr>
            <a:xfrm>
              <a:off x="6282190" y="5454225"/>
              <a:ext cx="2749471" cy="400110"/>
            </a:xfrm>
            <a:prstGeom prst="rect">
              <a:avLst/>
            </a:prstGeom>
            <a:solidFill>
              <a:schemeClr val="bg1"/>
            </a:solidFill>
          </p:spPr>
          <p:txBody>
            <a:bodyPr wrap="none" rtlCol="0">
              <a:spAutoFit/>
            </a:bodyPr>
            <a:lstStyle/>
            <a:p>
              <a:r>
                <a:rPr lang="zh-CN" altLang="en-US" sz="2000" dirty="0">
                  <a:latin typeface="+mn-lt"/>
                  <a:ea typeface="+mn-ea"/>
                </a:rPr>
                <a:t>初始三维姿势字典模型</a:t>
              </a:r>
            </a:p>
          </p:txBody>
        </p:sp>
      </p:grpSp>
      <p:grpSp>
        <p:nvGrpSpPr>
          <p:cNvPr id="24" name="组合 23">
            <a:extLst>
              <a:ext uri="{FF2B5EF4-FFF2-40B4-BE49-F238E27FC236}">
                <a16:creationId xmlns:a16="http://schemas.microsoft.com/office/drawing/2014/main" xmlns="" id="{26438938-FB01-400E-A7D7-8D32A30D4DF3}"/>
              </a:ext>
            </a:extLst>
          </p:cNvPr>
          <p:cNvGrpSpPr/>
          <p:nvPr/>
        </p:nvGrpSpPr>
        <p:grpSpPr>
          <a:xfrm>
            <a:off x="5044426" y="2716904"/>
            <a:ext cx="2359972" cy="526241"/>
            <a:chOff x="3700952" y="2986903"/>
            <a:chExt cx="2359972" cy="526241"/>
          </a:xfrm>
        </p:grpSpPr>
        <p:sp>
          <p:nvSpPr>
            <p:cNvPr id="25" name="右箭头 10">
              <a:extLst>
                <a:ext uri="{FF2B5EF4-FFF2-40B4-BE49-F238E27FC236}">
                  <a16:creationId xmlns:a16="http://schemas.microsoft.com/office/drawing/2014/main" xmlns="" id="{D6D5F332-C6AF-4E97-A77B-7AA4221FEBAA}"/>
                </a:ext>
              </a:extLst>
            </p:cNvPr>
            <p:cNvSpPr/>
            <p:nvPr/>
          </p:nvSpPr>
          <p:spPr>
            <a:xfrm>
              <a:off x="3700952" y="3367711"/>
              <a:ext cx="2359972" cy="145433"/>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a:solidFill>
                  <a:prstClr val="black"/>
                </a:solidFill>
                <a:latin typeface="Calibri" panose="020F0502020204030204"/>
                <a:ea typeface="宋体" panose="02010600030101010101" pitchFamily="2" charset="-122"/>
              </a:endParaRPr>
            </a:p>
          </p:txBody>
        </p:sp>
        <p:sp>
          <p:nvSpPr>
            <p:cNvPr id="26" name="矩形 25">
              <a:extLst>
                <a:ext uri="{FF2B5EF4-FFF2-40B4-BE49-F238E27FC236}">
                  <a16:creationId xmlns:a16="http://schemas.microsoft.com/office/drawing/2014/main" xmlns="" id="{499223FD-70D9-43F6-B370-0B9E8DB711B7}"/>
                </a:ext>
              </a:extLst>
            </p:cNvPr>
            <p:cNvSpPr/>
            <p:nvPr/>
          </p:nvSpPr>
          <p:spPr>
            <a:xfrm>
              <a:off x="4290866" y="2986903"/>
              <a:ext cx="1210588" cy="400110"/>
            </a:xfrm>
            <a:prstGeom prst="rect">
              <a:avLst/>
            </a:prstGeom>
          </p:spPr>
          <p:txBody>
            <a:bodyPr wrap="none">
              <a:spAutoFit/>
            </a:bodyPr>
            <a:lstStyle/>
            <a:p>
              <a:r>
                <a:rPr lang="zh-CN" altLang="zh-CN" sz="2000" dirty="0">
                  <a:solidFill>
                    <a:schemeClr val="accent2"/>
                  </a:solidFill>
                  <a:latin typeface="+mn-lt"/>
                  <a:ea typeface="+mn-ea"/>
                </a:rPr>
                <a:t>稀疏编码</a:t>
              </a:r>
              <a:endParaRPr lang="zh-CN" altLang="en-US" sz="2000" dirty="0">
                <a:solidFill>
                  <a:schemeClr val="accent2"/>
                </a:solidFill>
                <a:latin typeface="+mn-lt"/>
                <a:ea typeface="+mn-ea"/>
              </a:endParaRPr>
            </a:p>
          </p:txBody>
        </p:sp>
      </p:grpSp>
      <p:sp>
        <p:nvSpPr>
          <p:cNvPr id="27" name="矩形 82">
            <a:extLst>
              <a:ext uri="{FF2B5EF4-FFF2-40B4-BE49-F238E27FC236}">
                <a16:creationId xmlns:a16="http://schemas.microsoft.com/office/drawing/2014/main" xmlns="" id="{A2E0C819-EF37-45DB-B8AE-1239242F1F12}"/>
              </a:ext>
            </a:extLst>
          </p:cNvPr>
          <p:cNvSpPr>
            <a:spLocks noChangeArrowheads="1"/>
          </p:cNvSpPr>
          <p:nvPr/>
        </p:nvSpPr>
        <p:spPr bwMode="auto">
          <a:xfrm>
            <a:off x="1343472" y="1449507"/>
            <a:ext cx="9144002"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使用三维姿势数据构建三维姿势估计过程中使用的初始三维字典模型</a:t>
            </a:r>
          </a:p>
        </p:txBody>
      </p:sp>
    </p:spTree>
    <p:extLst>
      <p:ext uri="{BB962C8B-B14F-4D97-AF65-F5344CB8AC3E}">
        <p14:creationId xmlns:p14="http://schemas.microsoft.com/office/powerpoint/2010/main" val="1255926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06385C6-7B35-4C45-9868-4E61F2A2919D}"/>
              </a:ext>
            </a:extLst>
          </p:cNvPr>
          <p:cNvSpPr>
            <a:spLocks noGrp="1"/>
          </p:cNvSpPr>
          <p:nvPr>
            <p:ph type="title"/>
          </p:nvPr>
        </p:nvSpPr>
        <p:spPr/>
        <p:txBody>
          <a:bodyPr/>
          <a:lstStyle/>
          <a:p>
            <a:endParaRPr lang="zh-CN" altLang="en-US"/>
          </a:p>
        </p:txBody>
      </p:sp>
      <p:sp>
        <p:nvSpPr>
          <p:cNvPr id="5" name="矩形 82">
            <a:extLst>
              <a:ext uri="{FF2B5EF4-FFF2-40B4-BE49-F238E27FC236}">
                <a16:creationId xmlns:a16="http://schemas.microsoft.com/office/drawing/2014/main" xmlns="" id="{455198EF-295A-4FAE-8B38-687DFFC713C9}"/>
              </a:ext>
            </a:extLst>
          </p:cNvPr>
          <p:cNvSpPr>
            <a:spLocks noChangeArrowheads="1"/>
          </p:cNvSpPr>
          <p:nvPr/>
        </p:nvSpPr>
        <p:spPr bwMode="auto">
          <a:xfrm>
            <a:off x="1359557" y="1408741"/>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 输入二维姿势初始视角估计模型构建</a:t>
            </a:r>
          </a:p>
        </p:txBody>
      </p:sp>
      <p:sp>
        <p:nvSpPr>
          <p:cNvPr id="6" name="文本框 5">
            <a:extLst>
              <a:ext uri="{FF2B5EF4-FFF2-40B4-BE49-F238E27FC236}">
                <a16:creationId xmlns:a16="http://schemas.microsoft.com/office/drawing/2014/main" xmlns="" id="{DF452BC4-3DF3-4B2A-8873-E69C33EE1FAC}"/>
              </a:ext>
            </a:extLst>
          </p:cNvPr>
          <p:cNvSpPr txBox="1"/>
          <p:nvPr/>
        </p:nvSpPr>
        <p:spPr>
          <a:xfrm>
            <a:off x="10014956" y="1860637"/>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sp>
        <p:nvSpPr>
          <p:cNvPr id="7" name="下箭头 34">
            <a:extLst>
              <a:ext uri="{FF2B5EF4-FFF2-40B4-BE49-F238E27FC236}">
                <a16:creationId xmlns:a16="http://schemas.microsoft.com/office/drawing/2014/main" xmlns="" id="{36585855-3C87-453D-852F-C2F1B89DC15E}"/>
              </a:ext>
            </a:extLst>
          </p:cNvPr>
          <p:cNvSpPr/>
          <p:nvPr/>
        </p:nvSpPr>
        <p:spPr>
          <a:xfrm>
            <a:off x="6208969" y="3856563"/>
            <a:ext cx="360000" cy="384566"/>
          </a:xfrm>
          <a:prstGeom prst="downArrow">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endParaRPr lang="zh-CN" altLang="en-US" sz="1600" b="1" dirty="0">
              <a:solidFill>
                <a:schemeClr val="lt1"/>
              </a:solidFill>
            </a:endParaRPr>
          </a:p>
        </p:txBody>
      </p:sp>
      <p:sp>
        <p:nvSpPr>
          <p:cNvPr id="8" name="文本框 7">
            <a:extLst>
              <a:ext uri="{FF2B5EF4-FFF2-40B4-BE49-F238E27FC236}">
                <a16:creationId xmlns:a16="http://schemas.microsoft.com/office/drawing/2014/main" xmlns="" id="{46C980C4-C11C-47E1-A091-201268938890}"/>
              </a:ext>
            </a:extLst>
          </p:cNvPr>
          <p:cNvSpPr txBox="1"/>
          <p:nvPr/>
        </p:nvSpPr>
        <p:spPr>
          <a:xfrm>
            <a:off x="2536452" y="1829859"/>
            <a:ext cx="939681" cy="400110"/>
          </a:xfrm>
          <a:prstGeom prst="rect">
            <a:avLst/>
          </a:prstGeom>
          <a:noFill/>
        </p:spPr>
        <p:txBody>
          <a:bodyPr wrap="none" rtlCol="0">
            <a:spAutoFit/>
          </a:bodyPr>
          <a:lstStyle/>
          <a:p>
            <a:r>
              <a:rPr lang="en-US" altLang="zh-CN" sz="2000" dirty="0">
                <a:latin typeface="+mn-lt"/>
                <a:ea typeface="+mn-ea"/>
              </a:rPr>
              <a:t>view_0</a:t>
            </a:r>
            <a:endParaRPr lang="zh-CN" altLang="en-US" sz="2000" dirty="0">
              <a:latin typeface="+mn-lt"/>
              <a:ea typeface="+mn-ea"/>
            </a:endParaRPr>
          </a:p>
        </p:txBody>
      </p:sp>
      <p:sp>
        <p:nvSpPr>
          <p:cNvPr id="9" name="文本框 8">
            <a:extLst>
              <a:ext uri="{FF2B5EF4-FFF2-40B4-BE49-F238E27FC236}">
                <a16:creationId xmlns:a16="http://schemas.microsoft.com/office/drawing/2014/main" xmlns="" id="{BD3978E7-9B22-4CAA-AB84-E2333A9A9BDA}"/>
              </a:ext>
            </a:extLst>
          </p:cNvPr>
          <p:cNvSpPr txBox="1"/>
          <p:nvPr/>
        </p:nvSpPr>
        <p:spPr>
          <a:xfrm>
            <a:off x="4267585" y="1829859"/>
            <a:ext cx="939681" cy="400110"/>
          </a:xfrm>
          <a:prstGeom prst="rect">
            <a:avLst/>
          </a:prstGeom>
          <a:noFill/>
        </p:spPr>
        <p:txBody>
          <a:bodyPr wrap="none" rtlCol="0">
            <a:spAutoFit/>
          </a:bodyPr>
          <a:lstStyle/>
          <a:p>
            <a:r>
              <a:rPr lang="en-US" altLang="zh-CN" sz="2000" dirty="0">
                <a:latin typeface="+mn-lt"/>
                <a:ea typeface="+mn-ea"/>
              </a:rPr>
              <a:t>view_1</a:t>
            </a:r>
            <a:endParaRPr lang="zh-CN" altLang="en-US" sz="2000" dirty="0">
              <a:latin typeface="+mn-lt"/>
              <a:ea typeface="+mn-ea"/>
            </a:endParaRPr>
          </a:p>
        </p:txBody>
      </p:sp>
      <p:sp>
        <p:nvSpPr>
          <p:cNvPr id="10" name="文本框 9">
            <a:extLst>
              <a:ext uri="{FF2B5EF4-FFF2-40B4-BE49-F238E27FC236}">
                <a16:creationId xmlns:a16="http://schemas.microsoft.com/office/drawing/2014/main" xmlns="" id="{6CD334E8-780D-493C-8BB3-3C13DDD18135}"/>
              </a:ext>
            </a:extLst>
          </p:cNvPr>
          <p:cNvSpPr txBox="1"/>
          <p:nvPr/>
        </p:nvSpPr>
        <p:spPr>
          <a:xfrm>
            <a:off x="5919129" y="1829859"/>
            <a:ext cx="939681" cy="400110"/>
          </a:xfrm>
          <a:prstGeom prst="rect">
            <a:avLst/>
          </a:prstGeom>
          <a:noFill/>
        </p:spPr>
        <p:txBody>
          <a:bodyPr wrap="none" rtlCol="0">
            <a:spAutoFit/>
          </a:bodyPr>
          <a:lstStyle/>
          <a:p>
            <a:r>
              <a:rPr lang="en-US" altLang="zh-CN" sz="2000" dirty="0">
                <a:latin typeface="+mn-lt"/>
                <a:ea typeface="+mn-ea"/>
              </a:rPr>
              <a:t>view_2</a:t>
            </a:r>
            <a:endParaRPr lang="zh-CN" altLang="en-US" sz="2000" dirty="0">
              <a:latin typeface="+mn-lt"/>
              <a:ea typeface="+mn-ea"/>
            </a:endParaRPr>
          </a:p>
        </p:txBody>
      </p:sp>
      <p:sp>
        <p:nvSpPr>
          <p:cNvPr id="11" name="文本框 10">
            <a:extLst>
              <a:ext uri="{FF2B5EF4-FFF2-40B4-BE49-F238E27FC236}">
                <a16:creationId xmlns:a16="http://schemas.microsoft.com/office/drawing/2014/main" xmlns="" id="{641EEE03-67A3-4353-9C8A-A87067112200}"/>
              </a:ext>
            </a:extLst>
          </p:cNvPr>
          <p:cNvSpPr txBox="1"/>
          <p:nvPr/>
        </p:nvSpPr>
        <p:spPr>
          <a:xfrm>
            <a:off x="7523784" y="1829859"/>
            <a:ext cx="939681" cy="400110"/>
          </a:xfrm>
          <a:prstGeom prst="rect">
            <a:avLst/>
          </a:prstGeom>
          <a:noFill/>
        </p:spPr>
        <p:txBody>
          <a:bodyPr wrap="none" rtlCol="0">
            <a:spAutoFit/>
          </a:bodyPr>
          <a:lstStyle/>
          <a:p>
            <a:r>
              <a:rPr lang="en-US" altLang="zh-CN" sz="2000" dirty="0">
                <a:latin typeface="+mn-lt"/>
                <a:ea typeface="+mn-ea"/>
              </a:rPr>
              <a:t>view_3</a:t>
            </a:r>
            <a:endParaRPr lang="zh-CN" altLang="en-US" sz="2000" dirty="0">
              <a:latin typeface="+mn-lt"/>
              <a:ea typeface="+mn-ea"/>
            </a:endParaRPr>
          </a:p>
        </p:txBody>
      </p:sp>
      <p:sp>
        <p:nvSpPr>
          <p:cNvPr id="12" name="文本框 11">
            <a:extLst>
              <a:ext uri="{FF2B5EF4-FFF2-40B4-BE49-F238E27FC236}">
                <a16:creationId xmlns:a16="http://schemas.microsoft.com/office/drawing/2014/main" xmlns="" id="{8F013F79-A079-456C-A1B7-390F226DE1E9}"/>
              </a:ext>
            </a:extLst>
          </p:cNvPr>
          <p:cNvSpPr txBox="1"/>
          <p:nvPr/>
        </p:nvSpPr>
        <p:spPr>
          <a:xfrm>
            <a:off x="9014495" y="1829859"/>
            <a:ext cx="939681" cy="400110"/>
          </a:xfrm>
          <a:prstGeom prst="rect">
            <a:avLst/>
          </a:prstGeom>
          <a:noFill/>
        </p:spPr>
        <p:txBody>
          <a:bodyPr wrap="none" rtlCol="0">
            <a:spAutoFit/>
          </a:bodyPr>
          <a:lstStyle/>
          <a:p>
            <a:r>
              <a:rPr lang="en-US" altLang="zh-CN" sz="2000" dirty="0">
                <a:latin typeface="+mn-lt"/>
                <a:ea typeface="+mn-ea"/>
              </a:rPr>
              <a:t>view_4</a:t>
            </a:r>
            <a:endParaRPr lang="zh-CN" altLang="en-US" sz="2000" dirty="0">
              <a:latin typeface="+mn-lt"/>
              <a:ea typeface="+mn-ea"/>
            </a:endParaRPr>
          </a:p>
        </p:txBody>
      </p:sp>
      <p:pic>
        <p:nvPicPr>
          <p:cNvPr id="13" name="图片 12">
            <a:extLst>
              <a:ext uri="{FF2B5EF4-FFF2-40B4-BE49-F238E27FC236}">
                <a16:creationId xmlns:a16="http://schemas.microsoft.com/office/drawing/2014/main" xmlns="" id="{80CC896B-D929-4238-8D22-1F1E1E52A80B}"/>
              </a:ext>
            </a:extLst>
          </p:cNvPr>
          <p:cNvPicPr>
            <a:picLocks noChangeAspect="1"/>
          </p:cNvPicPr>
          <p:nvPr/>
        </p:nvPicPr>
        <p:blipFill rotWithShape="1">
          <a:blip r:embed="rId4">
            <a:extLst>
              <a:ext uri="{28A0092B-C50C-407E-A947-70E740481C1C}">
                <a14:useLocalDpi xmlns:a14="http://schemas.microsoft.com/office/drawing/2010/main" val="0"/>
              </a:ext>
            </a:extLst>
          </a:blip>
          <a:srcRect l="36885" t="-13" r="31763" b="13"/>
          <a:stretch>
            <a:fillRect/>
          </a:stretch>
        </p:blipFill>
        <p:spPr>
          <a:xfrm>
            <a:off x="1480281" y="4101327"/>
            <a:ext cx="752262" cy="1800000"/>
          </a:xfrm>
          <a:prstGeom prst="rect">
            <a:avLst/>
          </a:prstGeom>
        </p:spPr>
      </p:pic>
      <p:sp>
        <p:nvSpPr>
          <p:cNvPr id="14" name="右箭头 44">
            <a:extLst>
              <a:ext uri="{FF2B5EF4-FFF2-40B4-BE49-F238E27FC236}">
                <a16:creationId xmlns:a16="http://schemas.microsoft.com/office/drawing/2014/main" xmlns="" id="{33CFD7DC-628E-4CAD-AE14-C255BD3C1A14}"/>
              </a:ext>
            </a:extLst>
          </p:cNvPr>
          <p:cNvSpPr/>
          <p:nvPr/>
        </p:nvSpPr>
        <p:spPr>
          <a:xfrm>
            <a:off x="2176452" y="4898933"/>
            <a:ext cx="360000" cy="204788"/>
          </a:xfrm>
          <a:prstGeom prst="rightArrow">
            <a:avLst/>
          </a:prstGeom>
          <a:solidFill>
            <a:schemeClr val="tx1">
              <a:lumMod val="50000"/>
              <a:lumOff val="5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15" name="对象 14">
            <a:extLst>
              <a:ext uri="{FF2B5EF4-FFF2-40B4-BE49-F238E27FC236}">
                <a16:creationId xmlns:a16="http://schemas.microsoft.com/office/drawing/2014/main" xmlns="" id="{D7E6614A-D5C9-48D7-BC97-9D08BFE4CF1B}"/>
              </a:ext>
            </a:extLst>
          </p:cNvPr>
          <p:cNvGraphicFramePr>
            <a:graphicFrameLocks noChangeAspect="1"/>
          </p:cNvGraphicFramePr>
          <p:nvPr>
            <p:extLst>
              <p:ext uri="{D42A27DB-BD31-4B8C-83A1-F6EECF244321}">
                <p14:modId xmlns:p14="http://schemas.microsoft.com/office/powerpoint/2010/main" val="546245111"/>
              </p:ext>
            </p:extLst>
          </p:nvPr>
        </p:nvGraphicFramePr>
        <p:xfrm>
          <a:off x="2990149" y="5543944"/>
          <a:ext cx="579437" cy="360362"/>
        </p:xfrm>
        <a:graphic>
          <a:graphicData uri="http://schemas.openxmlformats.org/presentationml/2006/ole">
            <mc:AlternateContent xmlns:mc="http://schemas.openxmlformats.org/markup-compatibility/2006">
              <mc:Choice xmlns:v="urn:schemas-microsoft-com:vml" Requires="v">
                <p:oleObj spid="_x0000_s5582" name="Equation" r:id="rId5" imgW="10058400" imgH="6096000" progId="Equation.DSMT4">
                  <p:embed/>
                </p:oleObj>
              </mc:Choice>
              <mc:Fallback>
                <p:oleObj name="Equation" r:id="rId5" imgW="10058400" imgH="6096000" progId="Equation.DSMT4">
                  <p:embed/>
                  <p:pic>
                    <p:nvPicPr>
                      <p:cNvPr id="46" name="对象 45"/>
                      <p:cNvPicPr>
                        <a:picLocks noChangeAspect="1" noChangeArrowheads="1"/>
                      </p:cNvPicPr>
                      <p:nvPr/>
                    </p:nvPicPr>
                    <p:blipFill>
                      <a:blip r:embed="rId6"/>
                      <a:srcRect/>
                      <a:stretch>
                        <a:fillRect/>
                      </a:stretch>
                    </p:blipFill>
                    <p:spPr bwMode="auto">
                      <a:xfrm>
                        <a:off x="2990149" y="5543944"/>
                        <a:ext cx="579437"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a:extLst>
              <a:ext uri="{FF2B5EF4-FFF2-40B4-BE49-F238E27FC236}">
                <a16:creationId xmlns:a16="http://schemas.microsoft.com/office/drawing/2014/main" xmlns="" id="{D6F6A150-FC05-4025-AC76-F2684A1088EA}"/>
              </a:ext>
            </a:extLst>
          </p:cNvPr>
          <p:cNvGraphicFramePr>
            <a:graphicFrameLocks noChangeAspect="1"/>
          </p:cNvGraphicFramePr>
          <p:nvPr>
            <p:extLst>
              <p:ext uri="{D42A27DB-BD31-4B8C-83A1-F6EECF244321}">
                <p14:modId xmlns:p14="http://schemas.microsoft.com/office/powerpoint/2010/main" val="185780550"/>
              </p:ext>
            </p:extLst>
          </p:nvPr>
        </p:nvGraphicFramePr>
        <p:xfrm>
          <a:off x="6119223" y="5543944"/>
          <a:ext cx="581025" cy="360362"/>
        </p:xfrm>
        <a:graphic>
          <a:graphicData uri="http://schemas.openxmlformats.org/presentationml/2006/ole">
            <mc:AlternateContent xmlns:mc="http://schemas.openxmlformats.org/markup-compatibility/2006">
              <mc:Choice xmlns:v="urn:schemas-microsoft-com:vml" Requires="v">
                <p:oleObj spid="_x0000_s5583" name="Equation" r:id="rId7" imgW="10058400" imgH="6096000" progId="Equation.DSMT4">
                  <p:embed/>
                </p:oleObj>
              </mc:Choice>
              <mc:Fallback>
                <p:oleObj name="Equation" r:id="rId7" imgW="10058400" imgH="6096000" progId="Equation.DSMT4">
                  <p:embed/>
                  <p:pic>
                    <p:nvPicPr>
                      <p:cNvPr id="47" name="对象 46"/>
                      <p:cNvPicPr>
                        <a:picLocks noChangeAspect="1" noChangeArrowheads="1"/>
                      </p:cNvPicPr>
                      <p:nvPr/>
                    </p:nvPicPr>
                    <p:blipFill>
                      <a:blip r:embed="rId8"/>
                      <a:srcRect/>
                      <a:stretch>
                        <a:fillRect/>
                      </a:stretch>
                    </p:blipFill>
                    <p:spPr bwMode="auto">
                      <a:xfrm>
                        <a:off x="6119223" y="5543944"/>
                        <a:ext cx="58102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a:extLst>
              <a:ext uri="{FF2B5EF4-FFF2-40B4-BE49-F238E27FC236}">
                <a16:creationId xmlns:a16="http://schemas.microsoft.com/office/drawing/2014/main" xmlns="" id="{ED72FF76-95F0-40A7-819F-F1C729F1ED1D}"/>
              </a:ext>
            </a:extLst>
          </p:cNvPr>
          <p:cNvGraphicFramePr>
            <a:graphicFrameLocks noChangeAspect="1"/>
          </p:cNvGraphicFramePr>
          <p:nvPr>
            <p:extLst>
              <p:ext uri="{D42A27DB-BD31-4B8C-83A1-F6EECF244321}">
                <p14:modId xmlns:p14="http://schemas.microsoft.com/office/powerpoint/2010/main" val="562687787"/>
              </p:ext>
            </p:extLst>
          </p:nvPr>
        </p:nvGraphicFramePr>
        <p:xfrm>
          <a:off x="4562623" y="5543944"/>
          <a:ext cx="563563" cy="360362"/>
        </p:xfrm>
        <a:graphic>
          <a:graphicData uri="http://schemas.openxmlformats.org/presentationml/2006/ole">
            <mc:AlternateContent xmlns:mc="http://schemas.openxmlformats.org/markup-compatibility/2006">
              <mc:Choice xmlns:v="urn:schemas-microsoft-com:vml" Requires="v">
                <p:oleObj spid="_x0000_s5584" name="Equation" r:id="rId9" imgW="9753600" imgH="6096000" progId="Equation.DSMT4">
                  <p:embed/>
                </p:oleObj>
              </mc:Choice>
              <mc:Fallback>
                <p:oleObj name="Equation" r:id="rId9" imgW="9753600" imgH="6096000" progId="Equation.DSMT4">
                  <p:embed/>
                  <p:pic>
                    <p:nvPicPr>
                      <p:cNvPr id="48" name="对象 47"/>
                      <p:cNvPicPr>
                        <a:picLocks noChangeAspect="1" noChangeArrowheads="1"/>
                      </p:cNvPicPr>
                      <p:nvPr/>
                    </p:nvPicPr>
                    <p:blipFill>
                      <a:blip r:embed="rId10"/>
                      <a:srcRect/>
                      <a:stretch>
                        <a:fillRect/>
                      </a:stretch>
                    </p:blipFill>
                    <p:spPr bwMode="auto">
                      <a:xfrm>
                        <a:off x="4562623" y="5543944"/>
                        <a:ext cx="563563"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xmlns="" id="{3DDF4DA7-373B-40FC-A464-F7822B754248}"/>
              </a:ext>
            </a:extLst>
          </p:cNvPr>
          <p:cNvGraphicFramePr>
            <a:graphicFrameLocks noChangeAspect="1"/>
          </p:cNvGraphicFramePr>
          <p:nvPr>
            <p:extLst>
              <p:ext uri="{D42A27DB-BD31-4B8C-83A1-F6EECF244321}">
                <p14:modId xmlns:p14="http://schemas.microsoft.com/office/powerpoint/2010/main" val="3155651337"/>
              </p:ext>
            </p:extLst>
          </p:nvPr>
        </p:nvGraphicFramePr>
        <p:xfrm>
          <a:off x="7693285" y="5543944"/>
          <a:ext cx="561975" cy="360362"/>
        </p:xfrm>
        <a:graphic>
          <a:graphicData uri="http://schemas.openxmlformats.org/presentationml/2006/ole">
            <mc:AlternateContent xmlns:mc="http://schemas.openxmlformats.org/markup-compatibility/2006">
              <mc:Choice xmlns:v="urn:schemas-microsoft-com:vml" Requires="v">
                <p:oleObj spid="_x0000_s5585" name="Equation" r:id="rId11" imgW="9753600" imgH="6096000" progId="Equation.DSMT4">
                  <p:embed/>
                </p:oleObj>
              </mc:Choice>
              <mc:Fallback>
                <p:oleObj name="Equation" r:id="rId11" imgW="9753600" imgH="6096000" progId="Equation.DSMT4">
                  <p:embed/>
                  <p:pic>
                    <p:nvPicPr>
                      <p:cNvPr id="49" name="对象 48"/>
                      <p:cNvPicPr>
                        <a:picLocks noChangeAspect="1" noChangeArrowheads="1"/>
                      </p:cNvPicPr>
                      <p:nvPr/>
                    </p:nvPicPr>
                    <p:blipFill>
                      <a:blip r:embed="rId12"/>
                      <a:srcRect/>
                      <a:stretch>
                        <a:fillRect/>
                      </a:stretch>
                    </p:blipFill>
                    <p:spPr bwMode="auto">
                      <a:xfrm>
                        <a:off x="7693285" y="5543944"/>
                        <a:ext cx="56197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a:extLst>
              <a:ext uri="{FF2B5EF4-FFF2-40B4-BE49-F238E27FC236}">
                <a16:creationId xmlns:a16="http://schemas.microsoft.com/office/drawing/2014/main" xmlns="" id="{09B81494-F0D5-4D29-B37D-750F8E1625FE}"/>
              </a:ext>
            </a:extLst>
          </p:cNvPr>
          <p:cNvGraphicFramePr>
            <a:graphicFrameLocks noChangeAspect="1"/>
          </p:cNvGraphicFramePr>
          <p:nvPr>
            <p:extLst>
              <p:ext uri="{D42A27DB-BD31-4B8C-83A1-F6EECF244321}">
                <p14:modId xmlns:p14="http://schemas.microsoft.com/office/powerpoint/2010/main" val="3122875845"/>
              </p:ext>
            </p:extLst>
          </p:nvPr>
        </p:nvGraphicFramePr>
        <p:xfrm>
          <a:off x="9248297" y="5543944"/>
          <a:ext cx="582612" cy="360362"/>
        </p:xfrm>
        <a:graphic>
          <a:graphicData uri="http://schemas.openxmlformats.org/presentationml/2006/ole">
            <mc:AlternateContent xmlns:mc="http://schemas.openxmlformats.org/markup-compatibility/2006">
              <mc:Choice xmlns:v="urn:schemas-microsoft-com:vml" Requires="v">
                <p:oleObj spid="_x0000_s5586" name="Equation" r:id="rId13" imgW="10058400" imgH="6096000" progId="Equation.DSMT4">
                  <p:embed/>
                </p:oleObj>
              </mc:Choice>
              <mc:Fallback>
                <p:oleObj name="Equation" r:id="rId13" imgW="10058400" imgH="6096000" progId="Equation.DSMT4">
                  <p:embed/>
                  <p:pic>
                    <p:nvPicPr>
                      <p:cNvPr id="50" name="对象 49"/>
                      <p:cNvPicPr>
                        <a:picLocks noChangeAspect="1" noChangeArrowheads="1"/>
                      </p:cNvPicPr>
                      <p:nvPr/>
                    </p:nvPicPr>
                    <p:blipFill>
                      <a:blip r:embed="rId14"/>
                      <a:srcRect/>
                      <a:stretch>
                        <a:fillRect/>
                      </a:stretch>
                    </p:blipFill>
                    <p:spPr bwMode="auto">
                      <a:xfrm>
                        <a:off x="9248297" y="5543944"/>
                        <a:ext cx="582612"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本框 19">
            <a:extLst>
              <a:ext uri="{FF2B5EF4-FFF2-40B4-BE49-F238E27FC236}">
                <a16:creationId xmlns:a16="http://schemas.microsoft.com/office/drawing/2014/main" xmlns="" id="{221DB6AE-E45B-4FD3-A2B0-5F6672E907E7}"/>
              </a:ext>
            </a:extLst>
          </p:cNvPr>
          <p:cNvSpPr txBox="1"/>
          <p:nvPr/>
        </p:nvSpPr>
        <p:spPr>
          <a:xfrm>
            <a:off x="10099724" y="481630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cxnSp>
        <p:nvCxnSpPr>
          <p:cNvPr id="21" name="直接连接符 20">
            <a:extLst>
              <a:ext uri="{FF2B5EF4-FFF2-40B4-BE49-F238E27FC236}">
                <a16:creationId xmlns:a16="http://schemas.microsoft.com/office/drawing/2014/main" xmlns="" id="{3E4BEE46-F33A-405D-81E2-339EB3F6D82E}"/>
              </a:ext>
            </a:extLst>
          </p:cNvPr>
          <p:cNvCxnSpPr/>
          <p:nvPr/>
        </p:nvCxnSpPr>
        <p:spPr bwMode="auto">
          <a:xfrm>
            <a:off x="2816421" y="5901327"/>
            <a:ext cx="7200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2" name="文本框 21">
            <a:extLst>
              <a:ext uri="{FF2B5EF4-FFF2-40B4-BE49-F238E27FC236}">
                <a16:creationId xmlns:a16="http://schemas.microsoft.com/office/drawing/2014/main" xmlns="" id="{DE7DDD63-9A12-481D-8AAD-06F414C67AC2}"/>
              </a:ext>
            </a:extLst>
          </p:cNvPr>
          <p:cNvSpPr txBox="1"/>
          <p:nvPr/>
        </p:nvSpPr>
        <p:spPr>
          <a:xfrm>
            <a:off x="6151790" y="5901327"/>
            <a:ext cx="469680" cy="307777"/>
          </a:xfrm>
          <a:prstGeom prst="rect">
            <a:avLst/>
          </a:prstGeom>
          <a:noFill/>
        </p:spPr>
        <p:txBody>
          <a:bodyPr wrap="none" lIns="0" tIns="0" rIns="0" bIns="0" rtlCol="0">
            <a:spAutoFit/>
          </a:bodyPr>
          <a:lstStyle/>
          <a:p>
            <a:r>
              <a:rPr lang="en-US" altLang="zh-CN" sz="2000" b="1" dirty="0">
                <a:solidFill>
                  <a:srgbClr val="FF0000"/>
                </a:solidFill>
                <a:latin typeface="+mn-lt"/>
                <a:ea typeface="+mn-ea"/>
              </a:rPr>
              <a:t>max</a:t>
            </a:r>
            <a:endParaRPr lang="zh-CN" altLang="en-US" sz="2000" b="1" dirty="0">
              <a:solidFill>
                <a:srgbClr val="FF0000"/>
              </a:solidFill>
              <a:latin typeface="+mn-lt"/>
              <a:ea typeface="+mn-ea"/>
            </a:endParaRPr>
          </a:p>
        </p:txBody>
      </p:sp>
      <p:pic>
        <p:nvPicPr>
          <p:cNvPr id="23" name="图片 22">
            <a:extLst>
              <a:ext uri="{FF2B5EF4-FFF2-40B4-BE49-F238E27FC236}">
                <a16:creationId xmlns:a16="http://schemas.microsoft.com/office/drawing/2014/main" xmlns="" id="{D975B3BD-22C3-4217-A34C-C768D91D57D9}"/>
              </a:ext>
            </a:extLst>
          </p:cNvPr>
          <p:cNvPicPr>
            <a:picLocks noChangeAspect="1"/>
          </p:cNvPicPr>
          <p:nvPr/>
        </p:nvPicPr>
        <p:blipFill>
          <a:blip r:embed="rId15"/>
          <a:stretch>
            <a:fillRect/>
          </a:stretch>
        </p:blipFill>
        <p:spPr>
          <a:xfrm>
            <a:off x="2199292" y="2229928"/>
            <a:ext cx="1737763" cy="1440000"/>
          </a:xfrm>
          <a:prstGeom prst="rect">
            <a:avLst/>
          </a:prstGeom>
          <a:ln>
            <a:solidFill>
              <a:schemeClr val="tx1"/>
            </a:solidFill>
          </a:ln>
        </p:spPr>
      </p:pic>
      <p:pic>
        <p:nvPicPr>
          <p:cNvPr id="24" name="图片 23">
            <a:extLst>
              <a:ext uri="{FF2B5EF4-FFF2-40B4-BE49-F238E27FC236}">
                <a16:creationId xmlns:a16="http://schemas.microsoft.com/office/drawing/2014/main" xmlns="" id="{BCE27BA6-0158-4A13-9813-3DC9B5828CCC}"/>
              </a:ext>
            </a:extLst>
          </p:cNvPr>
          <p:cNvPicPr>
            <a:picLocks noChangeAspect="1"/>
          </p:cNvPicPr>
          <p:nvPr/>
        </p:nvPicPr>
        <p:blipFill>
          <a:blip r:embed="rId16"/>
          <a:stretch>
            <a:fillRect/>
          </a:stretch>
        </p:blipFill>
        <p:spPr>
          <a:xfrm>
            <a:off x="3925042" y="2229928"/>
            <a:ext cx="1674305" cy="1440000"/>
          </a:xfrm>
          <a:prstGeom prst="rect">
            <a:avLst/>
          </a:prstGeom>
          <a:ln>
            <a:solidFill>
              <a:schemeClr val="tx1"/>
            </a:solidFill>
          </a:ln>
        </p:spPr>
      </p:pic>
      <p:pic>
        <p:nvPicPr>
          <p:cNvPr id="25" name="图片 24">
            <a:extLst>
              <a:ext uri="{FF2B5EF4-FFF2-40B4-BE49-F238E27FC236}">
                <a16:creationId xmlns:a16="http://schemas.microsoft.com/office/drawing/2014/main" xmlns="" id="{26B81BDB-80FA-4950-8F1B-36C88CF297CE}"/>
              </a:ext>
            </a:extLst>
          </p:cNvPr>
          <p:cNvPicPr>
            <a:picLocks noChangeAspect="1"/>
          </p:cNvPicPr>
          <p:nvPr/>
        </p:nvPicPr>
        <p:blipFill>
          <a:blip r:embed="rId17"/>
          <a:stretch>
            <a:fillRect/>
          </a:stretch>
        </p:blipFill>
        <p:spPr>
          <a:xfrm>
            <a:off x="5587334" y="2229928"/>
            <a:ext cx="1635254" cy="1440000"/>
          </a:xfrm>
          <a:prstGeom prst="rect">
            <a:avLst/>
          </a:prstGeom>
          <a:ln>
            <a:solidFill>
              <a:schemeClr val="tx1"/>
            </a:solidFill>
          </a:ln>
        </p:spPr>
      </p:pic>
      <p:pic>
        <p:nvPicPr>
          <p:cNvPr id="26" name="图片 25">
            <a:extLst>
              <a:ext uri="{FF2B5EF4-FFF2-40B4-BE49-F238E27FC236}">
                <a16:creationId xmlns:a16="http://schemas.microsoft.com/office/drawing/2014/main" xmlns="" id="{25B6693A-9D32-46B0-8879-AD5594631FC6}"/>
              </a:ext>
            </a:extLst>
          </p:cNvPr>
          <p:cNvPicPr>
            <a:picLocks noChangeAspect="1"/>
          </p:cNvPicPr>
          <p:nvPr/>
        </p:nvPicPr>
        <p:blipFill>
          <a:blip r:embed="rId18"/>
          <a:stretch>
            <a:fillRect/>
          </a:stretch>
        </p:blipFill>
        <p:spPr>
          <a:xfrm>
            <a:off x="7210575" y="2229928"/>
            <a:ext cx="1537627" cy="1440000"/>
          </a:xfrm>
          <a:prstGeom prst="rect">
            <a:avLst/>
          </a:prstGeom>
          <a:ln>
            <a:solidFill>
              <a:schemeClr val="tx1"/>
            </a:solidFill>
          </a:ln>
        </p:spPr>
      </p:pic>
      <p:pic>
        <p:nvPicPr>
          <p:cNvPr id="27" name="图片 26">
            <a:extLst>
              <a:ext uri="{FF2B5EF4-FFF2-40B4-BE49-F238E27FC236}">
                <a16:creationId xmlns:a16="http://schemas.microsoft.com/office/drawing/2014/main" xmlns="" id="{121A8447-AFEB-478B-B40E-D56FD7514FF3}"/>
              </a:ext>
            </a:extLst>
          </p:cNvPr>
          <p:cNvPicPr>
            <a:picLocks noChangeAspect="1"/>
          </p:cNvPicPr>
          <p:nvPr/>
        </p:nvPicPr>
        <p:blipFill>
          <a:blip r:embed="rId19"/>
          <a:stretch>
            <a:fillRect/>
          </a:stretch>
        </p:blipFill>
        <p:spPr>
          <a:xfrm>
            <a:off x="8736190" y="2229928"/>
            <a:ext cx="1630372" cy="1440000"/>
          </a:xfrm>
          <a:prstGeom prst="rect">
            <a:avLst/>
          </a:prstGeom>
          <a:ln>
            <a:solidFill>
              <a:schemeClr val="tx1"/>
            </a:solidFill>
          </a:ln>
        </p:spPr>
      </p:pic>
      <p:cxnSp>
        <p:nvCxnSpPr>
          <p:cNvPr id="28" name="直接连接符 27">
            <a:extLst>
              <a:ext uri="{FF2B5EF4-FFF2-40B4-BE49-F238E27FC236}">
                <a16:creationId xmlns:a16="http://schemas.microsoft.com/office/drawing/2014/main" xmlns="" id="{DB304126-228C-455A-B4B6-942F1EBD091A}"/>
              </a:ext>
            </a:extLst>
          </p:cNvPr>
          <p:cNvCxnSpPr/>
          <p:nvPr/>
        </p:nvCxnSpPr>
        <p:spPr bwMode="auto">
          <a:xfrm>
            <a:off x="2176452" y="3789071"/>
            <a:ext cx="819011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9" name="文本框 28">
            <a:extLst>
              <a:ext uri="{FF2B5EF4-FFF2-40B4-BE49-F238E27FC236}">
                <a16:creationId xmlns:a16="http://schemas.microsoft.com/office/drawing/2014/main" xmlns="" id="{8907BDFC-8AEB-4E8D-861E-10E7E418611B}"/>
              </a:ext>
            </a:extLst>
          </p:cNvPr>
          <p:cNvSpPr txBox="1"/>
          <p:nvPr/>
        </p:nvSpPr>
        <p:spPr>
          <a:xfrm>
            <a:off x="4082660" y="3841485"/>
            <a:ext cx="1723549" cy="400110"/>
          </a:xfrm>
          <a:prstGeom prst="rect">
            <a:avLst/>
          </a:prstGeom>
          <a:solidFill>
            <a:schemeClr val="bg1"/>
          </a:solidFill>
        </p:spPr>
        <p:txBody>
          <a:bodyPr wrap="none" rtlCol="0">
            <a:spAutoFit/>
          </a:bodyPr>
          <a:lstStyle/>
          <a:p>
            <a:r>
              <a:rPr lang="zh-CN" altLang="en-US" sz="2000" dirty="0">
                <a:solidFill>
                  <a:schemeClr val="accent2"/>
                </a:solidFill>
                <a:latin typeface="+mn-lt"/>
                <a:ea typeface="+mn-ea"/>
              </a:rPr>
              <a:t>高斯混合模型</a:t>
            </a:r>
          </a:p>
        </p:txBody>
      </p:sp>
      <p:sp>
        <p:nvSpPr>
          <p:cNvPr id="30" name="文本框 29">
            <a:extLst>
              <a:ext uri="{FF2B5EF4-FFF2-40B4-BE49-F238E27FC236}">
                <a16:creationId xmlns:a16="http://schemas.microsoft.com/office/drawing/2014/main" xmlns="" id="{51FCB080-97E2-44A8-9E5C-D98F82D86760}"/>
              </a:ext>
            </a:extLst>
          </p:cNvPr>
          <p:cNvSpPr txBox="1"/>
          <p:nvPr/>
        </p:nvSpPr>
        <p:spPr>
          <a:xfrm>
            <a:off x="1354349" y="5767569"/>
            <a:ext cx="1261884" cy="307777"/>
          </a:xfrm>
          <a:prstGeom prst="rect">
            <a:avLst/>
          </a:prstGeom>
          <a:solidFill>
            <a:schemeClr val="bg1"/>
          </a:solidFill>
        </p:spPr>
        <p:txBody>
          <a:bodyPr wrap="none" rtlCol="0">
            <a:spAutoFit/>
          </a:bodyPr>
          <a:lstStyle/>
          <a:p>
            <a:r>
              <a:rPr lang="zh-CN" altLang="en-US" sz="1400" dirty="0">
                <a:latin typeface="+mn-lt"/>
                <a:ea typeface="+mn-ea"/>
              </a:rPr>
              <a:t>输入二维姿势</a:t>
            </a:r>
          </a:p>
        </p:txBody>
      </p:sp>
      <p:pic>
        <p:nvPicPr>
          <p:cNvPr id="31" name="图片 30">
            <a:extLst>
              <a:ext uri="{FF2B5EF4-FFF2-40B4-BE49-F238E27FC236}">
                <a16:creationId xmlns:a16="http://schemas.microsoft.com/office/drawing/2014/main" xmlns="" id="{01338524-BE4B-424C-BF39-43CCE72329C9}"/>
              </a:ext>
            </a:extLst>
          </p:cNvPr>
          <p:cNvPicPr>
            <a:picLocks noChangeAspect="1"/>
          </p:cNvPicPr>
          <p:nvPr/>
        </p:nvPicPr>
        <p:blipFill rotWithShape="1">
          <a:blip r:embed="rId20">
            <a:extLst>
              <a:ext uri="{28A0092B-C50C-407E-A947-70E740481C1C}">
                <a14:useLocalDpi xmlns:a14="http://schemas.microsoft.com/office/drawing/2010/main" val="0"/>
              </a:ext>
            </a:extLst>
          </a:blip>
          <a:srcRect l="12937" t="8218" r="9568" b="10620"/>
          <a:stretch>
            <a:fillRect/>
          </a:stretch>
        </p:blipFill>
        <p:spPr>
          <a:xfrm>
            <a:off x="2658968" y="4460966"/>
            <a:ext cx="1377392" cy="1080000"/>
          </a:xfrm>
          <a:prstGeom prst="rect">
            <a:avLst/>
          </a:prstGeom>
        </p:spPr>
      </p:pic>
      <p:pic>
        <p:nvPicPr>
          <p:cNvPr id="32" name="图片 31">
            <a:extLst>
              <a:ext uri="{FF2B5EF4-FFF2-40B4-BE49-F238E27FC236}">
                <a16:creationId xmlns:a16="http://schemas.microsoft.com/office/drawing/2014/main" xmlns="" id="{F510870E-9CE4-410D-81A5-B8D710C9DAF4}"/>
              </a:ext>
            </a:extLst>
          </p:cNvPr>
          <p:cNvPicPr>
            <a:picLocks noChangeAspect="1"/>
          </p:cNvPicPr>
          <p:nvPr/>
        </p:nvPicPr>
        <p:blipFill rotWithShape="1">
          <a:blip r:embed="rId21">
            <a:extLst>
              <a:ext uri="{28A0092B-C50C-407E-A947-70E740481C1C}">
                <a14:useLocalDpi xmlns:a14="http://schemas.microsoft.com/office/drawing/2010/main" val="0"/>
              </a:ext>
            </a:extLst>
          </a:blip>
          <a:srcRect l="12937" t="8371" r="9568" b="10620"/>
          <a:stretch>
            <a:fillRect/>
          </a:stretch>
        </p:blipFill>
        <p:spPr>
          <a:xfrm>
            <a:off x="4184524" y="4460966"/>
            <a:ext cx="1380000" cy="1080000"/>
          </a:xfrm>
          <a:prstGeom prst="rect">
            <a:avLst/>
          </a:prstGeom>
        </p:spPr>
      </p:pic>
      <p:pic>
        <p:nvPicPr>
          <p:cNvPr id="33" name="图片 32">
            <a:extLst>
              <a:ext uri="{FF2B5EF4-FFF2-40B4-BE49-F238E27FC236}">
                <a16:creationId xmlns:a16="http://schemas.microsoft.com/office/drawing/2014/main" xmlns="" id="{523527BE-CF94-4163-BBAA-0098A0BFEC9B}"/>
              </a:ext>
            </a:extLst>
          </p:cNvPr>
          <p:cNvPicPr>
            <a:picLocks noChangeAspect="1"/>
          </p:cNvPicPr>
          <p:nvPr/>
        </p:nvPicPr>
        <p:blipFill rotWithShape="1">
          <a:blip r:embed="rId22">
            <a:extLst>
              <a:ext uri="{28A0092B-C50C-407E-A947-70E740481C1C}">
                <a14:useLocalDpi xmlns:a14="http://schemas.microsoft.com/office/drawing/2010/main" val="0"/>
              </a:ext>
            </a:extLst>
          </a:blip>
          <a:srcRect l="12634" t="7876" r="9028" b="11117"/>
          <a:stretch>
            <a:fillRect/>
          </a:stretch>
        </p:blipFill>
        <p:spPr>
          <a:xfrm>
            <a:off x="5712688" y="4460966"/>
            <a:ext cx="1395000" cy="1080000"/>
          </a:xfrm>
          <a:prstGeom prst="rect">
            <a:avLst/>
          </a:prstGeom>
        </p:spPr>
      </p:pic>
      <p:pic>
        <p:nvPicPr>
          <p:cNvPr id="34" name="图片 33">
            <a:extLst>
              <a:ext uri="{FF2B5EF4-FFF2-40B4-BE49-F238E27FC236}">
                <a16:creationId xmlns:a16="http://schemas.microsoft.com/office/drawing/2014/main" xmlns="" id="{C3B2A83D-E034-4751-BF9A-D22231D56DE7}"/>
              </a:ext>
            </a:extLst>
          </p:cNvPr>
          <p:cNvPicPr>
            <a:picLocks noChangeAspect="1"/>
          </p:cNvPicPr>
          <p:nvPr/>
        </p:nvPicPr>
        <p:blipFill rotWithShape="1">
          <a:blip r:embed="rId23">
            <a:extLst>
              <a:ext uri="{28A0092B-C50C-407E-A947-70E740481C1C}">
                <a14:useLocalDpi xmlns:a14="http://schemas.microsoft.com/office/drawing/2010/main" val="0"/>
              </a:ext>
            </a:extLst>
          </a:blip>
          <a:srcRect l="12937" t="7246" r="9568" b="10620"/>
          <a:stretch>
            <a:fillRect/>
          </a:stretch>
        </p:blipFill>
        <p:spPr>
          <a:xfrm>
            <a:off x="7255852" y="4460966"/>
            <a:ext cx="1361096" cy="1080000"/>
          </a:xfrm>
          <a:prstGeom prst="rect">
            <a:avLst/>
          </a:prstGeom>
        </p:spPr>
      </p:pic>
      <p:pic>
        <p:nvPicPr>
          <p:cNvPr id="35" name="图片 34">
            <a:extLst>
              <a:ext uri="{FF2B5EF4-FFF2-40B4-BE49-F238E27FC236}">
                <a16:creationId xmlns:a16="http://schemas.microsoft.com/office/drawing/2014/main" xmlns="" id="{75A83EC7-8207-4BCE-8DD5-DF1C319A62EF}"/>
              </a:ext>
            </a:extLst>
          </p:cNvPr>
          <p:cNvPicPr>
            <a:picLocks noChangeAspect="1"/>
          </p:cNvPicPr>
          <p:nvPr/>
        </p:nvPicPr>
        <p:blipFill rotWithShape="1">
          <a:blip r:embed="rId24">
            <a:extLst>
              <a:ext uri="{28A0092B-C50C-407E-A947-70E740481C1C}">
                <a14:useLocalDpi xmlns:a14="http://schemas.microsoft.com/office/drawing/2010/main" val="0"/>
              </a:ext>
            </a:extLst>
          </a:blip>
          <a:srcRect l="12937" t="8371" r="9568" b="10620"/>
          <a:stretch>
            <a:fillRect/>
          </a:stretch>
        </p:blipFill>
        <p:spPr>
          <a:xfrm>
            <a:off x="8765111" y="4460966"/>
            <a:ext cx="1380000" cy="1080000"/>
          </a:xfrm>
          <a:prstGeom prst="rect">
            <a:avLst/>
          </a:prstGeom>
        </p:spPr>
      </p:pic>
      <p:grpSp>
        <p:nvGrpSpPr>
          <p:cNvPr id="36" name="组合 35">
            <a:extLst>
              <a:ext uri="{FF2B5EF4-FFF2-40B4-BE49-F238E27FC236}">
                <a16:creationId xmlns:a16="http://schemas.microsoft.com/office/drawing/2014/main" xmlns="" id="{385EE2C1-664E-442A-A5FE-2AFAC70FDF72}"/>
              </a:ext>
            </a:extLst>
          </p:cNvPr>
          <p:cNvGrpSpPr/>
          <p:nvPr/>
        </p:nvGrpSpPr>
        <p:grpSpPr>
          <a:xfrm>
            <a:off x="1343472" y="908720"/>
            <a:ext cx="9144043" cy="504439"/>
            <a:chOff x="-2" y="1178719"/>
            <a:chExt cx="6276015" cy="504439"/>
          </a:xfrm>
        </p:grpSpPr>
        <p:sp>
          <p:nvSpPr>
            <p:cNvPr id="37" name="TextBox 61">
              <a:extLst>
                <a:ext uri="{FF2B5EF4-FFF2-40B4-BE49-F238E27FC236}">
                  <a16:creationId xmlns:a16="http://schemas.microsoft.com/office/drawing/2014/main" xmlns="" id="{84E847D2-2E49-4982-A6DE-469484A5E902}"/>
                </a:ext>
              </a:extLst>
            </p:cNvPr>
            <p:cNvSpPr txBox="1"/>
            <p:nvPr/>
          </p:nvSpPr>
          <p:spPr bwMode="auto">
            <a:xfrm>
              <a:off x="-2" y="1178719"/>
              <a:ext cx="3385079"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训练部分：初始三维姿势字典模型构建</a:t>
              </a:r>
            </a:p>
          </p:txBody>
        </p:sp>
        <p:sp>
          <p:nvSpPr>
            <p:cNvPr id="38" name="TextBox 63">
              <a:extLst>
                <a:ext uri="{FF2B5EF4-FFF2-40B4-BE49-F238E27FC236}">
                  <a16:creationId xmlns:a16="http://schemas.microsoft.com/office/drawing/2014/main" xmlns="" id="{E39658CD-A564-4990-8F4F-1B6676065182}"/>
                </a:ext>
              </a:extLst>
            </p:cNvPr>
            <p:cNvSpPr txBox="1"/>
            <p:nvPr/>
          </p:nvSpPr>
          <p:spPr bwMode="auto">
            <a:xfrm>
              <a:off x="3385106" y="1183096"/>
              <a:ext cx="2890907"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训练部分：多视角估计模型构建</a:t>
              </a:r>
            </a:p>
          </p:txBody>
        </p:sp>
      </p:grpSp>
      <p:sp>
        <p:nvSpPr>
          <p:cNvPr id="39" name="文本框 38">
            <a:extLst>
              <a:ext uri="{FF2B5EF4-FFF2-40B4-BE49-F238E27FC236}">
                <a16:creationId xmlns:a16="http://schemas.microsoft.com/office/drawing/2014/main" xmlns="" id="{72AB105E-9337-4096-8584-60C3BF583FF8}"/>
              </a:ext>
            </a:extLst>
          </p:cNvPr>
          <p:cNvSpPr txBox="1"/>
          <p:nvPr/>
        </p:nvSpPr>
        <p:spPr>
          <a:xfrm>
            <a:off x="1564208" y="1860637"/>
            <a:ext cx="430887" cy="2144177"/>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多视角下二维姿势集合</a:t>
            </a:r>
          </a:p>
        </p:txBody>
      </p:sp>
    </p:spTree>
    <p:extLst>
      <p:ext uri="{BB962C8B-B14F-4D97-AF65-F5344CB8AC3E}">
        <p14:creationId xmlns:p14="http://schemas.microsoft.com/office/powerpoint/2010/main" val="264707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EEA7C8A9-9149-4A5D-BC00-E3FE28078178}"/>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xmlns="" id="{BF2D8917-E8AB-42C2-BA28-79051C549971}"/>
              </a:ext>
            </a:extLst>
          </p:cNvPr>
          <p:cNvSpPr txBox="1"/>
          <p:nvPr/>
        </p:nvSpPr>
        <p:spPr>
          <a:xfrm>
            <a:off x="2957307" y="1909609"/>
            <a:ext cx="9266555" cy="3038781"/>
          </a:xfrm>
          <a:prstGeom prst="rect">
            <a:avLst/>
          </a:prstGeom>
          <a:noFill/>
        </p:spPr>
        <p:txBody>
          <a:bodyPr wrap="square" rtlCol="0">
            <a:spAutoFit/>
          </a:bodyPr>
          <a:lstStyle/>
          <a:p>
            <a:pPr>
              <a:lnSpc>
                <a:spcPct val="200000"/>
              </a:lnSpc>
            </a:pPr>
            <a:r>
              <a:rPr lang="en-US" altLang="zh-CN" sz="2800" b="1" dirty="0">
                <a:solidFill>
                  <a:srgbClr val="C00000"/>
                </a:solidFill>
                <a:latin typeface="+mj-lt"/>
              </a:rPr>
              <a:t> </a:t>
            </a:r>
            <a:r>
              <a:rPr lang="en-US" altLang="zh-CN" sz="4400" b="1" dirty="0">
                <a:solidFill>
                  <a:srgbClr val="C00000"/>
                </a:solidFill>
                <a:latin typeface="+mj-lt"/>
                <a:sym typeface="+mn-ea"/>
              </a:rPr>
              <a:t>2D </a:t>
            </a:r>
            <a:r>
              <a:rPr lang="en-US" altLang="zh-CN" sz="4400" b="1" dirty="0">
                <a:latin typeface="+mj-lt"/>
                <a:sym typeface="+mn-ea"/>
              </a:rPr>
              <a:t>Affordance from </a:t>
            </a:r>
            <a:r>
              <a:rPr lang="en-US" altLang="zh-CN" sz="4400" b="1" dirty="0">
                <a:solidFill>
                  <a:srgbClr val="C00000"/>
                </a:solidFill>
                <a:latin typeface="+mj-lt"/>
                <a:sym typeface="+mn-ea"/>
              </a:rPr>
              <a:t>Image(s)</a:t>
            </a:r>
          </a:p>
          <a:p>
            <a:pPr>
              <a:lnSpc>
                <a:spcPct val="200000"/>
              </a:lnSpc>
            </a:pPr>
            <a:r>
              <a:rPr lang="en-US" altLang="zh-CN" sz="2800" b="1" dirty="0">
                <a:solidFill>
                  <a:schemeClr val="accent2"/>
                </a:solidFill>
                <a:latin typeface="+mj-lt"/>
              </a:rPr>
              <a:t> </a:t>
            </a:r>
            <a:r>
              <a:rPr lang="en-US" altLang="zh-CN" sz="2800" b="1" dirty="0">
                <a:solidFill>
                  <a:srgbClr val="C00000"/>
                </a:solidFill>
                <a:latin typeface="+mj-lt"/>
              </a:rPr>
              <a:t>3D</a:t>
            </a:r>
            <a:r>
              <a:rPr lang="en-US" altLang="zh-CN" sz="2800" b="1" dirty="0">
                <a:solidFill>
                  <a:schemeClr val="accent2"/>
                </a:solidFill>
                <a:latin typeface="+mj-lt"/>
              </a:rPr>
              <a:t> </a:t>
            </a:r>
            <a:r>
              <a:rPr lang="en-US" altLang="zh-CN" sz="2800" b="1" dirty="0">
                <a:latin typeface="+mj-lt"/>
              </a:rPr>
              <a:t>Affordance from </a:t>
            </a:r>
            <a:r>
              <a:rPr lang="en-US" altLang="zh-CN" sz="2800" b="1" dirty="0">
                <a:solidFill>
                  <a:srgbClr val="C00000"/>
                </a:solidFill>
                <a:latin typeface="+mj-lt"/>
              </a:rPr>
              <a:t>RGBD(s)</a:t>
            </a:r>
          </a:p>
          <a:p>
            <a:pPr>
              <a:lnSpc>
                <a:spcPct val="200000"/>
              </a:lnSpc>
            </a:pPr>
            <a:r>
              <a:rPr lang="en-US" altLang="zh-CN" sz="2800" b="1" dirty="0">
                <a:solidFill>
                  <a:schemeClr val="accent2"/>
                </a:solidFill>
                <a:latin typeface="+mj-lt"/>
              </a:rPr>
              <a:t> </a:t>
            </a:r>
            <a:r>
              <a:rPr lang="en-US" altLang="zh-CN" sz="2800" b="1" dirty="0">
                <a:solidFill>
                  <a:srgbClr val="C00000"/>
                </a:solidFill>
                <a:latin typeface="+mj-lt"/>
              </a:rPr>
              <a:t>3D</a:t>
            </a:r>
            <a:r>
              <a:rPr lang="en-US" altLang="zh-CN" sz="2800" b="1" dirty="0">
                <a:solidFill>
                  <a:schemeClr val="accent2"/>
                </a:solidFill>
                <a:latin typeface="+mj-lt"/>
              </a:rPr>
              <a:t> </a:t>
            </a:r>
            <a:r>
              <a:rPr lang="en-US" altLang="zh-CN" sz="2800" b="1" dirty="0">
                <a:latin typeface="+mj-lt"/>
              </a:rPr>
              <a:t>Affordance from </a:t>
            </a:r>
            <a:r>
              <a:rPr lang="en-US" altLang="zh-CN" sz="2800" b="1" dirty="0">
                <a:solidFill>
                  <a:srgbClr val="C00000"/>
                </a:solidFill>
                <a:latin typeface="+mj-lt"/>
              </a:rPr>
              <a:t>3D Shape</a:t>
            </a:r>
          </a:p>
        </p:txBody>
      </p:sp>
    </p:spTree>
    <p:extLst>
      <p:ext uri="{BB962C8B-B14F-4D97-AF65-F5344CB8AC3E}">
        <p14:creationId xmlns:p14="http://schemas.microsoft.com/office/powerpoint/2010/main" val="224563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248E7607-3FEA-49A1-BF92-1290126873E7}"/>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xmlns="" id="{651F924B-0871-4470-A2F3-A939888F4F4C}"/>
              </a:ext>
            </a:extLst>
          </p:cNvPr>
          <p:cNvSpPr/>
          <p:nvPr/>
        </p:nvSpPr>
        <p:spPr>
          <a:xfrm>
            <a:off x="1343473" y="6103410"/>
            <a:ext cx="9180000" cy="432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solidFill>
                <a:schemeClr val="tx1"/>
              </a:solidFill>
            </a:endParaRPr>
          </a:p>
        </p:txBody>
      </p:sp>
      <p:pic>
        <p:nvPicPr>
          <p:cNvPr id="5" name="图片 4">
            <a:extLst>
              <a:ext uri="{FF2B5EF4-FFF2-40B4-BE49-F238E27FC236}">
                <a16:creationId xmlns:a16="http://schemas.microsoft.com/office/drawing/2014/main" xmlns="" id="{F5C2295D-3B6F-4AC8-8313-76D6B5D8B5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65" t="6390" r="34673" b="8507"/>
          <a:stretch>
            <a:fillRect/>
          </a:stretch>
        </p:blipFill>
        <p:spPr>
          <a:xfrm flipH="1">
            <a:off x="1456638" y="2116683"/>
            <a:ext cx="903878" cy="2160000"/>
          </a:xfrm>
          <a:prstGeom prst="rect">
            <a:avLst/>
          </a:prstGeom>
        </p:spPr>
      </p:pic>
      <p:sp>
        <p:nvSpPr>
          <p:cNvPr id="6" name="右箭头 88">
            <a:extLst>
              <a:ext uri="{FF2B5EF4-FFF2-40B4-BE49-F238E27FC236}">
                <a16:creationId xmlns:a16="http://schemas.microsoft.com/office/drawing/2014/main" xmlns="" id="{8C73D4C2-B5E9-4BC1-B59D-FDE1E4F43CFC}"/>
              </a:ext>
            </a:extLst>
          </p:cNvPr>
          <p:cNvSpPr/>
          <p:nvPr/>
        </p:nvSpPr>
        <p:spPr>
          <a:xfrm>
            <a:off x="2315073" y="3072274"/>
            <a:ext cx="561986" cy="204788"/>
          </a:xfrm>
          <a:prstGeom prst="rightArrow">
            <a:avLst/>
          </a:prstGeom>
          <a:solidFill>
            <a:schemeClr val="accent2"/>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xmlns="" id="{C84D8364-A9B9-41CB-8DF5-806DA4A16DEC}"/>
              </a:ext>
            </a:extLst>
          </p:cNvPr>
          <p:cNvSpPr txBox="1"/>
          <p:nvPr/>
        </p:nvSpPr>
        <p:spPr>
          <a:xfrm>
            <a:off x="1369968" y="4321928"/>
            <a:ext cx="1077218" cy="215444"/>
          </a:xfrm>
          <a:prstGeom prst="rect">
            <a:avLst/>
          </a:prstGeom>
          <a:solidFill>
            <a:schemeClr val="bg1"/>
          </a:solidFill>
        </p:spPr>
        <p:txBody>
          <a:bodyPr wrap="none" lIns="0" tIns="0" rIns="0" bIns="0" rtlCol="0">
            <a:spAutoFit/>
          </a:bodyPr>
          <a:lstStyle/>
          <a:p>
            <a:r>
              <a:rPr lang="zh-CN" altLang="en-US" sz="1400" dirty="0">
                <a:latin typeface="+mn-lt"/>
                <a:ea typeface="+mn-ea"/>
              </a:rPr>
              <a:t>初始估计结果</a:t>
            </a:r>
          </a:p>
        </p:txBody>
      </p:sp>
      <p:sp>
        <p:nvSpPr>
          <p:cNvPr id="8" name="文本框 7">
            <a:extLst>
              <a:ext uri="{FF2B5EF4-FFF2-40B4-BE49-F238E27FC236}">
                <a16:creationId xmlns:a16="http://schemas.microsoft.com/office/drawing/2014/main" xmlns="" id="{04F4B8A7-555C-4C7D-8B39-FB850AE2F2B5}"/>
              </a:ext>
            </a:extLst>
          </p:cNvPr>
          <p:cNvSpPr txBox="1"/>
          <p:nvPr/>
        </p:nvSpPr>
        <p:spPr>
          <a:xfrm>
            <a:off x="2349846" y="2309609"/>
            <a:ext cx="492443" cy="605294"/>
          </a:xfrm>
          <a:prstGeom prst="rect">
            <a:avLst/>
          </a:prstGeom>
          <a:solidFill>
            <a:schemeClr val="bg1"/>
          </a:solidFill>
        </p:spPr>
        <p:txBody>
          <a:bodyPr vert="eaVert" wrap="none" rtlCol="0">
            <a:spAutoFit/>
          </a:bodyPr>
          <a:lstStyle/>
          <a:p>
            <a:r>
              <a:rPr lang="zh-CN" altLang="en-US" sz="2000" dirty="0">
                <a:solidFill>
                  <a:schemeClr val="accent2"/>
                </a:solidFill>
                <a:latin typeface="+mn-lt"/>
                <a:ea typeface="+mn-ea"/>
              </a:rPr>
              <a:t>检索</a:t>
            </a:r>
          </a:p>
        </p:txBody>
      </p:sp>
      <p:grpSp>
        <p:nvGrpSpPr>
          <p:cNvPr id="10" name="组合 9">
            <a:extLst>
              <a:ext uri="{FF2B5EF4-FFF2-40B4-BE49-F238E27FC236}">
                <a16:creationId xmlns:a16="http://schemas.microsoft.com/office/drawing/2014/main" xmlns="" id="{29FC23BC-A9A5-4A88-86C0-91B960CE034B}"/>
              </a:ext>
            </a:extLst>
          </p:cNvPr>
          <p:cNvGrpSpPr/>
          <p:nvPr/>
        </p:nvGrpSpPr>
        <p:grpSpPr>
          <a:xfrm>
            <a:off x="1343472" y="846931"/>
            <a:ext cx="9144001" cy="500062"/>
            <a:chOff x="-1" y="1178719"/>
            <a:chExt cx="9144001" cy="500062"/>
          </a:xfrm>
        </p:grpSpPr>
        <p:sp>
          <p:nvSpPr>
            <p:cNvPr id="11" name="TextBox 63">
              <a:extLst>
                <a:ext uri="{FF2B5EF4-FFF2-40B4-BE49-F238E27FC236}">
                  <a16:creationId xmlns:a16="http://schemas.microsoft.com/office/drawing/2014/main" xmlns="" id="{7A1BAD96-04D3-49E3-B883-A0BD5CAC0B41}"/>
                </a:ext>
              </a:extLst>
            </p:cNvPr>
            <p:cNvSpPr txBox="1"/>
            <p:nvPr/>
          </p:nvSpPr>
          <p:spPr bwMode="auto">
            <a:xfrm>
              <a:off x="2960468" y="1178719"/>
              <a:ext cx="3303531"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②三维姿势估计</a:t>
              </a:r>
            </a:p>
          </p:txBody>
        </p:sp>
        <p:sp>
          <p:nvSpPr>
            <p:cNvPr id="12" name="TextBox 61">
              <a:extLst>
                <a:ext uri="{FF2B5EF4-FFF2-40B4-BE49-F238E27FC236}">
                  <a16:creationId xmlns:a16="http://schemas.microsoft.com/office/drawing/2014/main" xmlns="" id="{232F7F8E-42C3-45D9-8532-14577D6D80C5}"/>
                </a:ext>
              </a:extLst>
            </p:cNvPr>
            <p:cNvSpPr txBox="1"/>
            <p:nvPr/>
          </p:nvSpPr>
          <p:spPr bwMode="auto">
            <a:xfrm>
              <a:off x="-1" y="1178719"/>
              <a:ext cx="2965849"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①多视角二维姿势估计</a:t>
              </a:r>
            </a:p>
          </p:txBody>
        </p:sp>
        <p:sp>
          <p:nvSpPr>
            <p:cNvPr id="13" name="TextBox 62">
              <a:extLst>
                <a:ext uri="{FF2B5EF4-FFF2-40B4-BE49-F238E27FC236}">
                  <a16:creationId xmlns:a16="http://schemas.microsoft.com/office/drawing/2014/main" xmlns="" id="{A0905FE0-ACE4-473E-9753-27B1EBACA10A}"/>
                </a:ext>
              </a:extLst>
            </p:cNvPr>
            <p:cNvSpPr txBox="1"/>
            <p:nvPr/>
          </p:nvSpPr>
          <p:spPr bwMode="auto">
            <a:xfrm>
              <a:off x="6264000" y="1178719"/>
              <a:ext cx="2880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③三维姿势迭代修正</a:t>
              </a:r>
            </a:p>
          </p:txBody>
        </p:sp>
      </p:grpSp>
      <p:grpSp>
        <p:nvGrpSpPr>
          <p:cNvPr id="14" name="组合 13">
            <a:extLst>
              <a:ext uri="{FF2B5EF4-FFF2-40B4-BE49-F238E27FC236}">
                <a16:creationId xmlns:a16="http://schemas.microsoft.com/office/drawing/2014/main" xmlns="" id="{C4292AC7-A0E2-4BA3-B429-E38504E525AF}"/>
              </a:ext>
            </a:extLst>
          </p:cNvPr>
          <p:cNvGrpSpPr/>
          <p:nvPr/>
        </p:nvGrpSpPr>
        <p:grpSpPr>
          <a:xfrm>
            <a:off x="2939714" y="1747062"/>
            <a:ext cx="7530297" cy="3065583"/>
            <a:chOff x="1596241" y="1741328"/>
            <a:chExt cx="7530297" cy="3065583"/>
          </a:xfrm>
        </p:grpSpPr>
        <p:sp>
          <p:nvSpPr>
            <p:cNvPr id="15" name="文本框 14">
              <a:extLst>
                <a:ext uri="{FF2B5EF4-FFF2-40B4-BE49-F238E27FC236}">
                  <a16:creationId xmlns:a16="http://schemas.microsoft.com/office/drawing/2014/main" xmlns="" id="{66F6BAB2-A166-4272-A985-25F8080D54EC}"/>
                </a:ext>
              </a:extLst>
            </p:cNvPr>
            <p:cNvSpPr txBox="1"/>
            <p:nvPr/>
          </p:nvSpPr>
          <p:spPr>
            <a:xfrm>
              <a:off x="8711040" y="2473827"/>
              <a:ext cx="415498" cy="1754326"/>
            </a:xfrm>
            <a:prstGeom prst="rect">
              <a:avLst/>
            </a:prstGeom>
            <a:solidFill>
              <a:schemeClr val="bg1"/>
            </a:solidFill>
          </p:spPr>
          <p:txBody>
            <a:bodyPr wrap="none" rtlCol="0">
              <a:spAutoFit/>
            </a:bodyPr>
            <a:lstStyle/>
            <a:p>
              <a:pPr algn="ctr"/>
              <a:r>
                <a:rPr lang="en-US" altLang="zh-CN" dirty="0">
                  <a:latin typeface="+mn-lt"/>
                  <a:ea typeface="+mn-ea"/>
                </a:rPr>
                <a:t>K</a:t>
              </a:r>
            </a:p>
            <a:p>
              <a:pPr algn="ctr"/>
              <a:r>
                <a:rPr lang="zh-CN" altLang="el-GR" dirty="0">
                  <a:latin typeface="+mn-lt"/>
                  <a:ea typeface="+mn-ea"/>
                </a:rPr>
                <a:t>￤</a:t>
              </a:r>
              <a:endParaRPr lang="en-US" altLang="zh-CN" dirty="0">
                <a:latin typeface="+mn-lt"/>
                <a:ea typeface="+mn-ea"/>
              </a:endParaRPr>
            </a:p>
            <a:p>
              <a:pPr algn="ctr"/>
              <a:r>
                <a:rPr lang="en-US" altLang="zh-CN" dirty="0">
                  <a:latin typeface="+mn-lt"/>
                  <a:ea typeface="+mn-ea"/>
                </a:rPr>
                <a:t>D</a:t>
              </a:r>
            </a:p>
            <a:p>
              <a:pPr algn="ctr"/>
              <a:r>
                <a:rPr lang="zh-CN" altLang="en-US" dirty="0">
                  <a:latin typeface="+mn-lt"/>
                  <a:ea typeface="+mn-ea"/>
                </a:rPr>
                <a:t>树</a:t>
              </a:r>
              <a:endParaRPr lang="en-US" altLang="zh-CN" dirty="0">
                <a:latin typeface="+mn-lt"/>
                <a:ea typeface="+mn-ea"/>
              </a:endParaRPr>
            </a:p>
            <a:p>
              <a:pPr algn="ctr"/>
              <a:r>
                <a:rPr lang="zh-CN" altLang="en-US" dirty="0">
                  <a:latin typeface="+mn-lt"/>
                  <a:ea typeface="+mn-ea"/>
                </a:rPr>
                <a:t>模</a:t>
              </a:r>
              <a:endParaRPr lang="en-US" altLang="zh-CN" dirty="0">
                <a:latin typeface="+mn-lt"/>
                <a:ea typeface="+mn-ea"/>
              </a:endParaRPr>
            </a:p>
            <a:p>
              <a:pPr algn="ctr"/>
              <a:r>
                <a:rPr lang="zh-CN" altLang="en-US" dirty="0">
                  <a:latin typeface="+mn-lt"/>
                  <a:ea typeface="+mn-ea"/>
                </a:rPr>
                <a:t>型</a:t>
              </a:r>
            </a:p>
          </p:txBody>
        </p:sp>
        <p:pic>
          <p:nvPicPr>
            <p:cNvPr id="16" name="图片 15">
              <a:extLst>
                <a:ext uri="{FF2B5EF4-FFF2-40B4-BE49-F238E27FC236}">
                  <a16:creationId xmlns:a16="http://schemas.microsoft.com/office/drawing/2014/main" xmlns="" id="{A1542CEC-BA2B-47D1-8F77-0AB4C9E8E46D}"/>
                </a:ext>
              </a:extLst>
            </p:cNvPr>
            <p:cNvPicPr>
              <a:picLocks noChangeAspect="1"/>
            </p:cNvPicPr>
            <p:nvPr/>
          </p:nvPicPr>
          <p:blipFill>
            <a:blip r:embed="rId5"/>
            <a:stretch>
              <a:fillRect/>
            </a:stretch>
          </p:blipFill>
          <p:spPr>
            <a:xfrm>
              <a:off x="1596241" y="1746911"/>
              <a:ext cx="1368380" cy="3060000"/>
            </a:xfrm>
            <a:prstGeom prst="rect">
              <a:avLst/>
            </a:prstGeom>
            <a:ln>
              <a:solidFill>
                <a:schemeClr val="tx1"/>
              </a:solidFill>
            </a:ln>
          </p:spPr>
        </p:pic>
        <p:pic>
          <p:nvPicPr>
            <p:cNvPr id="17" name="图片 16">
              <a:extLst>
                <a:ext uri="{FF2B5EF4-FFF2-40B4-BE49-F238E27FC236}">
                  <a16:creationId xmlns:a16="http://schemas.microsoft.com/office/drawing/2014/main" xmlns="" id="{5F5442D5-8F1C-44E4-8718-C05A6A4D71E5}"/>
                </a:ext>
              </a:extLst>
            </p:cNvPr>
            <p:cNvPicPr>
              <a:picLocks noChangeAspect="1"/>
            </p:cNvPicPr>
            <p:nvPr/>
          </p:nvPicPr>
          <p:blipFill>
            <a:blip r:embed="rId6"/>
            <a:stretch>
              <a:fillRect/>
            </a:stretch>
          </p:blipFill>
          <p:spPr>
            <a:xfrm>
              <a:off x="3089380" y="1746911"/>
              <a:ext cx="1282183" cy="3060000"/>
            </a:xfrm>
            <a:prstGeom prst="rect">
              <a:avLst/>
            </a:prstGeom>
            <a:ln>
              <a:solidFill>
                <a:schemeClr val="tx1"/>
              </a:solidFill>
            </a:ln>
          </p:spPr>
        </p:pic>
        <p:pic>
          <p:nvPicPr>
            <p:cNvPr id="18" name="图片 17">
              <a:extLst>
                <a:ext uri="{FF2B5EF4-FFF2-40B4-BE49-F238E27FC236}">
                  <a16:creationId xmlns:a16="http://schemas.microsoft.com/office/drawing/2014/main" xmlns="" id="{6EDF69C9-6C9B-4BB1-82BE-E4D8CD5D95B4}"/>
                </a:ext>
              </a:extLst>
            </p:cNvPr>
            <p:cNvPicPr>
              <a:picLocks noChangeAspect="1"/>
            </p:cNvPicPr>
            <p:nvPr/>
          </p:nvPicPr>
          <p:blipFill>
            <a:blip r:embed="rId7"/>
            <a:stretch>
              <a:fillRect/>
            </a:stretch>
          </p:blipFill>
          <p:spPr>
            <a:xfrm>
              <a:off x="4496322" y="1746911"/>
              <a:ext cx="1319894" cy="3060000"/>
            </a:xfrm>
            <a:prstGeom prst="rect">
              <a:avLst/>
            </a:prstGeom>
            <a:ln>
              <a:solidFill>
                <a:schemeClr val="tx1"/>
              </a:solidFill>
            </a:ln>
          </p:spPr>
        </p:pic>
        <p:pic>
          <p:nvPicPr>
            <p:cNvPr id="19" name="图片 18">
              <a:extLst>
                <a:ext uri="{FF2B5EF4-FFF2-40B4-BE49-F238E27FC236}">
                  <a16:creationId xmlns:a16="http://schemas.microsoft.com/office/drawing/2014/main" xmlns="" id="{B13EBEFB-14B2-46D2-8E06-7C3AFD84DFD0}"/>
                </a:ext>
              </a:extLst>
            </p:cNvPr>
            <p:cNvPicPr>
              <a:picLocks noChangeAspect="1"/>
            </p:cNvPicPr>
            <p:nvPr/>
          </p:nvPicPr>
          <p:blipFill>
            <a:blip r:embed="rId8"/>
            <a:stretch>
              <a:fillRect/>
            </a:stretch>
          </p:blipFill>
          <p:spPr>
            <a:xfrm>
              <a:off x="5940975" y="1746911"/>
              <a:ext cx="1325282" cy="3060000"/>
            </a:xfrm>
            <a:prstGeom prst="rect">
              <a:avLst/>
            </a:prstGeom>
            <a:ln>
              <a:solidFill>
                <a:schemeClr val="tx1"/>
              </a:solidFill>
            </a:ln>
          </p:spPr>
        </p:pic>
        <p:pic>
          <p:nvPicPr>
            <p:cNvPr id="20" name="图片 19">
              <a:extLst>
                <a:ext uri="{FF2B5EF4-FFF2-40B4-BE49-F238E27FC236}">
                  <a16:creationId xmlns:a16="http://schemas.microsoft.com/office/drawing/2014/main" xmlns="" id="{525B6F8A-2D79-4C91-8EAD-883E3635D338}"/>
                </a:ext>
              </a:extLst>
            </p:cNvPr>
            <p:cNvPicPr>
              <a:picLocks noChangeAspect="1"/>
            </p:cNvPicPr>
            <p:nvPr/>
          </p:nvPicPr>
          <p:blipFill>
            <a:blip r:embed="rId9"/>
            <a:stretch>
              <a:fillRect/>
            </a:stretch>
          </p:blipFill>
          <p:spPr>
            <a:xfrm>
              <a:off x="7391016" y="1741328"/>
              <a:ext cx="1346831" cy="3060000"/>
            </a:xfrm>
            <a:prstGeom prst="rect">
              <a:avLst/>
            </a:prstGeom>
            <a:ln>
              <a:solidFill>
                <a:schemeClr val="tx1"/>
              </a:solidFill>
            </a:ln>
          </p:spPr>
        </p:pic>
      </p:grpSp>
      <p:grpSp>
        <p:nvGrpSpPr>
          <p:cNvPr id="21" name="组合 20">
            <a:extLst>
              <a:ext uri="{FF2B5EF4-FFF2-40B4-BE49-F238E27FC236}">
                <a16:creationId xmlns:a16="http://schemas.microsoft.com/office/drawing/2014/main" xmlns="" id="{4359C2E0-4FE1-4A84-8289-B5A9944ED5B3}"/>
              </a:ext>
            </a:extLst>
          </p:cNvPr>
          <p:cNvGrpSpPr/>
          <p:nvPr/>
        </p:nvGrpSpPr>
        <p:grpSpPr>
          <a:xfrm>
            <a:off x="1343472" y="5077432"/>
            <a:ext cx="9162511" cy="1440160"/>
            <a:chOff x="-1" y="4959170"/>
            <a:chExt cx="9162511" cy="1440160"/>
          </a:xfrm>
        </p:grpSpPr>
        <p:pic>
          <p:nvPicPr>
            <p:cNvPr id="22" name="图片 21">
              <a:extLst>
                <a:ext uri="{FF2B5EF4-FFF2-40B4-BE49-F238E27FC236}">
                  <a16:creationId xmlns:a16="http://schemas.microsoft.com/office/drawing/2014/main" xmlns="" id="{1C49844E-252E-48C3-815C-E7B3B2973CFD}"/>
                </a:ext>
              </a:extLst>
            </p:cNvPr>
            <p:cNvPicPr>
              <a:picLocks noChangeAspect="1"/>
            </p:cNvPicPr>
            <p:nvPr/>
          </p:nvPicPr>
          <p:blipFill rotWithShape="1">
            <a:blip r:embed="rId10">
              <a:extLst>
                <a:ext uri="{28A0092B-C50C-407E-A947-70E740481C1C}">
                  <a14:useLocalDpi xmlns:a14="http://schemas.microsoft.com/office/drawing/2010/main" val="0"/>
                </a:ext>
              </a:extLst>
            </a:blip>
            <a:srcRect l="20002" t="14835" r="12611" b="13158"/>
            <a:stretch>
              <a:fillRect/>
            </a:stretch>
          </p:blipFill>
          <p:spPr>
            <a:xfrm>
              <a:off x="-1" y="4959330"/>
              <a:ext cx="1800000" cy="1440000"/>
            </a:xfrm>
            <a:prstGeom prst="rect">
              <a:avLst/>
            </a:prstGeom>
            <a:ln>
              <a:solidFill>
                <a:schemeClr val="tx1"/>
              </a:solidFill>
            </a:ln>
          </p:spPr>
        </p:pic>
        <p:pic>
          <p:nvPicPr>
            <p:cNvPr id="23" name="图片 22">
              <a:extLst>
                <a:ext uri="{FF2B5EF4-FFF2-40B4-BE49-F238E27FC236}">
                  <a16:creationId xmlns:a16="http://schemas.microsoft.com/office/drawing/2014/main" xmlns="" id="{4D1A241A-1549-456A-B9DF-4CC0CC40652A}"/>
                </a:ext>
              </a:extLst>
            </p:cNvPr>
            <p:cNvPicPr>
              <a:picLocks noChangeAspect="1"/>
            </p:cNvPicPr>
            <p:nvPr/>
          </p:nvPicPr>
          <p:blipFill rotWithShape="1">
            <a:blip r:embed="rId11">
              <a:extLst>
                <a:ext uri="{28A0092B-C50C-407E-A947-70E740481C1C}">
                  <a14:useLocalDpi xmlns:a14="http://schemas.microsoft.com/office/drawing/2010/main" val="0"/>
                </a:ext>
              </a:extLst>
            </a:blip>
            <a:srcRect l="24328" t="15472" r="12919" b="16186"/>
            <a:stretch>
              <a:fillRect/>
            </a:stretch>
          </p:blipFill>
          <p:spPr>
            <a:xfrm>
              <a:off x="1791464" y="4959330"/>
              <a:ext cx="1766132" cy="1440000"/>
            </a:xfrm>
            <a:prstGeom prst="rect">
              <a:avLst/>
            </a:prstGeom>
            <a:ln>
              <a:solidFill>
                <a:schemeClr val="tx1"/>
              </a:solidFill>
            </a:ln>
          </p:spPr>
        </p:pic>
        <p:pic>
          <p:nvPicPr>
            <p:cNvPr id="24" name="图片 23">
              <a:extLst>
                <a:ext uri="{FF2B5EF4-FFF2-40B4-BE49-F238E27FC236}">
                  <a16:creationId xmlns:a16="http://schemas.microsoft.com/office/drawing/2014/main" xmlns="" id="{63D51184-A466-439E-93DD-E89052E6E675}"/>
                </a:ext>
              </a:extLst>
            </p:cNvPr>
            <p:cNvPicPr>
              <a:picLocks noChangeAspect="1"/>
            </p:cNvPicPr>
            <p:nvPr/>
          </p:nvPicPr>
          <p:blipFill rotWithShape="1">
            <a:blip r:embed="rId12">
              <a:extLst>
                <a:ext uri="{28A0092B-C50C-407E-A947-70E740481C1C}">
                  <a14:useLocalDpi xmlns:a14="http://schemas.microsoft.com/office/drawing/2010/main" val="0"/>
                </a:ext>
              </a:extLst>
            </a:blip>
            <a:srcRect l="17911" t="15234" r="10423" b="10233"/>
            <a:stretch>
              <a:fillRect/>
            </a:stretch>
          </p:blipFill>
          <p:spPr>
            <a:xfrm>
              <a:off x="3549061" y="4959330"/>
              <a:ext cx="1849457" cy="1440000"/>
            </a:xfrm>
            <a:prstGeom prst="rect">
              <a:avLst/>
            </a:prstGeom>
            <a:ln>
              <a:solidFill>
                <a:schemeClr val="tx1"/>
              </a:solidFill>
            </a:ln>
          </p:spPr>
        </p:pic>
        <p:pic>
          <p:nvPicPr>
            <p:cNvPr id="25" name="图片 24">
              <a:extLst>
                <a:ext uri="{FF2B5EF4-FFF2-40B4-BE49-F238E27FC236}">
                  <a16:creationId xmlns:a16="http://schemas.microsoft.com/office/drawing/2014/main" xmlns="" id="{5785D21D-E70B-4C99-B276-4DCDAA4B4F9D}"/>
                </a:ext>
              </a:extLst>
            </p:cNvPr>
            <p:cNvPicPr>
              <a:picLocks noChangeAspect="1"/>
            </p:cNvPicPr>
            <p:nvPr/>
          </p:nvPicPr>
          <p:blipFill rotWithShape="1">
            <a:blip r:embed="rId13">
              <a:extLst>
                <a:ext uri="{28A0092B-C50C-407E-A947-70E740481C1C}">
                  <a14:useLocalDpi xmlns:a14="http://schemas.microsoft.com/office/drawing/2010/main" val="0"/>
                </a:ext>
              </a:extLst>
            </a:blip>
            <a:srcRect l="14880" t="8091" r="13810" b="17138"/>
            <a:stretch>
              <a:fillRect/>
            </a:stretch>
          </p:blipFill>
          <p:spPr>
            <a:xfrm>
              <a:off x="5389983" y="4959330"/>
              <a:ext cx="1834395" cy="1440000"/>
            </a:xfrm>
            <a:prstGeom prst="rect">
              <a:avLst/>
            </a:prstGeom>
            <a:ln>
              <a:solidFill>
                <a:schemeClr val="tx1"/>
              </a:solidFill>
            </a:ln>
          </p:spPr>
        </p:pic>
        <p:pic>
          <p:nvPicPr>
            <p:cNvPr id="26" name="图片 25">
              <a:extLst>
                <a:ext uri="{FF2B5EF4-FFF2-40B4-BE49-F238E27FC236}">
                  <a16:creationId xmlns:a16="http://schemas.microsoft.com/office/drawing/2014/main" xmlns="" id="{90708432-D108-412C-A838-811E69960083}"/>
                </a:ext>
              </a:extLst>
            </p:cNvPr>
            <p:cNvPicPr>
              <a:picLocks noChangeAspect="1"/>
            </p:cNvPicPr>
            <p:nvPr/>
          </p:nvPicPr>
          <p:blipFill rotWithShape="1">
            <a:blip r:embed="rId14">
              <a:extLst>
                <a:ext uri="{28A0092B-C50C-407E-A947-70E740481C1C}">
                  <a14:useLocalDpi xmlns:a14="http://schemas.microsoft.com/office/drawing/2010/main" val="0"/>
                </a:ext>
              </a:extLst>
            </a:blip>
            <a:srcRect l="16663" t="16187" r="15236" b="15710"/>
            <a:stretch>
              <a:fillRect/>
            </a:stretch>
          </p:blipFill>
          <p:spPr>
            <a:xfrm>
              <a:off x="7215842" y="4959330"/>
              <a:ext cx="1923357" cy="1440000"/>
            </a:xfrm>
            <a:prstGeom prst="rect">
              <a:avLst/>
            </a:prstGeom>
            <a:ln>
              <a:solidFill>
                <a:schemeClr val="tx1"/>
              </a:solidFill>
            </a:ln>
          </p:spPr>
        </p:pic>
        <p:graphicFrame>
          <p:nvGraphicFramePr>
            <p:cNvPr id="27" name="对象 26">
              <a:extLst>
                <a:ext uri="{FF2B5EF4-FFF2-40B4-BE49-F238E27FC236}">
                  <a16:creationId xmlns:a16="http://schemas.microsoft.com/office/drawing/2014/main" xmlns="" id="{B2B8AE6F-A86C-4CFF-882B-5492C25E5B3E}"/>
                </a:ext>
              </a:extLst>
            </p:cNvPr>
            <p:cNvGraphicFramePr>
              <a:graphicFrameLocks noChangeAspect="1"/>
            </p:cNvGraphicFramePr>
            <p:nvPr/>
          </p:nvGraphicFramePr>
          <p:xfrm>
            <a:off x="1331640" y="4959170"/>
            <a:ext cx="344487" cy="360362"/>
          </p:xfrm>
          <a:graphic>
            <a:graphicData uri="http://schemas.openxmlformats.org/presentationml/2006/ole">
              <mc:AlternateContent xmlns:mc="http://schemas.openxmlformats.org/markup-compatibility/2006">
                <mc:Choice xmlns:v="urn:schemas-microsoft-com:vml" Requires="v">
                  <p:oleObj spid="_x0000_s6606" name="Equation" r:id="rId15" imgW="5486400" imgH="5791200" progId="Equation.DSMT4">
                    <p:embed/>
                  </p:oleObj>
                </mc:Choice>
                <mc:Fallback>
                  <p:oleObj name="Equation" r:id="rId15" imgW="5486400" imgH="5791200" progId="Equation.DSMT4">
                    <p:embed/>
                    <p:pic>
                      <p:nvPicPr>
                        <p:cNvPr id="52" name="对象 51"/>
                        <p:cNvPicPr>
                          <a:picLocks noChangeAspect="1" noChangeArrowheads="1"/>
                        </p:cNvPicPr>
                        <p:nvPr/>
                      </p:nvPicPr>
                      <p:blipFill>
                        <a:blip r:embed="rId16"/>
                        <a:srcRect/>
                        <a:stretch>
                          <a:fillRect/>
                        </a:stretch>
                      </p:blipFill>
                      <p:spPr bwMode="auto">
                        <a:xfrm>
                          <a:off x="1331640" y="4959170"/>
                          <a:ext cx="344487" cy="360362"/>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xmlns="" id="{CBB05062-3342-4E83-B21B-9383FD3C1BA3}"/>
                </a:ext>
              </a:extLst>
            </p:cNvPr>
            <p:cNvGraphicFramePr>
              <a:graphicFrameLocks noChangeAspect="1"/>
            </p:cNvGraphicFramePr>
            <p:nvPr/>
          </p:nvGraphicFramePr>
          <p:xfrm>
            <a:off x="3157775" y="4959170"/>
            <a:ext cx="358775" cy="360362"/>
          </p:xfrm>
          <a:graphic>
            <a:graphicData uri="http://schemas.openxmlformats.org/presentationml/2006/ole">
              <mc:AlternateContent xmlns:mc="http://schemas.openxmlformats.org/markup-compatibility/2006">
                <mc:Choice xmlns:v="urn:schemas-microsoft-com:vml" Requires="v">
                  <p:oleObj spid="_x0000_s6607" name="Equation" r:id="rId17" imgW="5486400" imgH="5486400" progId="Equation.DSMT4">
                    <p:embed/>
                  </p:oleObj>
                </mc:Choice>
                <mc:Fallback>
                  <p:oleObj name="Equation" r:id="rId17" imgW="5486400" imgH="5486400" progId="Equation.DSMT4">
                    <p:embed/>
                    <p:pic>
                      <p:nvPicPr>
                        <p:cNvPr id="53" name="对象 52"/>
                        <p:cNvPicPr>
                          <a:picLocks noChangeAspect="1" noChangeArrowheads="1"/>
                        </p:cNvPicPr>
                        <p:nvPr/>
                      </p:nvPicPr>
                      <p:blipFill>
                        <a:blip r:embed="rId18"/>
                        <a:srcRect/>
                        <a:stretch>
                          <a:fillRect/>
                        </a:stretch>
                      </p:blipFill>
                      <p:spPr bwMode="auto">
                        <a:xfrm>
                          <a:off x="3157775" y="4959170"/>
                          <a:ext cx="35877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a:extLst>
                <a:ext uri="{FF2B5EF4-FFF2-40B4-BE49-F238E27FC236}">
                  <a16:creationId xmlns:a16="http://schemas.microsoft.com/office/drawing/2014/main" xmlns="" id="{3E412D31-2549-4527-83B6-DF5D03D4DB25}"/>
                </a:ext>
              </a:extLst>
            </p:cNvPr>
            <p:cNvGraphicFramePr>
              <a:graphicFrameLocks noChangeAspect="1"/>
            </p:cNvGraphicFramePr>
            <p:nvPr/>
          </p:nvGraphicFramePr>
          <p:xfrm>
            <a:off x="6882252" y="4959170"/>
            <a:ext cx="300038" cy="360362"/>
          </p:xfrm>
          <a:graphic>
            <a:graphicData uri="http://schemas.openxmlformats.org/presentationml/2006/ole">
              <mc:AlternateContent xmlns:mc="http://schemas.openxmlformats.org/markup-compatibility/2006">
                <mc:Choice xmlns:v="urn:schemas-microsoft-com:vml" Requires="v">
                  <p:oleObj spid="_x0000_s6608" name="Equation" r:id="rId19" imgW="4572000" imgH="5486400" progId="Equation.DSMT4">
                    <p:embed/>
                  </p:oleObj>
                </mc:Choice>
                <mc:Fallback>
                  <p:oleObj name="Equation" r:id="rId19" imgW="4572000" imgH="5486400" progId="Equation.DSMT4">
                    <p:embed/>
                    <p:pic>
                      <p:nvPicPr>
                        <p:cNvPr id="54" name="对象 53"/>
                        <p:cNvPicPr>
                          <a:picLocks noChangeAspect="1" noChangeArrowheads="1"/>
                        </p:cNvPicPr>
                        <p:nvPr/>
                      </p:nvPicPr>
                      <p:blipFill>
                        <a:blip r:embed="rId20"/>
                        <a:srcRect/>
                        <a:stretch>
                          <a:fillRect/>
                        </a:stretch>
                      </p:blipFill>
                      <p:spPr bwMode="auto">
                        <a:xfrm>
                          <a:off x="6882252" y="4959170"/>
                          <a:ext cx="300038"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a:extLst>
                <a:ext uri="{FF2B5EF4-FFF2-40B4-BE49-F238E27FC236}">
                  <a16:creationId xmlns:a16="http://schemas.microsoft.com/office/drawing/2014/main" xmlns="" id="{6A811EF1-85CE-4F1A-B728-43E3E8909CE1}"/>
                </a:ext>
              </a:extLst>
            </p:cNvPr>
            <p:cNvGraphicFramePr>
              <a:graphicFrameLocks noChangeAspect="1"/>
            </p:cNvGraphicFramePr>
            <p:nvPr/>
          </p:nvGraphicFramePr>
          <p:xfrm>
            <a:off x="5021172" y="4959170"/>
            <a:ext cx="315913" cy="360362"/>
          </p:xfrm>
          <a:graphic>
            <a:graphicData uri="http://schemas.openxmlformats.org/presentationml/2006/ole">
              <mc:AlternateContent xmlns:mc="http://schemas.openxmlformats.org/markup-compatibility/2006">
                <mc:Choice xmlns:v="urn:schemas-microsoft-com:vml" Requires="v">
                  <p:oleObj spid="_x0000_s6609" name="Equation" r:id="rId21" imgW="4876800" imgH="5486400" progId="Equation.DSMT4">
                    <p:embed/>
                  </p:oleObj>
                </mc:Choice>
                <mc:Fallback>
                  <p:oleObj name="Equation" r:id="rId21" imgW="4876800" imgH="5486400" progId="Equation.DSMT4">
                    <p:embed/>
                    <p:pic>
                      <p:nvPicPr>
                        <p:cNvPr id="56" name="对象 55"/>
                        <p:cNvPicPr>
                          <a:picLocks noChangeAspect="1" noChangeArrowheads="1"/>
                        </p:cNvPicPr>
                        <p:nvPr/>
                      </p:nvPicPr>
                      <p:blipFill>
                        <a:blip r:embed="rId22"/>
                        <a:srcRect/>
                        <a:stretch>
                          <a:fillRect/>
                        </a:stretch>
                      </p:blipFill>
                      <p:spPr bwMode="auto">
                        <a:xfrm>
                          <a:off x="5021172" y="4959170"/>
                          <a:ext cx="315913"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a:extLst>
                <a:ext uri="{FF2B5EF4-FFF2-40B4-BE49-F238E27FC236}">
                  <a16:creationId xmlns:a16="http://schemas.microsoft.com/office/drawing/2014/main" xmlns="" id="{E82F690F-93DC-457B-A6C0-74A3DB3C9CFE}"/>
                </a:ext>
              </a:extLst>
            </p:cNvPr>
            <p:cNvGraphicFramePr>
              <a:graphicFrameLocks noChangeAspect="1"/>
            </p:cNvGraphicFramePr>
            <p:nvPr/>
          </p:nvGraphicFramePr>
          <p:xfrm>
            <a:off x="8784685" y="4959170"/>
            <a:ext cx="377825" cy="360362"/>
          </p:xfrm>
          <a:graphic>
            <a:graphicData uri="http://schemas.openxmlformats.org/presentationml/2006/ole">
              <mc:AlternateContent xmlns:mc="http://schemas.openxmlformats.org/markup-compatibility/2006">
                <mc:Choice xmlns:v="urn:schemas-microsoft-com:vml" Requires="v">
                  <p:oleObj spid="_x0000_s6610" name="Equation" r:id="rId23" imgW="5791200" imgH="5486400" progId="Equation.DSMT4">
                    <p:embed/>
                  </p:oleObj>
                </mc:Choice>
                <mc:Fallback>
                  <p:oleObj name="Equation" r:id="rId23" imgW="5791200" imgH="5486400" progId="Equation.DSMT4">
                    <p:embed/>
                    <p:pic>
                      <p:nvPicPr>
                        <p:cNvPr id="57" name="对象 56"/>
                        <p:cNvPicPr>
                          <a:picLocks noChangeAspect="1" noChangeArrowheads="1"/>
                        </p:cNvPicPr>
                        <p:nvPr/>
                      </p:nvPicPr>
                      <p:blipFill>
                        <a:blip r:embed="rId24"/>
                        <a:srcRect/>
                        <a:stretch>
                          <a:fillRect/>
                        </a:stretch>
                      </p:blipFill>
                      <p:spPr bwMode="auto">
                        <a:xfrm>
                          <a:off x="8784685" y="4959170"/>
                          <a:ext cx="37782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矩形 82">
            <a:extLst>
              <a:ext uri="{FF2B5EF4-FFF2-40B4-BE49-F238E27FC236}">
                <a16:creationId xmlns:a16="http://schemas.microsoft.com/office/drawing/2014/main" xmlns="" id="{73F96871-A072-4785-8462-9549AA91924E}"/>
              </a:ext>
            </a:extLst>
          </p:cNvPr>
          <p:cNvSpPr>
            <a:spLocks noChangeArrowheads="1"/>
          </p:cNvSpPr>
          <p:nvPr/>
        </p:nvSpPr>
        <p:spPr bwMode="auto">
          <a:xfrm>
            <a:off x="1343472" y="1342017"/>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基于检索的三维姿势迭代修正</a:t>
            </a:r>
          </a:p>
        </p:txBody>
      </p:sp>
    </p:spTree>
    <p:extLst>
      <p:ext uri="{BB962C8B-B14F-4D97-AF65-F5344CB8AC3E}">
        <p14:creationId xmlns:p14="http://schemas.microsoft.com/office/powerpoint/2010/main" val="1008635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94C2FA0-96F4-4C23-9D73-D9D981D35DEE}"/>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xmlns="" id="{01CA8EA9-E757-49FA-B12A-1876D233661B}"/>
              </a:ext>
            </a:extLst>
          </p:cNvPr>
          <p:cNvSpPr txBox="1">
            <a:spLocks/>
          </p:cNvSpPr>
          <p:nvPr/>
        </p:nvSpPr>
        <p:spPr bwMode="auto">
          <a:xfrm>
            <a:off x="368298" y="697461"/>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2800" kern="0" dirty="0">
                <a:solidFill>
                  <a:schemeClr val="tx1"/>
                </a:solidFill>
                <a:effectLst/>
              </a:rPr>
              <a:t>2.2 </a:t>
            </a:r>
            <a:r>
              <a:rPr lang="zh-CN" altLang="en-US" sz="2800" kern="0" dirty="0">
                <a:solidFill>
                  <a:schemeClr val="tx1"/>
                </a:solidFill>
                <a:effectLst/>
              </a:rPr>
              <a:t>单幅图像人体三维姿势估计</a:t>
            </a:r>
          </a:p>
        </p:txBody>
      </p:sp>
      <p:sp>
        <p:nvSpPr>
          <p:cNvPr id="5" name="TextBox 63">
            <a:extLst>
              <a:ext uri="{FF2B5EF4-FFF2-40B4-BE49-F238E27FC236}">
                <a16:creationId xmlns:a16="http://schemas.microsoft.com/office/drawing/2014/main" xmlns="" id="{A8EC8E0B-9368-4A77-967B-2636C2120B1E}"/>
              </a:ext>
            </a:extLst>
          </p:cNvPr>
          <p:cNvSpPr txBox="1"/>
          <p:nvPr/>
        </p:nvSpPr>
        <p:spPr bwMode="auto">
          <a:xfrm>
            <a:off x="1343472" y="1343732"/>
            <a:ext cx="9149758"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单幅图像人体三维姿势估计步骤</a:t>
            </a:r>
          </a:p>
        </p:txBody>
      </p:sp>
      <p:grpSp>
        <p:nvGrpSpPr>
          <p:cNvPr id="6" name="组合 5">
            <a:extLst>
              <a:ext uri="{FF2B5EF4-FFF2-40B4-BE49-F238E27FC236}">
                <a16:creationId xmlns:a16="http://schemas.microsoft.com/office/drawing/2014/main" xmlns="" id="{6EBA3077-2797-4D06-80CE-936457C8A074}"/>
              </a:ext>
            </a:extLst>
          </p:cNvPr>
          <p:cNvGrpSpPr/>
          <p:nvPr/>
        </p:nvGrpSpPr>
        <p:grpSpPr>
          <a:xfrm>
            <a:off x="1402940" y="2943097"/>
            <a:ext cx="1440000" cy="2381071"/>
            <a:chOff x="59469" y="2598064"/>
            <a:chExt cx="1440000" cy="2381071"/>
          </a:xfrm>
        </p:grpSpPr>
        <p:pic>
          <p:nvPicPr>
            <p:cNvPr id="7" name="图片 6">
              <a:extLst>
                <a:ext uri="{FF2B5EF4-FFF2-40B4-BE49-F238E27FC236}">
                  <a16:creationId xmlns:a16="http://schemas.microsoft.com/office/drawing/2014/main" xmlns="" id="{C70C94E3-9F3D-4154-ABEA-EAE8C3B16414}"/>
                </a:ext>
              </a:extLst>
            </p:cNvPr>
            <p:cNvPicPr>
              <a:picLocks noChangeAspect="1"/>
            </p:cNvPicPr>
            <p:nvPr/>
          </p:nvPicPr>
          <p:blipFill>
            <a:blip r:embed="rId3"/>
            <a:stretch>
              <a:fillRect/>
            </a:stretch>
          </p:blipFill>
          <p:spPr>
            <a:xfrm>
              <a:off x="117054" y="2677602"/>
              <a:ext cx="1324831" cy="1980000"/>
            </a:xfrm>
            <a:prstGeom prst="rect">
              <a:avLst/>
            </a:prstGeom>
          </p:spPr>
        </p:pic>
        <p:sp>
          <p:nvSpPr>
            <p:cNvPr id="8" name="矩形 7">
              <a:extLst>
                <a:ext uri="{FF2B5EF4-FFF2-40B4-BE49-F238E27FC236}">
                  <a16:creationId xmlns:a16="http://schemas.microsoft.com/office/drawing/2014/main" xmlns="" id="{B22E7285-9C43-41B5-B2E8-E2901701710A}"/>
                </a:ext>
              </a:extLst>
            </p:cNvPr>
            <p:cNvSpPr/>
            <p:nvPr/>
          </p:nvSpPr>
          <p:spPr>
            <a:xfrm>
              <a:off x="59469" y="2598064"/>
              <a:ext cx="1440000" cy="2376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9" name="文本框 8">
              <a:extLst>
                <a:ext uri="{FF2B5EF4-FFF2-40B4-BE49-F238E27FC236}">
                  <a16:creationId xmlns:a16="http://schemas.microsoft.com/office/drawing/2014/main" xmlns="" id="{6986461E-FD99-44EA-A19A-33F7AE85AF2D}"/>
                </a:ext>
              </a:extLst>
            </p:cNvPr>
            <p:cNvSpPr txBox="1"/>
            <p:nvPr/>
          </p:nvSpPr>
          <p:spPr>
            <a:xfrm>
              <a:off x="302282" y="4702136"/>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grpSp>
      <p:grpSp>
        <p:nvGrpSpPr>
          <p:cNvPr id="10" name="组合 9">
            <a:extLst>
              <a:ext uri="{FF2B5EF4-FFF2-40B4-BE49-F238E27FC236}">
                <a16:creationId xmlns:a16="http://schemas.microsoft.com/office/drawing/2014/main" xmlns="" id="{5CA4A17B-FFD8-4066-B692-4164A4823773}"/>
              </a:ext>
            </a:extLst>
          </p:cNvPr>
          <p:cNvGrpSpPr/>
          <p:nvPr/>
        </p:nvGrpSpPr>
        <p:grpSpPr>
          <a:xfrm>
            <a:off x="3170326" y="2943097"/>
            <a:ext cx="1440000" cy="2379103"/>
            <a:chOff x="1826855" y="2598064"/>
            <a:chExt cx="1440000" cy="2379103"/>
          </a:xfrm>
        </p:grpSpPr>
        <p:pic>
          <p:nvPicPr>
            <p:cNvPr id="11" name="图片 10">
              <a:extLst>
                <a:ext uri="{FF2B5EF4-FFF2-40B4-BE49-F238E27FC236}">
                  <a16:creationId xmlns:a16="http://schemas.microsoft.com/office/drawing/2014/main" xmlns="" id="{04A39581-B4F2-44C3-B5F7-3C33D5C0910A}"/>
                </a:ext>
              </a:extLst>
            </p:cNvPr>
            <p:cNvPicPr>
              <a:picLocks noChangeAspect="1"/>
            </p:cNvPicPr>
            <p:nvPr/>
          </p:nvPicPr>
          <p:blipFill rotWithShape="1">
            <a:blip r:embed="rId4">
              <a:extLst>
                <a:ext uri="{28A0092B-C50C-407E-A947-70E740481C1C}">
                  <a14:useLocalDpi xmlns:a14="http://schemas.microsoft.com/office/drawing/2010/main" val="0"/>
                </a:ext>
              </a:extLst>
            </a:blip>
            <a:srcRect l="27869" t="4929" r="27869" b="7389"/>
            <a:stretch>
              <a:fillRect/>
            </a:stretch>
          </p:blipFill>
          <p:spPr>
            <a:xfrm>
              <a:off x="1880687" y="2677602"/>
              <a:ext cx="1332337" cy="1980000"/>
            </a:xfrm>
            <a:prstGeom prst="rect">
              <a:avLst/>
            </a:prstGeom>
          </p:spPr>
        </p:pic>
        <p:sp>
          <p:nvSpPr>
            <p:cNvPr id="12" name="矩形 11">
              <a:extLst>
                <a:ext uri="{FF2B5EF4-FFF2-40B4-BE49-F238E27FC236}">
                  <a16:creationId xmlns:a16="http://schemas.microsoft.com/office/drawing/2014/main" xmlns="" id="{D6AD942F-3A19-4F55-82C5-F1EB4E45571F}"/>
                </a:ext>
              </a:extLst>
            </p:cNvPr>
            <p:cNvSpPr/>
            <p:nvPr/>
          </p:nvSpPr>
          <p:spPr>
            <a:xfrm>
              <a:off x="1826855" y="2598064"/>
              <a:ext cx="1440000" cy="2376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3" name="文本框 12">
              <a:extLst>
                <a:ext uri="{FF2B5EF4-FFF2-40B4-BE49-F238E27FC236}">
                  <a16:creationId xmlns:a16="http://schemas.microsoft.com/office/drawing/2014/main" xmlns="" id="{41AED33E-00A5-4CF7-B27C-0001ADAF681E}"/>
                </a:ext>
              </a:extLst>
            </p:cNvPr>
            <p:cNvSpPr txBox="1"/>
            <p:nvPr/>
          </p:nvSpPr>
          <p:spPr>
            <a:xfrm>
              <a:off x="2094685" y="4700168"/>
              <a:ext cx="923330" cy="276999"/>
            </a:xfrm>
            <a:prstGeom prst="rect">
              <a:avLst/>
            </a:prstGeom>
            <a:noFill/>
          </p:spPr>
          <p:txBody>
            <a:bodyPr wrap="none" lIns="0" tIns="0" rIns="0" bIns="0" rtlCol="0">
              <a:spAutoFit/>
            </a:bodyPr>
            <a:lstStyle/>
            <a:p>
              <a:r>
                <a:rPr lang="zh-CN" altLang="en-US" dirty="0">
                  <a:latin typeface="+mn-lt"/>
                  <a:ea typeface="+mn-ea"/>
                </a:rPr>
                <a:t>二维姿势</a:t>
              </a:r>
            </a:p>
          </p:txBody>
        </p:sp>
      </p:grpSp>
      <p:pic>
        <p:nvPicPr>
          <p:cNvPr id="14" name="图片 13">
            <a:extLst>
              <a:ext uri="{FF2B5EF4-FFF2-40B4-BE49-F238E27FC236}">
                <a16:creationId xmlns:a16="http://schemas.microsoft.com/office/drawing/2014/main" xmlns="" id="{E10A0D61-7D8A-4496-9203-1A074372A99A}"/>
              </a:ext>
            </a:extLst>
          </p:cNvPr>
          <p:cNvPicPr>
            <a:picLocks noChangeAspect="1"/>
          </p:cNvPicPr>
          <p:nvPr/>
        </p:nvPicPr>
        <p:blipFill>
          <a:blip r:embed="rId5"/>
          <a:stretch>
            <a:fillRect/>
          </a:stretch>
        </p:blipFill>
        <p:spPr>
          <a:xfrm>
            <a:off x="4990519" y="2852918"/>
            <a:ext cx="1161303" cy="1126637"/>
          </a:xfrm>
          <a:prstGeom prst="rect">
            <a:avLst/>
          </a:prstGeom>
        </p:spPr>
      </p:pic>
      <p:grpSp>
        <p:nvGrpSpPr>
          <p:cNvPr id="15" name="组合 14">
            <a:extLst>
              <a:ext uri="{FF2B5EF4-FFF2-40B4-BE49-F238E27FC236}">
                <a16:creationId xmlns:a16="http://schemas.microsoft.com/office/drawing/2014/main" xmlns="" id="{1B4AF94B-6284-4F8B-8CEA-425CFEABCD9B}"/>
              </a:ext>
            </a:extLst>
          </p:cNvPr>
          <p:cNvGrpSpPr/>
          <p:nvPr/>
        </p:nvGrpSpPr>
        <p:grpSpPr>
          <a:xfrm>
            <a:off x="6815571" y="2399043"/>
            <a:ext cx="1109337" cy="1800000"/>
            <a:chOff x="5622903" y="2054010"/>
            <a:chExt cx="1109337" cy="1800000"/>
          </a:xfrm>
        </p:grpSpPr>
        <p:sp>
          <p:nvSpPr>
            <p:cNvPr id="16" name="矩形 15">
              <a:extLst>
                <a:ext uri="{FF2B5EF4-FFF2-40B4-BE49-F238E27FC236}">
                  <a16:creationId xmlns:a16="http://schemas.microsoft.com/office/drawing/2014/main" xmlns="" id="{C4BEBB77-F18B-4F1C-942C-A71BEB465673}"/>
                </a:ext>
              </a:extLst>
            </p:cNvPr>
            <p:cNvSpPr/>
            <p:nvPr/>
          </p:nvSpPr>
          <p:spPr>
            <a:xfrm>
              <a:off x="5622903" y="2054010"/>
              <a:ext cx="1109337" cy="180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17" name="图片 16">
              <a:extLst>
                <a:ext uri="{FF2B5EF4-FFF2-40B4-BE49-F238E27FC236}">
                  <a16:creationId xmlns:a16="http://schemas.microsoft.com/office/drawing/2014/main" xmlns="" id="{F92D5F6D-577C-4838-9A96-ADCC0321A9ED}"/>
                </a:ext>
              </a:extLst>
            </p:cNvPr>
            <p:cNvPicPr>
              <a:picLocks noChangeAspect="1"/>
            </p:cNvPicPr>
            <p:nvPr/>
          </p:nvPicPr>
          <p:blipFill rotWithShape="1">
            <a:blip r:embed="rId6">
              <a:extLst>
                <a:ext uri="{28A0092B-C50C-407E-A947-70E740481C1C}">
                  <a14:useLocalDpi xmlns:a14="http://schemas.microsoft.com/office/drawing/2010/main" val="0"/>
                </a:ext>
              </a:extLst>
            </a:blip>
            <a:srcRect l="39050" t="5966" r="33153" b="10200"/>
            <a:stretch>
              <a:fillRect/>
            </a:stretch>
          </p:blipFill>
          <p:spPr>
            <a:xfrm>
              <a:off x="5843409" y="2075032"/>
              <a:ext cx="668324" cy="1509018"/>
            </a:xfrm>
            <a:prstGeom prst="rect">
              <a:avLst/>
            </a:prstGeom>
          </p:spPr>
        </p:pic>
        <p:sp>
          <p:nvSpPr>
            <p:cNvPr id="18" name="文本框 17">
              <a:extLst>
                <a:ext uri="{FF2B5EF4-FFF2-40B4-BE49-F238E27FC236}">
                  <a16:creationId xmlns:a16="http://schemas.microsoft.com/office/drawing/2014/main" xmlns="" id="{12FD236B-A1E8-4E7B-8DB7-8057325664F8}"/>
                </a:ext>
              </a:extLst>
            </p:cNvPr>
            <p:cNvSpPr txBox="1"/>
            <p:nvPr/>
          </p:nvSpPr>
          <p:spPr>
            <a:xfrm>
              <a:off x="5715906" y="3538975"/>
              <a:ext cx="923330" cy="276999"/>
            </a:xfrm>
            <a:prstGeom prst="rect">
              <a:avLst/>
            </a:prstGeom>
            <a:noFill/>
          </p:spPr>
          <p:txBody>
            <a:bodyPr wrap="none" lIns="0" tIns="0" rIns="0" bIns="0" rtlCol="0">
              <a:spAutoFit/>
            </a:bodyPr>
            <a:lstStyle/>
            <a:p>
              <a:r>
                <a:rPr lang="zh-CN" altLang="en-US" dirty="0">
                  <a:latin typeface="+mn-lt"/>
                  <a:ea typeface="+mn-ea"/>
                </a:rPr>
                <a:t>三维姿势</a:t>
              </a:r>
            </a:p>
          </p:txBody>
        </p:sp>
      </p:grpSp>
      <p:grpSp>
        <p:nvGrpSpPr>
          <p:cNvPr id="19" name="组合 18">
            <a:extLst>
              <a:ext uri="{FF2B5EF4-FFF2-40B4-BE49-F238E27FC236}">
                <a16:creationId xmlns:a16="http://schemas.microsoft.com/office/drawing/2014/main" xmlns="" id="{28887E98-C362-4EC2-8254-81F1EF8984CB}"/>
              </a:ext>
            </a:extLst>
          </p:cNvPr>
          <p:cNvGrpSpPr/>
          <p:nvPr/>
        </p:nvGrpSpPr>
        <p:grpSpPr>
          <a:xfrm>
            <a:off x="8368879" y="2399043"/>
            <a:ext cx="2019962" cy="1800000"/>
            <a:chOff x="7025408" y="2054010"/>
            <a:chExt cx="2019962" cy="1800000"/>
          </a:xfrm>
        </p:grpSpPr>
        <p:sp>
          <p:nvSpPr>
            <p:cNvPr id="20" name="矩形 19">
              <a:extLst>
                <a:ext uri="{FF2B5EF4-FFF2-40B4-BE49-F238E27FC236}">
                  <a16:creationId xmlns:a16="http://schemas.microsoft.com/office/drawing/2014/main" xmlns="" id="{9C7F17FD-711D-4561-904D-2D31A39EA9EA}"/>
                </a:ext>
              </a:extLst>
            </p:cNvPr>
            <p:cNvSpPr/>
            <p:nvPr/>
          </p:nvSpPr>
          <p:spPr>
            <a:xfrm>
              <a:off x="7025408" y="2054010"/>
              <a:ext cx="2019962" cy="180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21" name="组合 20">
              <a:extLst>
                <a:ext uri="{FF2B5EF4-FFF2-40B4-BE49-F238E27FC236}">
                  <a16:creationId xmlns:a16="http://schemas.microsoft.com/office/drawing/2014/main" xmlns="" id="{458EA26E-77FB-4CE9-82D8-AE6A0237DF13}"/>
                </a:ext>
              </a:extLst>
            </p:cNvPr>
            <p:cNvGrpSpPr/>
            <p:nvPr/>
          </p:nvGrpSpPr>
          <p:grpSpPr>
            <a:xfrm>
              <a:off x="7153049" y="2127318"/>
              <a:ext cx="1764680" cy="1378828"/>
              <a:chOff x="7108253" y="2242368"/>
              <a:chExt cx="1764680" cy="1378828"/>
            </a:xfrm>
          </p:grpSpPr>
          <p:pic>
            <p:nvPicPr>
              <p:cNvPr id="23" name="图片 22">
                <a:extLst>
                  <a:ext uri="{FF2B5EF4-FFF2-40B4-BE49-F238E27FC236}">
                    <a16:creationId xmlns:a16="http://schemas.microsoft.com/office/drawing/2014/main" xmlns="" id="{374168FD-C9ED-4A04-96F9-09C94F7C0F0F}"/>
                  </a:ext>
                </a:extLst>
              </p:cNvPr>
              <p:cNvPicPr>
                <a:picLocks noChangeAspect="1"/>
              </p:cNvPicPr>
              <p:nvPr/>
            </p:nvPicPr>
            <p:blipFill rotWithShape="1">
              <a:blip r:embed="rId7">
                <a:extLst>
                  <a:ext uri="{28A0092B-C50C-407E-A947-70E740481C1C}">
                    <a14:useLocalDpi xmlns:a14="http://schemas.microsoft.com/office/drawing/2010/main" val="0"/>
                  </a:ext>
                </a:extLst>
              </a:blip>
              <a:srcRect l="37704" t="7492" r="35860" b="7499"/>
              <a:stretch>
                <a:fillRect/>
              </a:stretch>
            </p:blipFill>
            <p:spPr>
              <a:xfrm>
                <a:off x="7302526" y="2242368"/>
                <a:ext cx="447663" cy="1080000"/>
              </a:xfrm>
              <a:prstGeom prst="rect">
                <a:avLst/>
              </a:prstGeom>
            </p:spPr>
          </p:pic>
          <p:pic>
            <p:nvPicPr>
              <p:cNvPr id="24" name="图片 23">
                <a:extLst>
                  <a:ext uri="{FF2B5EF4-FFF2-40B4-BE49-F238E27FC236}">
                    <a16:creationId xmlns:a16="http://schemas.microsoft.com/office/drawing/2014/main" xmlns="" id="{ECD27871-76A9-45BF-BC92-6A16F8F943B0}"/>
                  </a:ext>
                </a:extLst>
              </p:cNvPr>
              <p:cNvPicPr>
                <a:picLocks noChangeAspect="1"/>
              </p:cNvPicPr>
              <p:nvPr/>
            </p:nvPicPr>
            <p:blipFill rotWithShape="1">
              <a:blip r:embed="rId8">
                <a:extLst>
                  <a:ext uri="{28A0092B-C50C-407E-A947-70E740481C1C}">
                    <a14:useLocalDpi xmlns:a14="http://schemas.microsoft.com/office/drawing/2010/main" val="0"/>
                  </a:ext>
                </a:extLst>
              </a:blip>
              <a:srcRect l="40165" t="10001" r="37705" b="9990"/>
              <a:stretch>
                <a:fillRect/>
              </a:stretch>
            </p:blipFill>
            <p:spPr>
              <a:xfrm>
                <a:off x="8474721" y="2242368"/>
                <a:ext cx="398212" cy="1080000"/>
              </a:xfrm>
              <a:prstGeom prst="rect">
                <a:avLst/>
              </a:prstGeom>
            </p:spPr>
          </p:pic>
          <p:pic>
            <p:nvPicPr>
              <p:cNvPr id="25" name="图片 24">
                <a:extLst>
                  <a:ext uri="{FF2B5EF4-FFF2-40B4-BE49-F238E27FC236}">
                    <a16:creationId xmlns:a16="http://schemas.microsoft.com/office/drawing/2014/main" xmlns="" id="{C7D1B45F-391E-41C2-BF02-5ED01FE2C78D}"/>
                  </a:ext>
                </a:extLst>
              </p:cNvPr>
              <p:cNvPicPr>
                <a:picLocks noChangeAspect="1"/>
              </p:cNvPicPr>
              <p:nvPr/>
            </p:nvPicPr>
            <p:blipFill rotWithShape="1">
              <a:blip r:embed="rId9">
                <a:extLst>
                  <a:ext uri="{28A0092B-C50C-407E-A947-70E740481C1C}">
                    <a14:useLocalDpi xmlns:a14="http://schemas.microsoft.com/office/drawing/2010/main" val="0"/>
                  </a:ext>
                </a:extLst>
              </a:blip>
              <a:srcRect l="38934" t="7346" r="37090" b="7645"/>
              <a:stretch>
                <a:fillRect/>
              </a:stretch>
            </p:blipFill>
            <p:spPr>
              <a:xfrm>
                <a:off x="7916384" y="2242368"/>
                <a:ext cx="406021" cy="1080000"/>
              </a:xfrm>
              <a:prstGeom prst="rect">
                <a:avLst/>
              </a:prstGeom>
            </p:spPr>
          </p:pic>
          <p:pic>
            <p:nvPicPr>
              <p:cNvPr id="26" name="图片 25">
                <a:extLst>
                  <a:ext uri="{FF2B5EF4-FFF2-40B4-BE49-F238E27FC236}">
                    <a16:creationId xmlns:a16="http://schemas.microsoft.com/office/drawing/2014/main" xmlns="" id="{89436203-997A-4403-881E-AC20B37DBE32}"/>
                  </a:ext>
                </a:extLst>
              </p:cNvPr>
              <p:cNvPicPr>
                <a:picLocks noChangeAspect="1"/>
              </p:cNvPicPr>
              <p:nvPr/>
            </p:nvPicPr>
            <p:blipFill rotWithShape="1">
              <a:blip r:embed="rId10">
                <a:extLst>
                  <a:ext uri="{28A0092B-C50C-407E-A947-70E740481C1C}">
                    <a14:useLocalDpi xmlns:a14="http://schemas.microsoft.com/office/drawing/2010/main" val="0"/>
                  </a:ext>
                </a:extLst>
              </a:blip>
              <a:srcRect l="40778" t="7492" r="37090" b="7499"/>
              <a:stretch>
                <a:fillRect/>
              </a:stretch>
            </p:blipFill>
            <p:spPr>
              <a:xfrm>
                <a:off x="7741979" y="2524330"/>
                <a:ext cx="374787" cy="1080000"/>
              </a:xfrm>
              <a:prstGeom prst="rect">
                <a:avLst/>
              </a:prstGeom>
            </p:spPr>
          </p:pic>
          <p:pic>
            <p:nvPicPr>
              <p:cNvPr id="27" name="图片 26">
                <a:extLst>
                  <a:ext uri="{FF2B5EF4-FFF2-40B4-BE49-F238E27FC236}">
                    <a16:creationId xmlns:a16="http://schemas.microsoft.com/office/drawing/2014/main" xmlns="" id="{51829649-E343-4762-97B9-8103BAC5273F}"/>
                  </a:ext>
                </a:extLst>
              </p:cNvPr>
              <p:cNvPicPr>
                <a:picLocks noChangeAspect="1"/>
              </p:cNvPicPr>
              <p:nvPr/>
            </p:nvPicPr>
            <p:blipFill rotWithShape="1">
              <a:blip r:embed="rId11">
                <a:extLst>
                  <a:ext uri="{28A0092B-C50C-407E-A947-70E740481C1C}">
                    <a14:useLocalDpi xmlns:a14="http://schemas.microsoft.com/office/drawing/2010/main" val="0"/>
                  </a:ext>
                </a:extLst>
              </a:blip>
              <a:srcRect l="39549" t="9993" r="36475" b="9999"/>
              <a:stretch>
                <a:fillRect/>
              </a:stretch>
            </p:blipFill>
            <p:spPr>
              <a:xfrm>
                <a:off x="7108253" y="2541196"/>
                <a:ext cx="431397" cy="1080000"/>
              </a:xfrm>
              <a:prstGeom prst="rect">
                <a:avLst/>
              </a:prstGeom>
            </p:spPr>
          </p:pic>
          <p:pic>
            <p:nvPicPr>
              <p:cNvPr id="28" name="图片 27">
                <a:extLst>
                  <a:ext uri="{FF2B5EF4-FFF2-40B4-BE49-F238E27FC236}">
                    <a16:creationId xmlns:a16="http://schemas.microsoft.com/office/drawing/2014/main" xmlns="" id="{BBD2E49D-E9B8-4437-A6CA-D0481E0EA9D3}"/>
                  </a:ext>
                </a:extLst>
              </p:cNvPr>
              <p:cNvPicPr>
                <a:picLocks noChangeAspect="1"/>
              </p:cNvPicPr>
              <p:nvPr/>
            </p:nvPicPr>
            <p:blipFill rotWithShape="1">
              <a:blip r:embed="rId12">
                <a:extLst>
                  <a:ext uri="{28A0092B-C50C-407E-A947-70E740481C1C}">
                    <a14:useLocalDpi xmlns:a14="http://schemas.microsoft.com/office/drawing/2010/main" val="0"/>
                  </a:ext>
                </a:extLst>
              </a:blip>
              <a:srcRect l="40778" t="7492" r="37704" b="7499"/>
              <a:stretch>
                <a:fillRect/>
              </a:stretch>
            </p:blipFill>
            <p:spPr>
              <a:xfrm>
                <a:off x="8300225" y="2541196"/>
                <a:ext cx="364377" cy="1080000"/>
              </a:xfrm>
              <a:prstGeom prst="rect">
                <a:avLst/>
              </a:prstGeom>
            </p:spPr>
          </p:pic>
        </p:grpSp>
        <p:sp>
          <p:nvSpPr>
            <p:cNvPr id="22" name="文本框 21">
              <a:extLst>
                <a:ext uri="{FF2B5EF4-FFF2-40B4-BE49-F238E27FC236}">
                  <a16:creationId xmlns:a16="http://schemas.microsoft.com/office/drawing/2014/main" xmlns="" id="{E7871376-6EDB-412C-8876-442B8EF8D291}"/>
                </a:ext>
              </a:extLst>
            </p:cNvPr>
            <p:cNvSpPr txBox="1"/>
            <p:nvPr/>
          </p:nvSpPr>
          <p:spPr>
            <a:xfrm>
              <a:off x="7571153" y="3562879"/>
              <a:ext cx="923330" cy="276999"/>
            </a:xfrm>
            <a:prstGeom prst="rect">
              <a:avLst/>
            </a:prstGeom>
            <a:noFill/>
          </p:spPr>
          <p:txBody>
            <a:bodyPr wrap="none" lIns="0" tIns="0" rIns="0" bIns="0" rtlCol="0">
              <a:spAutoFit/>
            </a:bodyPr>
            <a:lstStyle/>
            <a:p>
              <a:r>
                <a:rPr lang="zh-CN" altLang="en-US" dirty="0">
                  <a:latin typeface="+mn-lt"/>
                  <a:ea typeface="+mn-ea"/>
                </a:rPr>
                <a:t>检索结果</a:t>
              </a:r>
            </a:p>
          </p:txBody>
        </p:sp>
      </p:grpSp>
      <p:grpSp>
        <p:nvGrpSpPr>
          <p:cNvPr id="29" name="组合 28">
            <a:extLst>
              <a:ext uri="{FF2B5EF4-FFF2-40B4-BE49-F238E27FC236}">
                <a16:creationId xmlns:a16="http://schemas.microsoft.com/office/drawing/2014/main" xmlns="" id="{C8E53DCA-1203-4101-90DB-A49F94566D55}"/>
              </a:ext>
            </a:extLst>
          </p:cNvPr>
          <p:cNvGrpSpPr/>
          <p:nvPr/>
        </p:nvGrpSpPr>
        <p:grpSpPr>
          <a:xfrm>
            <a:off x="6549293" y="4584323"/>
            <a:ext cx="2111483" cy="1800000"/>
            <a:chOff x="5205822" y="4169245"/>
            <a:chExt cx="2111483" cy="1800000"/>
          </a:xfrm>
        </p:grpSpPr>
        <p:sp>
          <p:nvSpPr>
            <p:cNvPr id="30" name="矩形 29">
              <a:extLst>
                <a:ext uri="{FF2B5EF4-FFF2-40B4-BE49-F238E27FC236}">
                  <a16:creationId xmlns:a16="http://schemas.microsoft.com/office/drawing/2014/main" xmlns="" id="{F5A3F7BE-BFAB-4101-ABE1-E25E18F233F0}"/>
                </a:ext>
              </a:extLst>
            </p:cNvPr>
            <p:cNvSpPr/>
            <p:nvPr/>
          </p:nvSpPr>
          <p:spPr>
            <a:xfrm>
              <a:off x="5205822" y="4169245"/>
              <a:ext cx="2111483" cy="180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31" name="组合 30">
              <a:extLst>
                <a:ext uri="{FF2B5EF4-FFF2-40B4-BE49-F238E27FC236}">
                  <a16:creationId xmlns:a16="http://schemas.microsoft.com/office/drawing/2014/main" xmlns="" id="{5E117B65-8E41-4B29-86FD-35C35F100A98}"/>
                </a:ext>
              </a:extLst>
            </p:cNvPr>
            <p:cNvGrpSpPr/>
            <p:nvPr/>
          </p:nvGrpSpPr>
          <p:grpSpPr>
            <a:xfrm>
              <a:off x="5283424" y="4193752"/>
              <a:ext cx="1956278" cy="1440000"/>
              <a:chOff x="3825544" y="4405341"/>
              <a:chExt cx="1956278" cy="1440000"/>
            </a:xfrm>
          </p:grpSpPr>
          <p:pic>
            <p:nvPicPr>
              <p:cNvPr id="33" name="图片 32">
                <a:extLst>
                  <a:ext uri="{FF2B5EF4-FFF2-40B4-BE49-F238E27FC236}">
                    <a16:creationId xmlns:a16="http://schemas.microsoft.com/office/drawing/2014/main" xmlns="" id="{FA1EE3C7-8840-44A1-A8E8-0A1D7FC41C2E}"/>
                  </a:ext>
                </a:extLst>
              </p:cNvPr>
              <p:cNvPicPr>
                <a:picLocks noChangeAspect="1"/>
              </p:cNvPicPr>
              <p:nvPr/>
            </p:nvPicPr>
            <p:blipFill rotWithShape="1">
              <a:blip r:embed="rId13">
                <a:extLst>
                  <a:ext uri="{28A0092B-C50C-407E-A947-70E740481C1C}">
                    <a14:useLocalDpi xmlns:a14="http://schemas.microsoft.com/office/drawing/2010/main" val="0"/>
                  </a:ext>
                </a:extLst>
              </a:blip>
              <a:srcRect l="38208" r="36522"/>
              <a:stretch>
                <a:fillRect/>
              </a:stretch>
            </p:blipFill>
            <p:spPr>
              <a:xfrm>
                <a:off x="3825544" y="4405341"/>
                <a:ext cx="486054" cy="1440000"/>
              </a:xfrm>
              <a:prstGeom prst="rect">
                <a:avLst/>
              </a:prstGeom>
            </p:spPr>
          </p:pic>
          <p:pic>
            <p:nvPicPr>
              <p:cNvPr id="34" name="图片 33">
                <a:extLst>
                  <a:ext uri="{FF2B5EF4-FFF2-40B4-BE49-F238E27FC236}">
                    <a16:creationId xmlns:a16="http://schemas.microsoft.com/office/drawing/2014/main" xmlns="" id="{797ACC4B-4A81-45EA-8862-93DF3FA9ADDA}"/>
                  </a:ext>
                </a:extLst>
              </p:cNvPr>
              <p:cNvPicPr>
                <a:picLocks noChangeAspect="1"/>
              </p:cNvPicPr>
              <p:nvPr/>
            </p:nvPicPr>
            <p:blipFill rotWithShape="1">
              <a:blip r:embed="rId14">
                <a:extLst>
                  <a:ext uri="{28A0092B-C50C-407E-A947-70E740481C1C}">
                    <a14:useLocalDpi xmlns:a14="http://schemas.microsoft.com/office/drawing/2010/main" val="0"/>
                  </a:ext>
                </a:extLst>
              </a:blip>
              <a:srcRect l="41576" r="37365"/>
              <a:stretch>
                <a:fillRect/>
              </a:stretch>
            </p:blipFill>
            <p:spPr>
              <a:xfrm>
                <a:off x="4296883" y="4405341"/>
                <a:ext cx="405045" cy="1440000"/>
              </a:xfrm>
              <a:prstGeom prst="rect">
                <a:avLst/>
              </a:prstGeom>
            </p:spPr>
          </p:pic>
          <p:pic>
            <p:nvPicPr>
              <p:cNvPr id="35" name="图片 34">
                <a:extLst>
                  <a:ext uri="{FF2B5EF4-FFF2-40B4-BE49-F238E27FC236}">
                    <a16:creationId xmlns:a16="http://schemas.microsoft.com/office/drawing/2014/main" xmlns="" id="{D48FA049-E8E9-4CB5-BE77-307D3103C633}"/>
                  </a:ext>
                </a:extLst>
              </p:cNvPr>
              <p:cNvPicPr>
                <a:picLocks noChangeAspect="1"/>
              </p:cNvPicPr>
              <p:nvPr/>
            </p:nvPicPr>
            <p:blipFill rotWithShape="1">
              <a:blip r:embed="rId15">
                <a:extLst>
                  <a:ext uri="{28A0092B-C50C-407E-A947-70E740481C1C}">
                    <a14:useLocalDpi xmlns:a14="http://schemas.microsoft.com/office/drawing/2010/main" val="0"/>
                  </a:ext>
                </a:extLst>
              </a:blip>
              <a:srcRect l="40734" r="34838"/>
              <a:stretch>
                <a:fillRect/>
              </a:stretch>
            </p:blipFill>
            <p:spPr>
              <a:xfrm>
                <a:off x="4687213" y="4405341"/>
                <a:ext cx="469852" cy="1440000"/>
              </a:xfrm>
              <a:prstGeom prst="rect">
                <a:avLst/>
              </a:prstGeom>
            </p:spPr>
          </p:pic>
          <p:pic>
            <p:nvPicPr>
              <p:cNvPr id="36" name="图片 35">
                <a:extLst>
                  <a:ext uri="{FF2B5EF4-FFF2-40B4-BE49-F238E27FC236}">
                    <a16:creationId xmlns:a16="http://schemas.microsoft.com/office/drawing/2014/main" xmlns="" id="{E094549C-8485-4D10-99E9-79627034C2F5}"/>
                  </a:ext>
                </a:extLst>
              </p:cNvPr>
              <p:cNvPicPr>
                <a:picLocks noChangeAspect="1"/>
              </p:cNvPicPr>
              <p:nvPr/>
            </p:nvPicPr>
            <p:blipFill rotWithShape="1">
              <a:blip r:embed="rId16">
                <a:extLst>
                  <a:ext uri="{28A0092B-C50C-407E-A947-70E740481C1C}">
                    <a14:useLocalDpi xmlns:a14="http://schemas.microsoft.com/office/drawing/2010/main" val="0"/>
                  </a:ext>
                </a:extLst>
              </a:blip>
              <a:srcRect l="38207" r="34838"/>
              <a:stretch>
                <a:fillRect/>
              </a:stretch>
            </p:blipFill>
            <p:spPr>
              <a:xfrm>
                <a:off x="5064256" y="4405341"/>
                <a:ext cx="518458" cy="1440000"/>
              </a:xfrm>
              <a:prstGeom prst="rect">
                <a:avLst/>
              </a:prstGeom>
            </p:spPr>
          </p:pic>
          <p:sp>
            <p:nvSpPr>
              <p:cNvPr id="37" name="文本框 36">
                <a:extLst>
                  <a:ext uri="{FF2B5EF4-FFF2-40B4-BE49-F238E27FC236}">
                    <a16:creationId xmlns:a16="http://schemas.microsoft.com/office/drawing/2014/main" xmlns="" id="{D9D7350D-E437-498D-A2B6-742BC04BD1D7}"/>
                  </a:ext>
                </a:extLst>
              </p:cNvPr>
              <p:cNvSpPr txBox="1"/>
              <p:nvPr/>
            </p:nvSpPr>
            <p:spPr>
              <a:xfrm>
                <a:off x="5340676" y="4816717"/>
                <a:ext cx="441146" cy="400110"/>
              </a:xfrm>
              <a:prstGeom prst="rect">
                <a:avLst/>
              </a:prstGeom>
              <a:noFill/>
            </p:spPr>
            <p:txBody>
              <a:bodyPr wrap="none" rtlCol="0">
                <a:spAutoFit/>
              </a:bodyPr>
              <a:lstStyle/>
              <a:p>
                <a:r>
                  <a:rPr lang="en-US" altLang="zh-CN" sz="2000" dirty="0">
                    <a:latin typeface="+mn-lt"/>
                    <a:ea typeface="+mn-ea"/>
                  </a:rPr>
                  <a:t>…</a:t>
                </a:r>
                <a:endParaRPr lang="zh-CN" altLang="en-US" sz="2000" dirty="0">
                  <a:latin typeface="+mn-lt"/>
                  <a:ea typeface="+mn-ea"/>
                </a:endParaRPr>
              </a:p>
            </p:txBody>
          </p:sp>
        </p:grpSp>
        <p:sp>
          <p:nvSpPr>
            <p:cNvPr id="32" name="文本框 31">
              <a:extLst>
                <a:ext uri="{FF2B5EF4-FFF2-40B4-BE49-F238E27FC236}">
                  <a16:creationId xmlns:a16="http://schemas.microsoft.com/office/drawing/2014/main" xmlns="" id="{3CB1C825-5D6B-4FC1-937D-CFCBF7A718BB}"/>
                </a:ext>
              </a:extLst>
            </p:cNvPr>
            <p:cNvSpPr txBox="1"/>
            <p:nvPr/>
          </p:nvSpPr>
          <p:spPr>
            <a:xfrm>
              <a:off x="5639756" y="5649575"/>
              <a:ext cx="1384995" cy="276999"/>
            </a:xfrm>
            <a:prstGeom prst="rect">
              <a:avLst/>
            </a:prstGeom>
            <a:noFill/>
          </p:spPr>
          <p:txBody>
            <a:bodyPr wrap="none" lIns="0" tIns="0" rIns="0" bIns="0" rtlCol="0">
              <a:spAutoFit/>
            </a:bodyPr>
            <a:lstStyle/>
            <a:p>
              <a:r>
                <a:rPr lang="zh-CN" altLang="en-US" dirty="0">
                  <a:latin typeface="+mn-lt"/>
                  <a:ea typeface="+mn-ea"/>
                </a:rPr>
                <a:t>视角估计结果</a:t>
              </a:r>
            </a:p>
          </p:txBody>
        </p:sp>
      </p:grpSp>
      <p:cxnSp>
        <p:nvCxnSpPr>
          <p:cNvPr id="38" name="直接箭头连接符 37">
            <a:extLst>
              <a:ext uri="{FF2B5EF4-FFF2-40B4-BE49-F238E27FC236}">
                <a16:creationId xmlns:a16="http://schemas.microsoft.com/office/drawing/2014/main" xmlns="" id="{958E6AF7-971A-4296-AF3D-C561F6120D30}"/>
              </a:ext>
            </a:extLst>
          </p:cNvPr>
          <p:cNvCxnSpPr>
            <a:stCxn id="8" idx="3"/>
            <a:endCxn id="12" idx="1"/>
          </p:cNvCxnSpPr>
          <p:nvPr/>
        </p:nvCxnSpPr>
        <p:spPr bwMode="auto">
          <a:xfrm>
            <a:off x="2842940" y="4131097"/>
            <a:ext cx="32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9" name="肘形连接符 25">
            <a:extLst>
              <a:ext uri="{FF2B5EF4-FFF2-40B4-BE49-F238E27FC236}">
                <a16:creationId xmlns:a16="http://schemas.microsoft.com/office/drawing/2014/main" xmlns="" id="{B98D8B00-66BF-4DC6-93B4-A944882F62D9}"/>
              </a:ext>
            </a:extLst>
          </p:cNvPr>
          <p:cNvCxnSpPr>
            <a:stCxn id="12" idx="3"/>
            <a:endCxn id="16" idx="1"/>
          </p:cNvCxnSpPr>
          <p:nvPr/>
        </p:nvCxnSpPr>
        <p:spPr bwMode="auto">
          <a:xfrm flipV="1">
            <a:off x="4610326" y="3299043"/>
            <a:ext cx="2205245" cy="832054"/>
          </a:xfrm>
          <a:prstGeom prst="bentConnector3">
            <a:avLst>
              <a:gd name="adj1" fmla="val 83524"/>
            </a:avLst>
          </a:prstGeom>
          <a:solidFill>
            <a:schemeClr val="accent1"/>
          </a:solidFill>
          <a:ln w="38100" cap="flat" cmpd="sng" algn="ctr">
            <a:solidFill>
              <a:schemeClr val="tx1"/>
            </a:solidFill>
            <a:prstDash val="solid"/>
            <a:round/>
            <a:headEnd type="none" w="med" len="med"/>
            <a:tailEnd type="triangle"/>
          </a:ln>
          <a:effectLst/>
        </p:spPr>
      </p:cxnSp>
      <p:cxnSp>
        <p:nvCxnSpPr>
          <p:cNvPr id="40" name="肘形连接符 36">
            <a:extLst>
              <a:ext uri="{FF2B5EF4-FFF2-40B4-BE49-F238E27FC236}">
                <a16:creationId xmlns:a16="http://schemas.microsoft.com/office/drawing/2014/main" xmlns="" id="{AA334D92-37B7-4F06-9F09-7C66DD829AE4}"/>
              </a:ext>
            </a:extLst>
          </p:cNvPr>
          <p:cNvCxnSpPr>
            <a:stCxn id="12" idx="3"/>
            <a:endCxn id="30" idx="1"/>
          </p:cNvCxnSpPr>
          <p:nvPr/>
        </p:nvCxnSpPr>
        <p:spPr bwMode="auto">
          <a:xfrm>
            <a:off x="4610326" y="4131097"/>
            <a:ext cx="1938967" cy="1353226"/>
          </a:xfrm>
          <a:prstGeom prst="bentConnector3">
            <a:avLst>
              <a:gd name="adj1" fmla="val 14881"/>
            </a:avLst>
          </a:prstGeom>
          <a:solidFill>
            <a:schemeClr val="accent1"/>
          </a:solidFill>
          <a:ln w="38100" cap="flat" cmpd="sng" algn="ctr">
            <a:solidFill>
              <a:schemeClr val="tx1"/>
            </a:solidFill>
            <a:prstDash val="solid"/>
            <a:round/>
            <a:headEnd type="none" w="med" len="med"/>
            <a:tailEnd type="triangle"/>
          </a:ln>
          <a:effectLst/>
        </p:spPr>
      </p:cxnSp>
      <p:cxnSp>
        <p:nvCxnSpPr>
          <p:cNvPr id="41" name="直接箭头连接符 40">
            <a:extLst>
              <a:ext uri="{FF2B5EF4-FFF2-40B4-BE49-F238E27FC236}">
                <a16:creationId xmlns:a16="http://schemas.microsoft.com/office/drawing/2014/main" xmlns="" id="{39CBF490-D51C-48E3-9782-5FD495264FF6}"/>
              </a:ext>
            </a:extLst>
          </p:cNvPr>
          <p:cNvCxnSpPr>
            <a:stCxn id="16" idx="3"/>
            <a:endCxn id="20" idx="1"/>
          </p:cNvCxnSpPr>
          <p:nvPr/>
        </p:nvCxnSpPr>
        <p:spPr bwMode="auto">
          <a:xfrm>
            <a:off x="7924908" y="3299043"/>
            <a:ext cx="443971"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2" name="肘形连接符 130">
            <a:extLst>
              <a:ext uri="{FF2B5EF4-FFF2-40B4-BE49-F238E27FC236}">
                <a16:creationId xmlns:a16="http://schemas.microsoft.com/office/drawing/2014/main" xmlns="" id="{6652BE22-FA6E-4D1C-8C22-7826A160EAE3}"/>
              </a:ext>
            </a:extLst>
          </p:cNvPr>
          <p:cNvCxnSpPr>
            <a:stCxn id="20" idx="0"/>
            <a:endCxn id="14" idx="0"/>
          </p:cNvCxnSpPr>
          <p:nvPr/>
        </p:nvCxnSpPr>
        <p:spPr bwMode="auto">
          <a:xfrm rot="16200000" flipH="1" flipV="1">
            <a:off x="7248078" y="722135"/>
            <a:ext cx="453875" cy="3807689"/>
          </a:xfrm>
          <a:prstGeom prst="bentConnector3">
            <a:avLst>
              <a:gd name="adj1" fmla="val -91526"/>
            </a:avLst>
          </a:prstGeom>
          <a:solidFill>
            <a:schemeClr val="accent1"/>
          </a:solidFill>
          <a:ln w="38100" cap="flat" cmpd="sng" algn="ctr">
            <a:solidFill>
              <a:srgbClr val="FF0000"/>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xmlns="" id="{4E0A7E0A-78AB-422E-890E-A9BE01B6D0B7}"/>
              </a:ext>
            </a:extLst>
          </p:cNvPr>
          <p:cNvCxnSpPr>
            <a:endCxn id="16" idx="2"/>
          </p:cNvCxnSpPr>
          <p:nvPr/>
        </p:nvCxnSpPr>
        <p:spPr bwMode="auto">
          <a:xfrm flipV="1">
            <a:off x="7370239" y="4199043"/>
            <a:ext cx="1" cy="38528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44" name="文本框 43">
            <a:extLst>
              <a:ext uri="{FF2B5EF4-FFF2-40B4-BE49-F238E27FC236}">
                <a16:creationId xmlns:a16="http://schemas.microsoft.com/office/drawing/2014/main" xmlns="" id="{AA27A1EE-8EB0-4F77-9A8A-CF6E1D8C5EFF}"/>
              </a:ext>
            </a:extLst>
          </p:cNvPr>
          <p:cNvSpPr txBox="1"/>
          <p:nvPr/>
        </p:nvSpPr>
        <p:spPr>
          <a:xfrm>
            <a:off x="2878940" y="2815305"/>
            <a:ext cx="246221" cy="1231106"/>
          </a:xfrm>
          <a:prstGeom prst="rect">
            <a:avLst/>
          </a:prstGeom>
          <a:noFill/>
        </p:spPr>
        <p:txBody>
          <a:bodyPr vert="eaVert" wrap="none" lIns="0" tIns="0" rIns="0" bIns="0" rtlCol="0">
            <a:spAutoFit/>
          </a:bodyPr>
          <a:lstStyle/>
          <a:p>
            <a:r>
              <a:rPr lang="zh-CN" altLang="en-US" sz="1600" dirty="0">
                <a:solidFill>
                  <a:schemeClr val="accent2"/>
                </a:solidFill>
                <a:latin typeface="+mn-lt"/>
                <a:ea typeface="+mn-ea"/>
              </a:rPr>
              <a:t>二维姿势获取</a:t>
            </a:r>
          </a:p>
        </p:txBody>
      </p:sp>
      <p:sp>
        <p:nvSpPr>
          <p:cNvPr id="45" name="文本框 44">
            <a:extLst>
              <a:ext uri="{FF2B5EF4-FFF2-40B4-BE49-F238E27FC236}">
                <a16:creationId xmlns:a16="http://schemas.microsoft.com/office/drawing/2014/main" xmlns="" id="{585D97B2-EFC4-42FB-A176-7DF4955333E3}"/>
              </a:ext>
            </a:extLst>
          </p:cNvPr>
          <p:cNvSpPr txBox="1"/>
          <p:nvPr/>
        </p:nvSpPr>
        <p:spPr>
          <a:xfrm>
            <a:off x="4385301" y="5582204"/>
            <a:ext cx="2031325" cy="338554"/>
          </a:xfrm>
          <a:prstGeom prst="rect">
            <a:avLst/>
          </a:prstGeom>
          <a:noFill/>
        </p:spPr>
        <p:txBody>
          <a:bodyPr wrap="none" rtlCol="0">
            <a:spAutoFit/>
          </a:bodyPr>
          <a:lstStyle/>
          <a:p>
            <a:r>
              <a:rPr lang="zh-CN" altLang="en-US" sz="1600" dirty="0">
                <a:solidFill>
                  <a:schemeClr val="accent2"/>
                </a:solidFill>
                <a:latin typeface="+mn-lt"/>
                <a:ea typeface="+mn-ea"/>
              </a:rPr>
              <a:t>多视角二维姿势合成</a:t>
            </a:r>
          </a:p>
        </p:txBody>
      </p:sp>
      <p:sp>
        <p:nvSpPr>
          <p:cNvPr id="46" name="文本框 45">
            <a:extLst>
              <a:ext uri="{FF2B5EF4-FFF2-40B4-BE49-F238E27FC236}">
                <a16:creationId xmlns:a16="http://schemas.microsoft.com/office/drawing/2014/main" xmlns="" id="{28923882-8BBA-4886-A54C-0F77D860B736}"/>
              </a:ext>
            </a:extLst>
          </p:cNvPr>
          <p:cNvSpPr txBox="1"/>
          <p:nvPr/>
        </p:nvSpPr>
        <p:spPr>
          <a:xfrm>
            <a:off x="6137894" y="2648908"/>
            <a:ext cx="246221" cy="1231106"/>
          </a:xfrm>
          <a:prstGeom prst="rect">
            <a:avLst/>
          </a:prstGeom>
          <a:noFill/>
        </p:spPr>
        <p:txBody>
          <a:bodyPr vert="eaVert" wrap="none" lIns="0" tIns="0" rIns="0" bIns="0" rtlCol="0">
            <a:spAutoFit/>
          </a:bodyPr>
          <a:lstStyle/>
          <a:p>
            <a:r>
              <a:rPr lang="zh-CN" altLang="en-US" sz="1600" dirty="0">
                <a:solidFill>
                  <a:schemeClr val="accent2"/>
                </a:solidFill>
                <a:latin typeface="+mn-lt"/>
                <a:ea typeface="+mn-ea"/>
              </a:rPr>
              <a:t>三维姿势估计</a:t>
            </a:r>
          </a:p>
        </p:txBody>
      </p:sp>
      <p:sp>
        <p:nvSpPr>
          <p:cNvPr id="47" name="文本框 46">
            <a:extLst>
              <a:ext uri="{FF2B5EF4-FFF2-40B4-BE49-F238E27FC236}">
                <a16:creationId xmlns:a16="http://schemas.microsoft.com/office/drawing/2014/main" xmlns="" id="{E8738508-2A4C-40E9-9894-406C9C20E8E2}"/>
              </a:ext>
            </a:extLst>
          </p:cNvPr>
          <p:cNvSpPr txBox="1"/>
          <p:nvPr/>
        </p:nvSpPr>
        <p:spPr>
          <a:xfrm>
            <a:off x="8023783" y="2399041"/>
            <a:ext cx="246221" cy="820738"/>
          </a:xfrm>
          <a:prstGeom prst="rect">
            <a:avLst/>
          </a:prstGeom>
          <a:noFill/>
        </p:spPr>
        <p:txBody>
          <a:bodyPr vert="eaVert" wrap="none" lIns="0" tIns="0" rIns="0" bIns="0" rtlCol="0">
            <a:spAutoFit/>
          </a:bodyPr>
          <a:lstStyle/>
          <a:p>
            <a:r>
              <a:rPr lang="zh-CN" altLang="en-US" sz="1600" dirty="0">
                <a:solidFill>
                  <a:schemeClr val="accent2"/>
                </a:solidFill>
                <a:latin typeface="+mn-lt"/>
                <a:ea typeface="+mn-ea"/>
              </a:rPr>
              <a:t>姿势检索</a:t>
            </a:r>
          </a:p>
        </p:txBody>
      </p:sp>
      <p:sp>
        <p:nvSpPr>
          <p:cNvPr id="48" name="文本框 47">
            <a:extLst>
              <a:ext uri="{FF2B5EF4-FFF2-40B4-BE49-F238E27FC236}">
                <a16:creationId xmlns:a16="http://schemas.microsoft.com/office/drawing/2014/main" xmlns="" id="{9C9E9EEE-539C-45D7-AD4A-2FA55833FD89}"/>
              </a:ext>
            </a:extLst>
          </p:cNvPr>
          <p:cNvSpPr txBox="1"/>
          <p:nvPr/>
        </p:nvSpPr>
        <p:spPr>
          <a:xfrm>
            <a:off x="7438588" y="4227605"/>
            <a:ext cx="595035" cy="338554"/>
          </a:xfrm>
          <a:prstGeom prst="rect">
            <a:avLst/>
          </a:prstGeom>
          <a:solidFill>
            <a:schemeClr val="bg1"/>
          </a:solidFill>
        </p:spPr>
        <p:txBody>
          <a:bodyPr wrap="none" rtlCol="0">
            <a:spAutoFit/>
          </a:bodyPr>
          <a:lstStyle/>
          <a:p>
            <a:r>
              <a:rPr lang="zh-CN" altLang="en-US" sz="1600" dirty="0">
                <a:solidFill>
                  <a:schemeClr val="accent2"/>
                </a:solidFill>
                <a:latin typeface="+mn-lt"/>
                <a:ea typeface="+mn-ea"/>
              </a:rPr>
              <a:t>约束</a:t>
            </a:r>
          </a:p>
        </p:txBody>
      </p:sp>
      <p:sp>
        <p:nvSpPr>
          <p:cNvPr id="49" name="文本框 48">
            <a:extLst>
              <a:ext uri="{FF2B5EF4-FFF2-40B4-BE49-F238E27FC236}">
                <a16:creationId xmlns:a16="http://schemas.microsoft.com/office/drawing/2014/main" xmlns="" id="{A08567AF-D348-4AA9-8565-6A265B9D2CBF}"/>
              </a:ext>
            </a:extLst>
          </p:cNvPr>
          <p:cNvSpPr txBox="1"/>
          <p:nvPr/>
        </p:nvSpPr>
        <p:spPr>
          <a:xfrm>
            <a:off x="6384115" y="1980691"/>
            <a:ext cx="2031325" cy="338554"/>
          </a:xfrm>
          <a:prstGeom prst="rect">
            <a:avLst/>
          </a:prstGeom>
          <a:noFill/>
        </p:spPr>
        <p:txBody>
          <a:bodyPr wrap="none" rtlCol="0">
            <a:spAutoFit/>
          </a:bodyPr>
          <a:lstStyle/>
          <a:p>
            <a:r>
              <a:rPr lang="zh-CN" altLang="en-US" sz="1600" dirty="0">
                <a:solidFill>
                  <a:srgbClr val="FF0000"/>
                </a:solidFill>
                <a:latin typeface="+mn-lt"/>
                <a:ea typeface="+mn-ea"/>
              </a:rPr>
              <a:t>③三维姿势迭代修正</a:t>
            </a:r>
          </a:p>
        </p:txBody>
      </p:sp>
      <p:pic>
        <p:nvPicPr>
          <p:cNvPr id="50" name="图片 49">
            <a:extLst>
              <a:ext uri="{FF2B5EF4-FFF2-40B4-BE49-F238E27FC236}">
                <a16:creationId xmlns:a16="http://schemas.microsoft.com/office/drawing/2014/main" xmlns="" id="{185EF8E3-ED08-4C93-91C0-B0AEAAAE526F}"/>
              </a:ext>
            </a:extLst>
          </p:cNvPr>
          <p:cNvPicPr>
            <a:picLocks noChangeAspect="1"/>
          </p:cNvPicPr>
          <p:nvPr/>
        </p:nvPicPr>
        <p:blipFill>
          <a:blip r:embed="rId17"/>
          <a:stretch>
            <a:fillRect/>
          </a:stretch>
        </p:blipFill>
        <p:spPr>
          <a:xfrm>
            <a:off x="4985941" y="4309767"/>
            <a:ext cx="1207846" cy="1126800"/>
          </a:xfrm>
          <a:prstGeom prst="rect">
            <a:avLst/>
          </a:prstGeom>
        </p:spPr>
      </p:pic>
    </p:spTree>
    <p:extLst>
      <p:ext uri="{BB962C8B-B14F-4D97-AF65-F5344CB8AC3E}">
        <p14:creationId xmlns:p14="http://schemas.microsoft.com/office/powerpoint/2010/main" val="2136261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0597FA25-2B90-4418-9F76-A54C9B3EF57C}"/>
              </a:ext>
            </a:extLst>
          </p:cNvPr>
          <p:cNvSpPr>
            <a:spLocks noGrp="1"/>
          </p:cNvSpPr>
          <p:nvPr>
            <p:ph type="title"/>
          </p:nvPr>
        </p:nvSpPr>
        <p:spPr/>
        <p:txBody>
          <a:bodyPr/>
          <a:lstStyle/>
          <a:p>
            <a:endParaRPr lang="zh-CN" altLang="en-US"/>
          </a:p>
        </p:txBody>
      </p:sp>
      <p:pic>
        <p:nvPicPr>
          <p:cNvPr id="4" name="im1989">
            <a:hlinkClick r:id="" action="ppaction://media"/>
            <a:extLst>
              <a:ext uri="{FF2B5EF4-FFF2-40B4-BE49-F238E27FC236}">
                <a16:creationId xmlns:a16="http://schemas.microsoft.com/office/drawing/2014/main" xmlns="" id="{BEF635CF-2513-4FC7-BBC4-A76F5B877176}"/>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5635046" y="1631513"/>
            <a:ext cx="2880000" cy="2160000"/>
          </a:xfrm>
          <a:prstGeom prst="rect">
            <a:avLst/>
          </a:prstGeom>
        </p:spPr>
      </p:pic>
      <p:sp>
        <p:nvSpPr>
          <p:cNvPr id="5" name="矩形 4">
            <a:extLst>
              <a:ext uri="{FF2B5EF4-FFF2-40B4-BE49-F238E27FC236}">
                <a16:creationId xmlns:a16="http://schemas.microsoft.com/office/drawing/2014/main" xmlns="" id="{D924F9D7-8D9C-4798-B620-6181D10EB119}"/>
              </a:ext>
            </a:extLst>
          </p:cNvPr>
          <p:cNvSpPr/>
          <p:nvPr/>
        </p:nvSpPr>
        <p:spPr>
          <a:xfrm>
            <a:off x="1847528" y="6027513"/>
            <a:ext cx="9180000" cy="468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pic>
        <p:nvPicPr>
          <p:cNvPr id="6" name="im0829">
            <a:hlinkClick r:id="" action="ppaction://media"/>
            <a:extLst>
              <a:ext uri="{FF2B5EF4-FFF2-40B4-BE49-F238E27FC236}">
                <a16:creationId xmlns:a16="http://schemas.microsoft.com/office/drawing/2014/main" xmlns="" id="{D1D36103-F684-4387-8224-811D1DE00C49}"/>
              </a:ext>
            </a:extLst>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2594423" y="1572018"/>
            <a:ext cx="2880000" cy="2160000"/>
          </a:xfrm>
          <a:prstGeom prst="rect">
            <a:avLst/>
          </a:prstGeom>
        </p:spPr>
      </p:pic>
      <p:sp>
        <p:nvSpPr>
          <p:cNvPr id="8" name="TextBox 62">
            <a:extLst>
              <a:ext uri="{FF2B5EF4-FFF2-40B4-BE49-F238E27FC236}">
                <a16:creationId xmlns:a16="http://schemas.microsoft.com/office/drawing/2014/main" xmlns="" id="{681108B7-51FB-446F-B94B-69F3B66BD934}"/>
              </a:ext>
            </a:extLst>
          </p:cNvPr>
          <p:cNvSpPr txBox="1"/>
          <p:nvPr/>
        </p:nvSpPr>
        <p:spPr bwMode="auto">
          <a:xfrm>
            <a:off x="1847528" y="846931"/>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9" name="矩形 82">
            <a:extLst>
              <a:ext uri="{FF2B5EF4-FFF2-40B4-BE49-F238E27FC236}">
                <a16:creationId xmlns:a16="http://schemas.microsoft.com/office/drawing/2014/main" xmlns="" id="{06E6D057-62D9-455C-BAF9-D817852F9D8A}"/>
              </a:ext>
            </a:extLst>
          </p:cNvPr>
          <p:cNvSpPr>
            <a:spLocks noChangeArrowheads="1"/>
          </p:cNvSpPr>
          <p:nvPr/>
        </p:nvSpPr>
        <p:spPr bwMode="auto">
          <a:xfrm>
            <a:off x="1839057" y="1350463"/>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单幅图像人体三维姿势估计结果</a:t>
            </a:r>
          </a:p>
        </p:txBody>
      </p:sp>
      <p:pic>
        <p:nvPicPr>
          <p:cNvPr id="10" name="im0427">
            <a:hlinkClick r:id="" action="ppaction://media"/>
            <a:extLst>
              <a:ext uri="{FF2B5EF4-FFF2-40B4-BE49-F238E27FC236}">
                <a16:creationId xmlns:a16="http://schemas.microsoft.com/office/drawing/2014/main" xmlns="" id="{8AF41834-95D7-4349-BB1C-7992AC41D27D}"/>
              </a:ext>
            </a:extLst>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8580088" y="3662663"/>
            <a:ext cx="2880000" cy="2160000"/>
          </a:xfrm>
          <a:prstGeom prst="rect">
            <a:avLst/>
          </a:prstGeom>
        </p:spPr>
      </p:pic>
      <p:pic>
        <p:nvPicPr>
          <p:cNvPr id="11" name="im1150">
            <a:hlinkClick r:id="" action="ppaction://media"/>
            <a:extLst>
              <a:ext uri="{FF2B5EF4-FFF2-40B4-BE49-F238E27FC236}">
                <a16:creationId xmlns:a16="http://schemas.microsoft.com/office/drawing/2014/main" xmlns="" id="{8F791B64-89A9-47CA-9202-E709467AA959}"/>
              </a:ext>
            </a:extLst>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8579768" y="1645988"/>
            <a:ext cx="2880000" cy="2160000"/>
          </a:xfrm>
          <a:prstGeom prst="rect">
            <a:avLst/>
          </a:prstGeom>
        </p:spPr>
      </p:pic>
      <p:pic>
        <p:nvPicPr>
          <p:cNvPr id="12" name="im1031">
            <a:hlinkClick r:id="" action="ppaction://media"/>
            <a:extLst>
              <a:ext uri="{FF2B5EF4-FFF2-40B4-BE49-F238E27FC236}">
                <a16:creationId xmlns:a16="http://schemas.microsoft.com/office/drawing/2014/main" xmlns="" id="{FF30C13D-C9EE-44BF-89D1-4F603ED7F0F0}"/>
              </a:ext>
            </a:extLst>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5654763" y="3641892"/>
            <a:ext cx="2880000" cy="2160000"/>
          </a:xfrm>
          <a:prstGeom prst="rect">
            <a:avLst/>
          </a:prstGeom>
        </p:spPr>
      </p:pic>
      <p:pic>
        <p:nvPicPr>
          <p:cNvPr id="13" name="im0047">
            <a:hlinkClick r:id="" action="ppaction://media"/>
            <a:extLst>
              <a:ext uri="{FF2B5EF4-FFF2-40B4-BE49-F238E27FC236}">
                <a16:creationId xmlns:a16="http://schemas.microsoft.com/office/drawing/2014/main" xmlns="" id="{6ECB6D2E-03EF-4BEE-9AD8-C3830E942B5D}"/>
              </a:ext>
            </a:extLst>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2594423" y="3687137"/>
            <a:ext cx="2880000" cy="2160000"/>
          </a:xfrm>
          <a:prstGeom prst="rect">
            <a:avLst/>
          </a:prstGeom>
        </p:spPr>
      </p:pic>
      <p:pic>
        <p:nvPicPr>
          <p:cNvPr id="14" name="图片 13">
            <a:extLst>
              <a:ext uri="{FF2B5EF4-FFF2-40B4-BE49-F238E27FC236}">
                <a16:creationId xmlns:a16="http://schemas.microsoft.com/office/drawing/2014/main" xmlns="" id="{D7B7EAAF-3F04-42F4-9D4E-4D99A67D6CA5}"/>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8290" t="11349" r="31711" b="11746"/>
          <a:stretch>
            <a:fillRect/>
          </a:stretch>
        </p:blipFill>
        <p:spPr>
          <a:xfrm>
            <a:off x="1943692" y="1698215"/>
            <a:ext cx="1372731" cy="1980000"/>
          </a:xfrm>
          <a:prstGeom prst="rect">
            <a:avLst/>
          </a:prstGeom>
        </p:spPr>
      </p:pic>
      <p:pic>
        <p:nvPicPr>
          <p:cNvPr id="15" name="图片 14">
            <a:extLst>
              <a:ext uri="{FF2B5EF4-FFF2-40B4-BE49-F238E27FC236}">
                <a16:creationId xmlns:a16="http://schemas.microsoft.com/office/drawing/2014/main" xmlns="" id="{22970A3D-DA99-4104-975E-5F92AE30EE4A}"/>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25613" t="9367" r="35427" b="13925"/>
          <a:stretch>
            <a:fillRect/>
          </a:stretch>
        </p:blipFill>
        <p:spPr>
          <a:xfrm>
            <a:off x="5069378" y="3775297"/>
            <a:ext cx="1340466" cy="1980000"/>
          </a:xfrm>
          <a:prstGeom prst="rect">
            <a:avLst/>
          </a:prstGeom>
        </p:spPr>
      </p:pic>
      <p:pic>
        <p:nvPicPr>
          <p:cNvPr id="16" name="图片 15">
            <a:extLst>
              <a:ext uri="{FF2B5EF4-FFF2-40B4-BE49-F238E27FC236}">
                <a16:creationId xmlns:a16="http://schemas.microsoft.com/office/drawing/2014/main" xmlns="" id="{10F4D53E-CB28-4CDD-89EC-5EA76954E7CF}"/>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1561" t="13133" r="32305" b="11548"/>
          <a:stretch>
            <a:fillRect/>
          </a:stretch>
        </p:blipFill>
        <p:spPr>
          <a:xfrm>
            <a:off x="8129021" y="1698215"/>
            <a:ext cx="1266158" cy="1980000"/>
          </a:xfrm>
          <a:prstGeom prst="rect">
            <a:avLst/>
          </a:prstGeom>
        </p:spPr>
      </p:pic>
      <p:pic>
        <p:nvPicPr>
          <p:cNvPr id="17" name="图片 16">
            <a:extLst>
              <a:ext uri="{FF2B5EF4-FFF2-40B4-BE49-F238E27FC236}">
                <a16:creationId xmlns:a16="http://schemas.microsoft.com/office/drawing/2014/main" xmlns="" id="{E5E644FB-15EE-43EA-BA52-FBB9253435C9}"/>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29863" t="8574" r="31930" b="11151"/>
          <a:stretch>
            <a:fillRect/>
          </a:stretch>
        </p:blipFill>
        <p:spPr>
          <a:xfrm>
            <a:off x="5112181" y="1698215"/>
            <a:ext cx="1256185" cy="1980000"/>
          </a:xfrm>
          <a:prstGeom prst="rect">
            <a:avLst/>
          </a:prstGeom>
        </p:spPr>
      </p:pic>
      <p:pic>
        <p:nvPicPr>
          <p:cNvPr id="18" name="图片 17">
            <a:extLst>
              <a:ext uri="{FF2B5EF4-FFF2-40B4-BE49-F238E27FC236}">
                <a16:creationId xmlns:a16="http://schemas.microsoft.com/office/drawing/2014/main" xmlns="" id="{4279C1D1-8E6C-45AE-8243-DC20AFADBEEE}"/>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7397" t="3817" r="27694" b="8574"/>
          <a:stretch>
            <a:fillRect/>
          </a:stretch>
        </p:blipFill>
        <p:spPr>
          <a:xfrm>
            <a:off x="8084713" y="3775896"/>
            <a:ext cx="1352912" cy="1980000"/>
          </a:xfrm>
          <a:prstGeom prst="rect">
            <a:avLst/>
          </a:prstGeom>
        </p:spPr>
      </p:pic>
      <p:pic>
        <p:nvPicPr>
          <p:cNvPr id="19" name="图片 18">
            <a:extLst>
              <a:ext uri="{FF2B5EF4-FFF2-40B4-BE49-F238E27FC236}">
                <a16:creationId xmlns:a16="http://schemas.microsoft.com/office/drawing/2014/main" xmlns="" id="{45EDAFD9-812E-4087-891B-756A49B1B892}"/>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36617" t="25422" r="29777" b="10953"/>
          <a:stretch>
            <a:fillRect/>
          </a:stretch>
        </p:blipFill>
        <p:spPr>
          <a:xfrm>
            <a:off x="1934750" y="3765118"/>
            <a:ext cx="1394018" cy="1980000"/>
          </a:xfrm>
          <a:prstGeom prst="rect">
            <a:avLst/>
          </a:prstGeom>
        </p:spPr>
      </p:pic>
      <p:sp>
        <p:nvSpPr>
          <p:cNvPr id="20" name="文本框 19">
            <a:extLst>
              <a:ext uri="{FF2B5EF4-FFF2-40B4-BE49-F238E27FC236}">
                <a16:creationId xmlns:a16="http://schemas.microsoft.com/office/drawing/2014/main" xmlns="" id="{CC7B2D44-B2D5-498D-A364-CDEED4757CAF}"/>
              </a:ext>
            </a:extLst>
          </p:cNvPr>
          <p:cNvSpPr txBox="1"/>
          <p:nvPr/>
        </p:nvSpPr>
        <p:spPr>
          <a:xfrm>
            <a:off x="2308763" y="5755297"/>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1" name="文本框 20">
            <a:extLst>
              <a:ext uri="{FF2B5EF4-FFF2-40B4-BE49-F238E27FC236}">
                <a16:creationId xmlns:a16="http://schemas.microsoft.com/office/drawing/2014/main" xmlns="" id="{5DA6FA3A-B6E7-4A52-91A4-74DCEEABDF83}"/>
              </a:ext>
            </a:extLst>
          </p:cNvPr>
          <p:cNvSpPr txBox="1"/>
          <p:nvPr/>
        </p:nvSpPr>
        <p:spPr>
          <a:xfrm>
            <a:off x="3559950" y="5755297"/>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2" name="文本框 21">
            <a:extLst>
              <a:ext uri="{FF2B5EF4-FFF2-40B4-BE49-F238E27FC236}">
                <a16:creationId xmlns:a16="http://schemas.microsoft.com/office/drawing/2014/main" xmlns="" id="{967D6B6E-1489-42E8-9C39-447B3D36A647}"/>
              </a:ext>
            </a:extLst>
          </p:cNvPr>
          <p:cNvSpPr txBox="1"/>
          <p:nvPr/>
        </p:nvSpPr>
        <p:spPr>
          <a:xfrm>
            <a:off x="5410495" y="5755297"/>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3" name="文本框 22">
            <a:extLst>
              <a:ext uri="{FF2B5EF4-FFF2-40B4-BE49-F238E27FC236}">
                <a16:creationId xmlns:a16="http://schemas.microsoft.com/office/drawing/2014/main" xmlns="" id="{EB58631C-1E38-45AF-9E1D-6988DD734A54}"/>
              </a:ext>
            </a:extLst>
          </p:cNvPr>
          <p:cNvSpPr txBox="1"/>
          <p:nvPr/>
        </p:nvSpPr>
        <p:spPr>
          <a:xfrm>
            <a:off x="6661682" y="5755297"/>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4" name="文本框 23">
            <a:extLst>
              <a:ext uri="{FF2B5EF4-FFF2-40B4-BE49-F238E27FC236}">
                <a16:creationId xmlns:a16="http://schemas.microsoft.com/office/drawing/2014/main" xmlns="" id="{4B52DAF0-8AAB-4958-B318-A2B396270D01}"/>
              </a:ext>
            </a:extLst>
          </p:cNvPr>
          <p:cNvSpPr txBox="1"/>
          <p:nvPr/>
        </p:nvSpPr>
        <p:spPr>
          <a:xfrm>
            <a:off x="8470835" y="5755297"/>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5" name="文本框 24">
            <a:extLst>
              <a:ext uri="{FF2B5EF4-FFF2-40B4-BE49-F238E27FC236}">
                <a16:creationId xmlns:a16="http://schemas.microsoft.com/office/drawing/2014/main" xmlns="" id="{D4E5FE02-1524-4070-BCFC-37FF7BFEE1AE}"/>
              </a:ext>
            </a:extLst>
          </p:cNvPr>
          <p:cNvSpPr txBox="1"/>
          <p:nvPr/>
        </p:nvSpPr>
        <p:spPr>
          <a:xfrm>
            <a:off x="9722022" y="5755297"/>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6" name="矩形 25">
            <a:extLst>
              <a:ext uri="{FF2B5EF4-FFF2-40B4-BE49-F238E27FC236}">
                <a16:creationId xmlns:a16="http://schemas.microsoft.com/office/drawing/2014/main" xmlns="" id="{0C60152D-BFFB-4579-B848-AD73831C5473}"/>
              </a:ext>
            </a:extLst>
          </p:cNvPr>
          <p:cNvSpPr/>
          <p:nvPr/>
        </p:nvSpPr>
        <p:spPr>
          <a:xfrm>
            <a:off x="1847528" y="5793563"/>
            <a:ext cx="9144000" cy="684000"/>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accent2"/>
                </a:solidFill>
              </a:rPr>
              <a:t>能够实现单幅图像中人体三维姿势的估计</a:t>
            </a:r>
          </a:p>
        </p:txBody>
      </p:sp>
    </p:spTree>
    <p:extLst>
      <p:ext uri="{BB962C8B-B14F-4D97-AF65-F5344CB8AC3E}">
        <p14:creationId xmlns:p14="http://schemas.microsoft.com/office/powerpoint/2010/main" val="89338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0" fill="hold"/>
                                        <p:tgtEl>
                                          <p:spTgt spid="6"/>
                                        </p:tgtEl>
                                      </p:cBhvr>
                                    </p:cmd>
                                  </p:childTnLst>
                                </p:cTn>
                              </p:par>
                              <p:par>
                                <p:cTn id="7" presetID="1" presetClass="mediacall" presetSubtype="0" fill="hold" nodeType="withEffect">
                                  <p:stCondLst>
                                    <p:cond delay="0"/>
                                  </p:stCondLst>
                                  <p:childTnLst>
                                    <p:cmd type="call" cmd="playFrom(0.0)">
                                      <p:cBhvr>
                                        <p:cTn id="8" dur="3200" fill="hold"/>
                                        <p:tgtEl>
                                          <p:spTgt spid="4"/>
                                        </p:tgtEl>
                                      </p:cBhvr>
                                    </p:cmd>
                                  </p:childTnLst>
                                </p:cTn>
                              </p:par>
                              <p:par>
                                <p:cTn id="9" presetID="1" presetClass="mediacall" presetSubtype="0" fill="hold" nodeType="withEffect">
                                  <p:stCondLst>
                                    <p:cond delay="0"/>
                                  </p:stCondLst>
                                  <p:childTnLst>
                                    <p:cmd type="call" cmd="playFrom(0.0)">
                                      <p:cBhvr>
                                        <p:cTn id="10" dur="3200" fill="hold"/>
                                        <p:tgtEl>
                                          <p:spTgt spid="11"/>
                                        </p:tgtEl>
                                      </p:cBhvr>
                                    </p:cmd>
                                  </p:childTnLst>
                                </p:cTn>
                              </p:par>
                              <p:par>
                                <p:cTn id="11" presetID="1" presetClass="mediacall" presetSubtype="0" fill="hold" nodeType="withEffect">
                                  <p:stCondLst>
                                    <p:cond delay="0"/>
                                  </p:stCondLst>
                                  <p:childTnLst>
                                    <p:cmd type="call" cmd="playFrom(0.0)">
                                      <p:cBhvr>
                                        <p:cTn id="12" dur="3200" fill="hold"/>
                                        <p:tgtEl>
                                          <p:spTgt spid="13"/>
                                        </p:tgtEl>
                                      </p:cBhvr>
                                    </p:cmd>
                                  </p:childTnLst>
                                </p:cTn>
                              </p:par>
                              <p:par>
                                <p:cTn id="13" presetID="1" presetClass="mediacall" presetSubtype="0" fill="hold" nodeType="withEffect">
                                  <p:stCondLst>
                                    <p:cond delay="0"/>
                                  </p:stCondLst>
                                  <p:childTnLst>
                                    <p:cmd type="call" cmd="playFrom(0.0)">
                                      <p:cBhvr>
                                        <p:cTn id="14" dur="3200" fill="hold"/>
                                        <p:tgtEl>
                                          <p:spTgt spid="12"/>
                                        </p:tgtEl>
                                      </p:cBhvr>
                                    </p:cmd>
                                  </p:childTnLst>
                                </p:cTn>
                              </p:par>
                              <p:par>
                                <p:cTn id="15" presetID="1" presetClass="mediacall" presetSubtype="0" fill="hold" nodeType="withEffect">
                                  <p:stCondLst>
                                    <p:cond delay="0"/>
                                  </p:stCondLst>
                                  <p:childTnLst>
                                    <p:cmd type="call" cmd="playFrom(0.0)">
                                      <p:cBhvr>
                                        <p:cTn id="16" dur="3200" fill="hold"/>
                                        <p:tgtEl>
                                          <p:spTgt spid="10"/>
                                        </p:tgtEl>
                                      </p:cBhvr>
                                    </p:cmd>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11"/>
                </p:tgtEl>
              </p:cMediaNode>
            </p:video>
            <p:video>
              <p:cMediaNode vol="80000">
                <p:cTn id="24" repeatCount="indefinite" fill="hold" display="0">
                  <p:stCondLst>
                    <p:cond delay="indefinite"/>
                  </p:stCondLst>
                </p:cTn>
                <p:tgtEl>
                  <p:spTgt spid="10"/>
                </p:tgtEl>
              </p:cMediaNode>
            </p:video>
            <p:video>
              <p:cMediaNode vol="80000">
                <p:cTn id="25" repeatCount="indefinite" fill="hold" display="0">
                  <p:stCondLst>
                    <p:cond delay="indefinite"/>
                  </p:stCondLst>
                </p:cTn>
                <p:tgtEl>
                  <p:spTgt spid="4"/>
                </p:tgtEl>
              </p:cMediaNode>
            </p:video>
            <p:video>
              <p:cMediaNode vol="80000">
                <p:cTn id="26" repeatCount="indefinite" fill="hold" display="0">
                  <p:stCondLst>
                    <p:cond delay="indefinite"/>
                  </p:stCondLst>
                </p:cTn>
                <p:tgtEl>
                  <p:spTgt spid="12"/>
                </p:tgtEl>
              </p:cMediaNode>
            </p:video>
            <p:video>
              <p:cMediaNode vol="80000">
                <p:cTn id="27" repeatCount="indefinite" fill="hold" display="0">
                  <p:stCondLst>
                    <p:cond delay="indefinite"/>
                  </p:stCondLst>
                </p:cTn>
                <p:tgtEl>
                  <p:spTgt spid="6"/>
                </p:tgtEl>
              </p:cMediaNode>
            </p:video>
            <p:video>
              <p:cMediaNode vol="80000">
                <p:cTn id="28" repeatCount="indefinite" fill="hold" display="0">
                  <p:stCondLst>
                    <p:cond delay="indefinite"/>
                  </p:stCondLst>
                </p:cTn>
                <p:tgtEl>
                  <p:spTgt spid="13"/>
                </p:tgtEl>
              </p:cMediaNode>
            </p:video>
          </p:childTnLst>
        </p:cTn>
      </p:par>
    </p:tnLst>
    <p:bldLst>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5CD23F5-965C-4EE5-B309-4ED7AF21DE09}"/>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xmlns="" id="{EA2D201A-14D7-49A9-B7A5-D6A392FD6E02}"/>
              </a:ext>
            </a:extLst>
          </p:cNvPr>
          <p:cNvSpPr/>
          <p:nvPr/>
        </p:nvSpPr>
        <p:spPr>
          <a:xfrm>
            <a:off x="1343472" y="6017294"/>
            <a:ext cx="9180000" cy="468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pic>
        <p:nvPicPr>
          <p:cNvPr id="5" name="HICO_train2015_00000399">
            <a:hlinkClick r:id="" action="ppaction://media"/>
            <a:extLst>
              <a:ext uri="{FF2B5EF4-FFF2-40B4-BE49-F238E27FC236}">
                <a16:creationId xmlns:a16="http://schemas.microsoft.com/office/drawing/2014/main" xmlns="" id="{42E832EB-8A5E-4E74-A5E8-98BAD19793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923250" y="3809134"/>
            <a:ext cx="2880000" cy="2160000"/>
          </a:xfrm>
          <a:prstGeom prst="rect">
            <a:avLst/>
          </a:prstGeom>
        </p:spPr>
      </p:pic>
      <p:pic>
        <p:nvPicPr>
          <p:cNvPr id="6" name="HICO_train2015_00000232">
            <a:hlinkClick r:id="" action="ppaction://media"/>
            <a:extLst>
              <a:ext uri="{FF2B5EF4-FFF2-40B4-BE49-F238E27FC236}">
                <a16:creationId xmlns:a16="http://schemas.microsoft.com/office/drawing/2014/main" xmlns="" id="{C77F9677-BD0E-4A18-B6C7-322114346123}"/>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000037" y="3722039"/>
            <a:ext cx="2880000" cy="2160000"/>
          </a:xfrm>
          <a:prstGeom prst="rect">
            <a:avLst/>
          </a:prstGeom>
        </p:spPr>
      </p:pic>
      <p:pic>
        <p:nvPicPr>
          <p:cNvPr id="7" name="chair-8">
            <a:hlinkClick r:id="" action="ppaction://media"/>
            <a:extLst>
              <a:ext uri="{FF2B5EF4-FFF2-40B4-BE49-F238E27FC236}">
                <a16:creationId xmlns:a16="http://schemas.microsoft.com/office/drawing/2014/main" xmlns="" id="{209570D2-2B9C-4B62-B38D-1771BEBFE896}"/>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5100256" y="1822644"/>
            <a:ext cx="2880000" cy="2160000"/>
          </a:xfrm>
          <a:prstGeom prst="rect">
            <a:avLst/>
          </a:prstGeom>
        </p:spPr>
      </p:pic>
      <p:pic>
        <p:nvPicPr>
          <p:cNvPr id="8" name="chair-4">
            <a:hlinkClick r:id="" action="ppaction://media"/>
            <a:extLst>
              <a:ext uri="{FF2B5EF4-FFF2-40B4-BE49-F238E27FC236}">
                <a16:creationId xmlns:a16="http://schemas.microsoft.com/office/drawing/2014/main" xmlns="" id="{721ED74D-5297-4E08-A304-F21FDB40890F}"/>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2222048" y="1822644"/>
            <a:ext cx="2880000" cy="2160000"/>
          </a:xfrm>
          <a:prstGeom prst="rect">
            <a:avLst/>
          </a:prstGeom>
        </p:spPr>
      </p:pic>
      <p:sp>
        <p:nvSpPr>
          <p:cNvPr id="10" name="TextBox 62">
            <a:extLst>
              <a:ext uri="{FF2B5EF4-FFF2-40B4-BE49-F238E27FC236}">
                <a16:creationId xmlns:a16="http://schemas.microsoft.com/office/drawing/2014/main" xmlns="" id="{C6B5B6C0-194E-428A-989C-35A9A92D7EC1}"/>
              </a:ext>
            </a:extLst>
          </p:cNvPr>
          <p:cNvSpPr txBox="1"/>
          <p:nvPr/>
        </p:nvSpPr>
        <p:spPr bwMode="auto">
          <a:xfrm>
            <a:off x="1343472" y="836712"/>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11" name="矩形 82">
            <a:extLst>
              <a:ext uri="{FF2B5EF4-FFF2-40B4-BE49-F238E27FC236}">
                <a16:creationId xmlns:a16="http://schemas.microsoft.com/office/drawing/2014/main" xmlns="" id="{847D8C49-7D0D-4E85-AB53-E8AB223BC454}"/>
              </a:ext>
            </a:extLst>
          </p:cNvPr>
          <p:cNvSpPr>
            <a:spLocks noChangeArrowheads="1"/>
          </p:cNvSpPr>
          <p:nvPr/>
        </p:nvSpPr>
        <p:spPr bwMode="auto">
          <a:xfrm>
            <a:off x="1335001" y="1340244"/>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图像中人体有自身遮挡情况下三维姿势估计结果</a:t>
            </a:r>
          </a:p>
        </p:txBody>
      </p:sp>
      <p:pic>
        <p:nvPicPr>
          <p:cNvPr id="12" name="图片 11">
            <a:extLst>
              <a:ext uri="{FF2B5EF4-FFF2-40B4-BE49-F238E27FC236}">
                <a16:creationId xmlns:a16="http://schemas.microsoft.com/office/drawing/2014/main" xmlns="" id="{EB9528BD-32A5-4725-BAEF-3020C419DB5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5190" t="4213" r="25105" b="7732"/>
          <a:stretch>
            <a:fillRect/>
          </a:stretch>
        </p:blipFill>
        <p:spPr>
          <a:xfrm>
            <a:off x="1584772" y="1897533"/>
            <a:ext cx="1354386" cy="1800000"/>
          </a:xfrm>
          <a:prstGeom prst="rect">
            <a:avLst/>
          </a:prstGeom>
        </p:spPr>
      </p:pic>
      <p:pic>
        <p:nvPicPr>
          <p:cNvPr id="13" name="图片 12">
            <a:extLst>
              <a:ext uri="{FF2B5EF4-FFF2-40B4-BE49-F238E27FC236}">
                <a16:creationId xmlns:a16="http://schemas.microsoft.com/office/drawing/2014/main" xmlns="" id="{845C430A-D2B5-4F60-A85B-4555D8633F0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8668" t="3867" r="28194" b="8420"/>
          <a:stretch>
            <a:fillRect/>
          </a:stretch>
        </p:blipFill>
        <p:spPr>
          <a:xfrm>
            <a:off x="4475312" y="1852425"/>
            <a:ext cx="1179991" cy="1800000"/>
          </a:xfrm>
          <a:prstGeom prst="rect">
            <a:avLst/>
          </a:prstGeom>
        </p:spPr>
      </p:pic>
      <p:pic>
        <p:nvPicPr>
          <p:cNvPr id="14" name="图片 13">
            <a:extLst>
              <a:ext uri="{FF2B5EF4-FFF2-40B4-BE49-F238E27FC236}">
                <a16:creationId xmlns:a16="http://schemas.microsoft.com/office/drawing/2014/main" xmlns="" id="{549788C3-99AA-45A4-BDAA-AAE9FBEF9B1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6221" t="12110" r="28324" b="9449"/>
          <a:stretch>
            <a:fillRect/>
          </a:stretch>
        </p:blipFill>
        <p:spPr>
          <a:xfrm>
            <a:off x="7406047" y="1921839"/>
            <a:ext cx="1390371" cy="1800000"/>
          </a:xfrm>
          <a:prstGeom prst="rect">
            <a:avLst/>
          </a:prstGeom>
        </p:spPr>
      </p:pic>
      <p:pic>
        <p:nvPicPr>
          <p:cNvPr id="15" name="图片 14">
            <a:extLst>
              <a:ext uri="{FF2B5EF4-FFF2-40B4-BE49-F238E27FC236}">
                <a16:creationId xmlns:a16="http://schemas.microsoft.com/office/drawing/2014/main" xmlns="" id="{B572698D-053F-4A8B-A743-417E87D7710B}"/>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36928" t="11958" r="22935" b="17185"/>
          <a:stretch>
            <a:fillRect/>
          </a:stretch>
        </p:blipFill>
        <p:spPr>
          <a:xfrm>
            <a:off x="1562929" y="3925570"/>
            <a:ext cx="1359049" cy="1800000"/>
          </a:xfrm>
          <a:prstGeom prst="rect">
            <a:avLst/>
          </a:prstGeom>
        </p:spPr>
      </p:pic>
      <p:pic>
        <p:nvPicPr>
          <p:cNvPr id="16" name="图片 15">
            <a:extLst>
              <a:ext uri="{FF2B5EF4-FFF2-40B4-BE49-F238E27FC236}">
                <a16:creationId xmlns:a16="http://schemas.microsoft.com/office/drawing/2014/main" xmlns="" id="{D4191469-2760-4724-8BFA-045BC205E925}"/>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7875" t="2858" r="27972" b="7892"/>
          <a:stretch>
            <a:fillRect/>
          </a:stretch>
        </p:blipFill>
        <p:spPr>
          <a:xfrm>
            <a:off x="4475312" y="3889906"/>
            <a:ext cx="1186985" cy="1800000"/>
          </a:xfrm>
          <a:prstGeom prst="rect">
            <a:avLst/>
          </a:prstGeom>
        </p:spPr>
      </p:pic>
      <p:pic>
        <p:nvPicPr>
          <p:cNvPr id="17" name="图片 16">
            <a:extLst>
              <a:ext uri="{FF2B5EF4-FFF2-40B4-BE49-F238E27FC236}">
                <a16:creationId xmlns:a16="http://schemas.microsoft.com/office/drawing/2014/main" xmlns="" id="{D8427F0B-F5F0-4198-B3AD-EB9EB5777C5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3000" t="4019" r="25644" b="7699"/>
          <a:stretch>
            <a:fillRect/>
          </a:stretch>
        </p:blipFill>
        <p:spPr>
          <a:xfrm>
            <a:off x="7400637" y="3866892"/>
            <a:ext cx="1395781" cy="1800000"/>
          </a:xfrm>
          <a:prstGeom prst="rect">
            <a:avLst/>
          </a:prstGeom>
        </p:spPr>
      </p:pic>
      <p:sp>
        <p:nvSpPr>
          <p:cNvPr id="18" name="文本框 17">
            <a:extLst>
              <a:ext uri="{FF2B5EF4-FFF2-40B4-BE49-F238E27FC236}">
                <a16:creationId xmlns:a16="http://schemas.microsoft.com/office/drawing/2014/main" xmlns="" id="{DCC7D29E-FCAD-499E-862B-D9E86EB0DD91}"/>
              </a:ext>
            </a:extLst>
          </p:cNvPr>
          <p:cNvSpPr txBox="1"/>
          <p:nvPr/>
        </p:nvSpPr>
        <p:spPr>
          <a:xfrm>
            <a:off x="1804707" y="5745078"/>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19" name="文本框 18">
            <a:extLst>
              <a:ext uri="{FF2B5EF4-FFF2-40B4-BE49-F238E27FC236}">
                <a16:creationId xmlns:a16="http://schemas.microsoft.com/office/drawing/2014/main" xmlns="" id="{8D7A4367-65D9-481E-84E7-D38AF78FA779}"/>
              </a:ext>
            </a:extLst>
          </p:cNvPr>
          <p:cNvSpPr txBox="1"/>
          <p:nvPr/>
        </p:nvSpPr>
        <p:spPr>
          <a:xfrm>
            <a:off x="3055894" y="5745078"/>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0" name="文本框 19">
            <a:extLst>
              <a:ext uri="{FF2B5EF4-FFF2-40B4-BE49-F238E27FC236}">
                <a16:creationId xmlns:a16="http://schemas.microsoft.com/office/drawing/2014/main" xmlns="" id="{C0DA0A2E-8368-45F1-A4EC-C7CB9E1380D5}"/>
              </a:ext>
            </a:extLst>
          </p:cNvPr>
          <p:cNvSpPr txBox="1"/>
          <p:nvPr/>
        </p:nvSpPr>
        <p:spPr>
          <a:xfrm>
            <a:off x="4906439" y="5745078"/>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1" name="文本框 20">
            <a:extLst>
              <a:ext uri="{FF2B5EF4-FFF2-40B4-BE49-F238E27FC236}">
                <a16:creationId xmlns:a16="http://schemas.microsoft.com/office/drawing/2014/main" xmlns="" id="{71A13479-168F-4750-AB79-DBA02F65ED85}"/>
              </a:ext>
            </a:extLst>
          </p:cNvPr>
          <p:cNvSpPr txBox="1"/>
          <p:nvPr/>
        </p:nvSpPr>
        <p:spPr>
          <a:xfrm>
            <a:off x="6157626" y="5745078"/>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2" name="文本框 21">
            <a:extLst>
              <a:ext uri="{FF2B5EF4-FFF2-40B4-BE49-F238E27FC236}">
                <a16:creationId xmlns:a16="http://schemas.microsoft.com/office/drawing/2014/main" xmlns="" id="{A6F79CA5-FE48-40E1-B160-C54DC66086F8}"/>
              </a:ext>
            </a:extLst>
          </p:cNvPr>
          <p:cNvSpPr txBox="1"/>
          <p:nvPr/>
        </p:nvSpPr>
        <p:spPr>
          <a:xfrm>
            <a:off x="7966779" y="5745078"/>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3" name="文本框 22">
            <a:extLst>
              <a:ext uri="{FF2B5EF4-FFF2-40B4-BE49-F238E27FC236}">
                <a16:creationId xmlns:a16="http://schemas.microsoft.com/office/drawing/2014/main" xmlns="" id="{F54F1C14-7532-4004-8F14-9E57A5C3CF16}"/>
              </a:ext>
            </a:extLst>
          </p:cNvPr>
          <p:cNvSpPr txBox="1"/>
          <p:nvPr/>
        </p:nvSpPr>
        <p:spPr>
          <a:xfrm>
            <a:off x="9217966" y="5745078"/>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4" name="矩形 23">
            <a:extLst>
              <a:ext uri="{FF2B5EF4-FFF2-40B4-BE49-F238E27FC236}">
                <a16:creationId xmlns:a16="http://schemas.microsoft.com/office/drawing/2014/main" xmlns="" id="{CC0FAC14-A9D0-46BE-8E29-5FFB691D84A6}"/>
              </a:ext>
            </a:extLst>
          </p:cNvPr>
          <p:cNvSpPr/>
          <p:nvPr/>
        </p:nvSpPr>
        <p:spPr>
          <a:xfrm>
            <a:off x="1343472" y="5783344"/>
            <a:ext cx="9144000" cy="684000"/>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accent2"/>
                </a:solidFill>
              </a:rPr>
              <a:t>在有自身遮挡的情况下能估计出合理的三维姿势</a:t>
            </a:r>
          </a:p>
        </p:txBody>
      </p:sp>
    </p:spTree>
    <p:extLst>
      <p:ext uri="{BB962C8B-B14F-4D97-AF65-F5344CB8AC3E}">
        <p14:creationId xmlns:p14="http://schemas.microsoft.com/office/powerpoint/2010/main" val="215286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0" fill="hold"/>
                                        <p:tgtEl>
                                          <p:spTgt spid="8"/>
                                        </p:tgtEl>
                                      </p:cBhvr>
                                    </p:cmd>
                                  </p:childTnLst>
                                </p:cTn>
                              </p:par>
                              <p:par>
                                <p:cTn id="7" presetID="1" presetClass="mediacall" presetSubtype="0" fill="hold" nodeType="withEffect">
                                  <p:stCondLst>
                                    <p:cond delay="0"/>
                                  </p:stCondLst>
                                  <p:childTnLst>
                                    <p:cmd type="call" cmd="playFrom(0.0)">
                                      <p:cBhvr>
                                        <p:cTn id="8" dur="3200" fill="hold"/>
                                        <p:tgtEl>
                                          <p:spTgt spid="7"/>
                                        </p:tgtEl>
                                      </p:cBhvr>
                                    </p:cmd>
                                  </p:childTnLst>
                                </p:cTn>
                              </p:par>
                              <p:par>
                                <p:cTn id="9" presetID="1" presetClass="mediacall" presetSubtype="0" fill="hold" nodeType="withEffect">
                                  <p:stCondLst>
                                    <p:cond delay="0"/>
                                  </p:stCondLst>
                                  <p:childTnLst>
                                    <p:cmd type="call" cmd="playFrom(0.0)">
                                      <p:cBhvr>
                                        <p:cTn id="10" dur="3200" fill="hold"/>
                                        <p:tgtEl>
                                          <p:spTgt spid="6"/>
                                        </p:tgtEl>
                                      </p:cBhvr>
                                    </p:cmd>
                                  </p:childTnLst>
                                </p:cTn>
                              </p:par>
                              <p:par>
                                <p:cTn id="11" presetID="1" presetClass="mediacall" presetSubtype="0" fill="hold" nodeType="withEffect">
                                  <p:stCondLst>
                                    <p:cond delay="0"/>
                                  </p:stCondLst>
                                  <p:childTnLst>
                                    <p:cmd type="call" cmd="playFrom(0.0)">
                                      <p:cBhvr>
                                        <p:cTn id="12" dur="3200" fill="hold"/>
                                        <p:tgtEl>
                                          <p:spTgt spid="5"/>
                                        </p:tgtEl>
                                      </p:cBhvr>
                                    </p:cmd>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video>
              <p:cMediaNode vol="80000">
                <p:cTn id="20" fill="hold" display="0">
                  <p:stCondLst>
                    <p:cond delay="indefinite"/>
                  </p:stCondLst>
                </p:cTn>
                <p:tgtEl>
                  <p:spTgt spid="7"/>
                </p:tgtEl>
              </p:cMediaNode>
            </p:video>
            <p:video>
              <p:cMediaNode vol="80000">
                <p:cTn id="21" fill="hold" display="0">
                  <p:stCondLst>
                    <p:cond delay="indefinite"/>
                  </p:stCondLst>
                </p:cTn>
                <p:tgtEl>
                  <p:spTgt spid="6"/>
                </p:tgtEl>
              </p:cMediaNode>
            </p:video>
            <p:video>
              <p:cMediaNode vol="80000">
                <p:cTn id="22" fill="hold" display="0">
                  <p:stCondLst>
                    <p:cond delay="indefinite"/>
                  </p:stCondLst>
                </p:cTn>
                <p:tgtEl>
                  <p:spTgt spid="5"/>
                </p:tgtEl>
              </p:cMediaNode>
            </p:video>
          </p:childTnLst>
        </p:cTn>
      </p:par>
    </p:tnLst>
    <p:bldLst>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D90A6EF-046C-48FC-A739-ED7190077308}"/>
              </a:ext>
            </a:extLst>
          </p:cNvPr>
          <p:cNvSpPr>
            <a:spLocks noGrp="1"/>
          </p:cNvSpPr>
          <p:nvPr>
            <p:ph type="title"/>
          </p:nvPr>
        </p:nvSpPr>
        <p:spPr/>
        <p:txBody>
          <a:bodyPr/>
          <a:lstStyle/>
          <a:p>
            <a:endParaRPr lang="zh-CN" altLang="en-US"/>
          </a:p>
        </p:txBody>
      </p:sp>
      <p:pic>
        <p:nvPicPr>
          <p:cNvPr id="4" name="im1347">
            <a:hlinkClick r:id="" action="ppaction://media"/>
            <a:extLst>
              <a:ext uri="{FF2B5EF4-FFF2-40B4-BE49-F238E27FC236}">
                <a16:creationId xmlns:a16="http://schemas.microsoft.com/office/drawing/2014/main" xmlns="" id="{420695E1-DEF1-463D-B91A-497FF063F5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10630" y="3624266"/>
            <a:ext cx="3840000" cy="2880000"/>
          </a:xfrm>
          <a:prstGeom prst="rect">
            <a:avLst/>
          </a:prstGeom>
        </p:spPr>
      </p:pic>
      <p:pic>
        <p:nvPicPr>
          <p:cNvPr id="5" name="im1118">
            <a:hlinkClick r:id="" action="ppaction://media"/>
            <a:extLst>
              <a:ext uri="{FF2B5EF4-FFF2-40B4-BE49-F238E27FC236}">
                <a16:creationId xmlns:a16="http://schemas.microsoft.com/office/drawing/2014/main" xmlns="" id="{52DA20D7-F6FB-48C3-BB06-E3F55A9F448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022811" y="1282791"/>
            <a:ext cx="3840000" cy="2880000"/>
          </a:xfrm>
          <a:prstGeom prst="rect">
            <a:avLst/>
          </a:prstGeom>
        </p:spPr>
      </p:pic>
      <p:sp>
        <p:nvSpPr>
          <p:cNvPr id="7" name="TextBox 62">
            <a:extLst>
              <a:ext uri="{FF2B5EF4-FFF2-40B4-BE49-F238E27FC236}">
                <a16:creationId xmlns:a16="http://schemas.microsoft.com/office/drawing/2014/main" xmlns="" id="{4D9BFB29-CCBF-4804-B7C2-142567DE15DF}"/>
              </a:ext>
            </a:extLst>
          </p:cNvPr>
          <p:cNvSpPr txBox="1"/>
          <p:nvPr/>
        </p:nvSpPr>
        <p:spPr bwMode="auto">
          <a:xfrm>
            <a:off x="1415480" y="836712"/>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8" name="矩形 82">
            <a:extLst>
              <a:ext uri="{FF2B5EF4-FFF2-40B4-BE49-F238E27FC236}">
                <a16:creationId xmlns:a16="http://schemas.microsoft.com/office/drawing/2014/main" xmlns="" id="{DCDD659B-8883-48D4-9268-C5C39B44B79B}"/>
              </a:ext>
            </a:extLst>
          </p:cNvPr>
          <p:cNvSpPr>
            <a:spLocks noChangeArrowheads="1"/>
          </p:cNvSpPr>
          <p:nvPr/>
        </p:nvSpPr>
        <p:spPr bwMode="auto">
          <a:xfrm>
            <a:off x="1407009" y="1340244"/>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与其他方法估计结果对比</a:t>
            </a:r>
          </a:p>
        </p:txBody>
      </p:sp>
      <p:pic>
        <p:nvPicPr>
          <p:cNvPr id="9" name="图片 8">
            <a:extLst>
              <a:ext uri="{FF2B5EF4-FFF2-40B4-BE49-F238E27FC236}">
                <a16:creationId xmlns:a16="http://schemas.microsoft.com/office/drawing/2014/main" xmlns="" id="{0B6149BC-CA35-4C64-A443-35D7C70ED860}"/>
              </a:ext>
            </a:extLst>
          </p:cNvPr>
          <p:cNvPicPr>
            <a:picLocks noChangeAspect="1"/>
          </p:cNvPicPr>
          <p:nvPr/>
        </p:nvPicPr>
        <p:blipFill rotWithShape="1">
          <a:blip r:embed="rId8">
            <a:extLst>
              <a:ext uri="{28A0092B-C50C-407E-A947-70E740481C1C}">
                <a14:useLocalDpi xmlns:a14="http://schemas.microsoft.com/office/drawing/2010/main" val="0"/>
              </a:ext>
            </a:extLst>
          </a:blip>
          <a:srcRect l="27919" t="3839" r="27873" b="40919"/>
          <a:stretch>
            <a:fillRect/>
          </a:stretch>
        </p:blipFill>
        <p:spPr>
          <a:xfrm>
            <a:off x="1454497" y="1723771"/>
            <a:ext cx="2568314" cy="2160000"/>
          </a:xfrm>
          <a:prstGeom prst="rect">
            <a:avLst/>
          </a:prstGeom>
        </p:spPr>
      </p:pic>
      <p:pic>
        <p:nvPicPr>
          <p:cNvPr id="10" name="图片 9">
            <a:extLst>
              <a:ext uri="{FF2B5EF4-FFF2-40B4-BE49-F238E27FC236}">
                <a16:creationId xmlns:a16="http://schemas.microsoft.com/office/drawing/2014/main" xmlns="" id="{2CA91483-1B6C-49BD-8A75-95B80F21C45E}"/>
              </a:ext>
            </a:extLst>
          </p:cNvPr>
          <p:cNvPicPr>
            <a:picLocks noChangeAspect="1"/>
          </p:cNvPicPr>
          <p:nvPr/>
        </p:nvPicPr>
        <p:blipFill rotWithShape="1">
          <a:blip r:embed="rId9">
            <a:extLst>
              <a:ext uri="{28A0092B-C50C-407E-A947-70E740481C1C}">
                <a14:useLocalDpi xmlns:a14="http://schemas.microsoft.com/office/drawing/2010/main" val="0"/>
              </a:ext>
            </a:extLst>
          </a:blip>
          <a:srcRect l="27919" t="4027" r="28153" b="46728"/>
          <a:stretch>
            <a:fillRect/>
          </a:stretch>
        </p:blipFill>
        <p:spPr>
          <a:xfrm>
            <a:off x="1454508" y="3902299"/>
            <a:ext cx="2568303" cy="2160000"/>
          </a:xfrm>
          <a:prstGeom prst="rect">
            <a:avLst/>
          </a:prstGeom>
        </p:spPr>
      </p:pic>
      <p:sp>
        <p:nvSpPr>
          <p:cNvPr id="11" name="文本框 10">
            <a:extLst>
              <a:ext uri="{FF2B5EF4-FFF2-40B4-BE49-F238E27FC236}">
                <a16:creationId xmlns:a16="http://schemas.microsoft.com/office/drawing/2014/main" xmlns="" id="{10AA0207-6C09-4B86-BF7A-B8F848934B3D}"/>
              </a:ext>
            </a:extLst>
          </p:cNvPr>
          <p:cNvSpPr txBox="1"/>
          <p:nvPr/>
        </p:nvSpPr>
        <p:spPr>
          <a:xfrm>
            <a:off x="4637330" y="3560027"/>
            <a:ext cx="2826415" cy="369332"/>
          </a:xfrm>
          <a:prstGeom prst="rect">
            <a:avLst/>
          </a:prstGeom>
          <a:noFill/>
        </p:spPr>
        <p:txBody>
          <a:bodyPr wrap="none" rtlCol="0">
            <a:spAutoFit/>
          </a:bodyPr>
          <a:lstStyle/>
          <a:p>
            <a:r>
              <a:rPr lang="en-US" altLang="zh-CN" dirty="0"/>
              <a:t>a</a:t>
            </a:r>
            <a:r>
              <a:rPr lang="zh-CN" altLang="en-US" dirty="0"/>
              <a:t>）</a:t>
            </a:r>
            <a:r>
              <a:rPr lang="en-US" altLang="zh-CN" dirty="0"/>
              <a:t>CVPR15</a:t>
            </a:r>
            <a:r>
              <a:rPr lang="zh-CN" altLang="en-US" dirty="0"/>
              <a:t>方法估计结果</a:t>
            </a:r>
          </a:p>
        </p:txBody>
      </p:sp>
      <p:sp>
        <p:nvSpPr>
          <p:cNvPr id="12" name="文本框 11">
            <a:extLst>
              <a:ext uri="{FF2B5EF4-FFF2-40B4-BE49-F238E27FC236}">
                <a16:creationId xmlns:a16="http://schemas.microsoft.com/office/drawing/2014/main" xmlns="" id="{E8292D63-F50B-44B7-A685-2B28592F0CD8}"/>
              </a:ext>
            </a:extLst>
          </p:cNvPr>
          <p:cNvSpPr txBox="1"/>
          <p:nvPr/>
        </p:nvSpPr>
        <p:spPr>
          <a:xfrm>
            <a:off x="8057710" y="3577732"/>
            <a:ext cx="2390398" cy="369332"/>
          </a:xfrm>
          <a:prstGeom prst="rect">
            <a:avLst/>
          </a:prstGeom>
          <a:noFill/>
        </p:spPr>
        <p:txBody>
          <a:bodyPr wrap="none" rtlCol="0">
            <a:spAutoFit/>
          </a:bodyPr>
          <a:lstStyle/>
          <a:p>
            <a:r>
              <a:rPr lang="en-US" altLang="zh-CN" dirty="0"/>
              <a:t>b</a:t>
            </a:r>
            <a:r>
              <a:rPr lang="zh-CN" altLang="en-US" dirty="0"/>
              <a:t>）本文方法估计结果</a:t>
            </a:r>
          </a:p>
        </p:txBody>
      </p:sp>
      <p:sp>
        <p:nvSpPr>
          <p:cNvPr id="13" name="文本框 12">
            <a:extLst>
              <a:ext uri="{FF2B5EF4-FFF2-40B4-BE49-F238E27FC236}">
                <a16:creationId xmlns:a16="http://schemas.microsoft.com/office/drawing/2014/main" xmlns="" id="{9C08293C-2A5C-4793-BE20-3CDF5F3F5598}"/>
              </a:ext>
            </a:extLst>
          </p:cNvPr>
          <p:cNvSpPr txBox="1"/>
          <p:nvPr/>
        </p:nvSpPr>
        <p:spPr>
          <a:xfrm>
            <a:off x="4682335" y="5702842"/>
            <a:ext cx="2826415" cy="369332"/>
          </a:xfrm>
          <a:prstGeom prst="rect">
            <a:avLst/>
          </a:prstGeom>
          <a:noFill/>
        </p:spPr>
        <p:txBody>
          <a:bodyPr wrap="none" rtlCol="0">
            <a:spAutoFit/>
          </a:bodyPr>
          <a:lstStyle/>
          <a:p>
            <a:r>
              <a:rPr lang="en-US" altLang="zh-CN" dirty="0"/>
              <a:t>a</a:t>
            </a:r>
            <a:r>
              <a:rPr lang="zh-CN" altLang="en-US" dirty="0"/>
              <a:t>）</a:t>
            </a:r>
            <a:r>
              <a:rPr lang="en-US" altLang="zh-CN" dirty="0"/>
              <a:t>CVPR15</a:t>
            </a:r>
            <a:r>
              <a:rPr lang="zh-CN" altLang="en-US" dirty="0"/>
              <a:t>方法估计结果</a:t>
            </a:r>
          </a:p>
        </p:txBody>
      </p:sp>
      <p:sp>
        <p:nvSpPr>
          <p:cNvPr id="14" name="文本框 13">
            <a:extLst>
              <a:ext uri="{FF2B5EF4-FFF2-40B4-BE49-F238E27FC236}">
                <a16:creationId xmlns:a16="http://schemas.microsoft.com/office/drawing/2014/main" xmlns="" id="{3CD3D6CA-87F6-433C-9816-7609F2036B98}"/>
              </a:ext>
            </a:extLst>
          </p:cNvPr>
          <p:cNvSpPr txBox="1"/>
          <p:nvPr/>
        </p:nvSpPr>
        <p:spPr>
          <a:xfrm>
            <a:off x="8057710" y="5702842"/>
            <a:ext cx="2390398" cy="369332"/>
          </a:xfrm>
          <a:prstGeom prst="rect">
            <a:avLst/>
          </a:prstGeom>
          <a:noFill/>
        </p:spPr>
        <p:txBody>
          <a:bodyPr wrap="none" rtlCol="0">
            <a:spAutoFit/>
          </a:bodyPr>
          <a:lstStyle/>
          <a:p>
            <a:r>
              <a:rPr lang="en-US" altLang="zh-CN" dirty="0"/>
              <a:t>b</a:t>
            </a:r>
            <a:r>
              <a:rPr lang="zh-CN" altLang="en-US" dirty="0"/>
              <a:t>）本文方法估计结果</a:t>
            </a:r>
          </a:p>
        </p:txBody>
      </p:sp>
      <p:sp>
        <p:nvSpPr>
          <p:cNvPr id="15" name="矩形 14">
            <a:extLst>
              <a:ext uri="{FF2B5EF4-FFF2-40B4-BE49-F238E27FC236}">
                <a16:creationId xmlns:a16="http://schemas.microsoft.com/office/drawing/2014/main" xmlns="" id="{D6669152-96B4-4F20-84CF-603DCF1FEDB2}"/>
              </a:ext>
            </a:extLst>
          </p:cNvPr>
          <p:cNvSpPr/>
          <p:nvPr/>
        </p:nvSpPr>
        <p:spPr>
          <a:xfrm>
            <a:off x="1523542" y="5891134"/>
            <a:ext cx="9144000" cy="593685"/>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accent2"/>
                </a:solidFill>
              </a:rPr>
              <a:t>实验表明：本方法效果更佳</a:t>
            </a:r>
          </a:p>
        </p:txBody>
      </p:sp>
    </p:spTree>
    <p:extLst>
      <p:ext uri="{BB962C8B-B14F-4D97-AF65-F5344CB8AC3E}">
        <p14:creationId xmlns:p14="http://schemas.microsoft.com/office/powerpoint/2010/main" val="327678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
                                      <p:cBhvr>
                                        <p:cTn id="6" dur="1" fill="hold"/>
                                        <p:tgtEl>
                                          <p:spTgt spid="5"/>
                                        </p:tgtEl>
                                      </p:cBhvr>
                                    </p:cmd>
                                  </p:childTnLst>
                                </p:cTn>
                              </p:par>
                              <p:par>
                                <p:cTn id="7" presetID="1" presetClass="mediacall" presetSubtype="0" fill="hold" nodeType="withEffect">
                                  <p:stCondLst>
                                    <p:cond delay="0"/>
                                  </p:stCondLst>
                                  <p:childTnLst>
                                    <p:cmd type="call" cmd="playFrom(0.0)">
                                      <p:cBhvr>
                                        <p:cTn id="8" dur="3200"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video>
              <p:cMediaNode vol="80000">
                <p:cTn id="16" fill="hold" display="0">
                  <p:stCondLst>
                    <p:cond delay="indefinite"/>
                  </p:stCondLst>
                </p:cTn>
                <p:tgtEl>
                  <p:spTgt spid="4"/>
                </p:tgtEl>
              </p:cMediaNode>
            </p:video>
          </p:childTnLst>
        </p:cTn>
      </p:par>
    </p:tnLst>
    <p:bldLst>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D90A6EF-046C-48FC-A739-ED7190077308}"/>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xmlns="" id="{CC6A48F3-DCC7-4B10-8FC6-640995605FE4}"/>
              </a:ext>
            </a:extLst>
          </p:cNvPr>
          <p:cNvSpPr/>
          <p:nvPr/>
        </p:nvSpPr>
        <p:spPr>
          <a:xfrm>
            <a:off x="1559497" y="6093296"/>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grpSp>
        <p:nvGrpSpPr>
          <p:cNvPr id="6" name="组合 5">
            <a:extLst>
              <a:ext uri="{FF2B5EF4-FFF2-40B4-BE49-F238E27FC236}">
                <a16:creationId xmlns:a16="http://schemas.microsoft.com/office/drawing/2014/main" xmlns="" id="{638A0EB8-45B3-4DE2-9366-B532D08AC821}"/>
              </a:ext>
            </a:extLst>
          </p:cNvPr>
          <p:cNvGrpSpPr/>
          <p:nvPr/>
        </p:nvGrpSpPr>
        <p:grpSpPr>
          <a:xfrm>
            <a:off x="1559497" y="827680"/>
            <a:ext cx="9143999" cy="500062"/>
            <a:chOff x="0" y="1178719"/>
            <a:chExt cx="9143999" cy="500062"/>
          </a:xfrm>
        </p:grpSpPr>
        <p:sp>
          <p:nvSpPr>
            <p:cNvPr id="7" name="TextBox 61">
              <a:extLst>
                <a:ext uri="{FF2B5EF4-FFF2-40B4-BE49-F238E27FC236}">
                  <a16:creationId xmlns:a16="http://schemas.microsoft.com/office/drawing/2014/main" xmlns="" id="{CD29CDFF-6DB9-4132-BB45-A00DFAC5E7EF}"/>
                </a:ext>
              </a:extLst>
            </p:cNvPr>
            <p:cNvSpPr txBox="1"/>
            <p:nvPr/>
          </p:nvSpPr>
          <p:spPr bwMode="auto">
            <a:xfrm>
              <a:off x="0" y="1178719"/>
              <a:ext cx="4572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人体三维模型构建</a:t>
              </a:r>
            </a:p>
          </p:txBody>
        </p:sp>
        <p:sp>
          <p:nvSpPr>
            <p:cNvPr id="8" name="TextBox 62">
              <a:extLst>
                <a:ext uri="{FF2B5EF4-FFF2-40B4-BE49-F238E27FC236}">
                  <a16:creationId xmlns:a16="http://schemas.microsoft.com/office/drawing/2014/main" xmlns="" id="{86EA3B4C-D7E0-475B-B5D7-2C7D4C95B59C}"/>
                </a:ext>
              </a:extLst>
            </p:cNvPr>
            <p:cNvSpPr txBox="1"/>
            <p:nvPr/>
          </p:nvSpPr>
          <p:spPr bwMode="auto">
            <a:xfrm>
              <a:off x="4571999" y="1178719"/>
              <a:ext cx="4572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对象三维模型获取</a:t>
              </a:r>
            </a:p>
          </p:txBody>
        </p:sp>
      </p:grpSp>
      <p:sp>
        <p:nvSpPr>
          <p:cNvPr id="9" name="矩形 82">
            <a:extLst>
              <a:ext uri="{FF2B5EF4-FFF2-40B4-BE49-F238E27FC236}">
                <a16:creationId xmlns:a16="http://schemas.microsoft.com/office/drawing/2014/main" xmlns="" id="{56454C52-F182-48CF-8864-59633FF59D71}"/>
              </a:ext>
            </a:extLst>
          </p:cNvPr>
          <p:cNvSpPr>
            <a:spLocks noChangeArrowheads="1"/>
          </p:cNvSpPr>
          <p:nvPr/>
        </p:nvSpPr>
        <p:spPr bwMode="auto">
          <a:xfrm>
            <a:off x="1559496" y="1327701"/>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基于人体三维变形模板的人体三维模型生成方法</a:t>
            </a:r>
          </a:p>
        </p:txBody>
      </p:sp>
      <p:grpSp>
        <p:nvGrpSpPr>
          <p:cNvPr id="10" name="组合 9">
            <a:extLst>
              <a:ext uri="{FF2B5EF4-FFF2-40B4-BE49-F238E27FC236}">
                <a16:creationId xmlns:a16="http://schemas.microsoft.com/office/drawing/2014/main" xmlns="" id="{16758A03-7847-4223-93E7-D20E08CBC1CB}"/>
              </a:ext>
            </a:extLst>
          </p:cNvPr>
          <p:cNvGrpSpPr/>
          <p:nvPr/>
        </p:nvGrpSpPr>
        <p:grpSpPr>
          <a:xfrm>
            <a:off x="1583128" y="1717926"/>
            <a:ext cx="8936479" cy="1948877"/>
            <a:chOff x="23631" y="2068965"/>
            <a:chExt cx="8936479" cy="1948877"/>
          </a:xfrm>
        </p:grpSpPr>
        <p:pic>
          <p:nvPicPr>
            <p:cNvPr id="11" name="图片 10">
              <a:extLst>
                <a:ext uri="{FF2B5EF4-FFF2-40B4-BE49-F238E27FC236}">
                  <a16:creationId xmlns:a16="http://schemas.microsoft.com/office/drawing/2014/main" xmlns="" id="{90929BD2-9CAC-4F1F-B93C-60DD8456F7C6}"/>
                </a:ext>
              </a:extLst>
            </p:cNvPr>
            <p:cNvPicPr>
              <a:picLocks noChangeAspect="1"/>
            </p:cNvPicPr>
            <p:nvPr/>
          </p:nvPicPr>
          <p:blipFill rotWithShape="1">
            <a:blip r:embed="rId3">
              <a:extLst>
                <a:ext uri="{28A0092B-C50C-407E-A947-70E740481C1C}">
                  <a14:useLocalDpi xmlns:a14="http://schemas.microsoft.com/office/drawing/2010/main" val="0"/>
                </a:ext>
              </a:extLst>
            </a:blip>
            <a:srcRect l="33996" t="4995" r="31468" b="7245"/>
            <a:stretch>
              <a:fillRect/>
            </a:stretch>
          </p:blipFill>
          <p:spPr>
            <a:xfrm>
              <a:off x="478150" y="2068965"/>
              <a:ext cx="946154" cy="1800000"/>
            </a:xfrm>
            <a:prstGeom prst="rect">
              <a:avLst/>
            </a:prstGeom>
          </p:spPr>
        </p:pic>
        <p:sp>
          <p:nvSpPr>
            <p:cNvPr id="12" name="文本框 11">
              <a:extLst>
                <a:ext uri="{FF2B5EF4-FFF2-40B4-BE49-F238E27FC236}">
                  <a16:creationId xmlns:a16="http://schemas.microsoft.com/office/drawing/2014/main" xmlns="" id="{DBD4BE05-0222-41EE-87D5-82EFC945EF92}"/>
                </a:ext>
              </a:extLst>
            </p:cNvPr>
            <p:cNvSpPr txBox="1"/>
            <p:nvPr/>
          </p:nvSpPr>
          <p:spPr>
            <a:xfrm>
              <a:off x="23631" y="2178802"/>
              <a:ext cx="430887" cy="1733808"/>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标准人体三维姿势</a:t>
              </a:r>
            </a:p>
          </p:txBody>
        </p:sp>
        <p:cxnSp>
          <p:nvCxnSpPr>
            <p:cNvPr id="13" name="直接箭头连接符 12">
              <a:extLst>
                <a:ext uri="{FF2B5EF4-FFF2-40B4-BE49-F238E27FC236}">
                  <a16:creationId xmlns:a16="http://schemas.microsoft.com/office/drawing/2014/main" xmlns="" id="{B8A16CA3-EB74-41F6-BF06-12FE5BDD1FDA}"/>
                </a:ext>
              </a:extLst>
            </p:cNvPr>
            <p:cNvCxnSpPr>
              <a:cxnSpLocks/>
              <a:stCxn id="11" idx="3"/>
            </p:cNvCxnSpPr>
            <p:nvPr/>
          </p:nvCxnSpPr>
          <p:spPr bwMode="auto">
            <a:xfrm>
              <a:off x="1424304" y="2968965"/>
              <a:ext cx="758996" cy="247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4" name="直接箭头连接符 13">
              <a:extLst>
                <a:ext uri="{FF2B5EF4-FFF2-40B4-BE49-F238E27FC236}">
                  <a16:creationId xmlns:a16="http://schemas.microsoft.com/office/drawing/2014/main" xmlns="" id="{C6D42AB0-4E3C-4412-BDB1-D0F0B76881CF}"/>
                </a:ext>
              </a:extLst>
            </p:cNvPr>
            <p:cNvCxnSpPr>
              <a:cxnSpLocks/>
              <a:stCxn id="16" idx="1"/>
            </p:cNvCxnSpPr>
            <p:nvPr/>
          </p:nvCxnSpPr>
          <p:spPr bwMode="auto">
            <a:xfrm flipH="1">
              <a:off x="6263530" y="2968965"/>
              <a:ext cx="822050" cy="247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15" name="组合 14">
              <a:extLst>
                <a:ext uri="{FF2B5EF4-FFF2-40B4-BE49-F238E27FC236}">
                  <a16:creationId xmlns:a16="http://schemas.microsoft.com/office/drawing/2014/main" xmlns="" id="{510F2CE9-5D10-4675-AAE2-BB84F27E9846}"/>
                </a:ext>
              </a:extLst>
            </p:cNvPr>
            <p:cNvGrpSpPr/>
            <p:nvPr/>
          </p:nvGrpSpPr>
          <p:grpSpPr>
            <a:xfrm>
              <a:off x="7085580" y="2068965"/>
              <a:ext cx="1874530" cy="1948877"/>
              <a:chOff x="7085580" y="2068965"/>
              <a:chExt cx="1874530" cy="1948877"/>
            </a:xfrm>
          </p:grpSpPr>
          <p:pic>
            <p:nvPicPr>
              <p:cNvPr id="16" name="图片 15">
                <a:extLst>
                  <a:ext uri="{FF2B5EF4-FFF2-40B4-BE49-F238E27FC236}">
                    <a16:creationId xmlns:a16="http://schemas.microsoft.com/office/drawing/2014/main" xmlns="" id="{17BF1630-6D6D-4A98-AEE5-A6CF3C1BC0BA}"/>
                  </a:ext>
                </a:extLst>
              </p:cNvPr>
              <p:cNvPicPr>
                <a:picLocks noChangeAspect="1"/>
              </p:cNvPicPr>
              <p:nvPr/>
            </p:nvPicPr>
            <p:blipFill rotWithShape="1">
              <a:blip r:embed="rId4">
                <a:extLst>
                  <a:ext uri="{28A0092B-C50C-407E-A947-70E740481C1C}">
                    <a14:useLocalDpi xmlns:a14="http://schemas.microsoft.com/office/drawing/2010/main" val="0"/>
                  </a:ext>
                </a:extLst>
              </a:blip>
              <a:srcRect l="34584" t="11743" r="27300" b="15324"/>
              <a:stretch>
                <a:fillRect/>
              </a:stretch>
            </p:blipFill>
            <p:spPr>
              <a:xfrm>
                <a:off x="7085580" y="2068965"/>
                <a:ext cx="1253932" cy="1800000"/>
              </a:xfrm>
              <a:prstGeom prst="rect">
                <a:avLst/>
              </a:prstGeom>
            </p:spPr>
          </p:pic>
          <p:sp>
            <p:nvSpPr>
              <p:cNvPr id="17" name="文本框 16">
                <a:extLst>
                  <a:ext uri="{FF2B5EF4-FFF2-40B4-BE49-F238E27FC236}">
                    <a16:creationId xmlns:a16="http://schemas.microsoft.com/office/drawing/2014/main" xmlns="" id="{E5C99F33-E282-40F2-B030-9F5DB9EE67E3}"/>
                  </a:ext>
                </a:extLst>
              </p:cNvPr>
              <p:cNvSpPr txBox="1"/>
              <p:nvPr/>
            </p:nvSpPr>
            <p:spPr>
              <a:xfrm>
                <a:off x="8529223" y="2078850"/>
                <a:ext cx="430887" cy="1938992"/>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图像中人体三维姿势</a:t>
                </a:r>
              </a:p>
            </p:txBody>
          </p:sp>
        </p:grpSp>
      </p:grpSp>
      <p:grpSp>
        <p:nvGrpSpPr>
          <p:cNvPr id="18" name="组合 17">
            <a:extLst>
              <a:ext uri="{FF2B5EF4-FFF2-40B4-BE49-F238E27FC236}">
                <a16:creationId xmlns:a16="http://schemas.microsoft.com/office/drawing/2014/main" xmlns="" id="{777385D1-BC24-4A5E-BABD-DAE0A37E1BED}"/>
              </a:ext>
            </a:extLst>
          </p:cNvPr>
          <p:cNvGrpSpPr/>
          <p:nvPr/>
        </p:nvGrpSpPr>
        <p:grpSpPr>
          <a:xfrm>
            <a:off x="1583128" y="3798321"/>
            <a:ext cx="9032785" cy="2688475"/>
            <a:chOff x="23631" y="4149360"/>
            <a:chExt cx="9032785" cy="2688475"/>
          </a:xfrm>
        </p:grpSpPr>
        <p:pic>
          <p:nvPicPr>
            <p:cNvPr id="19" name="图片 18">
              <a:extLst>
                <a:ext uri="{FF2B5EF4-FFF2-40B4-BE49-F238E27FC236}">
                  <a16:creationId xmlns:a16="http://schemas.microsoft.com/office/drawing/2014/main" xmlns="" id="{6D8766B2-9A57-45FD-985A-A0BB087EED7D}"/>
                </a:ext>
              </a:extLst>
            </p:cNvPr>
            <p:cNvPicPr>
              <a:picLocks noChangeAspect="1"/>
            </p:cNvPicPr>
            <p:nvPr/>
          </p:nvPicPr>
          <p:blipFill rotWithShape="1">
            <a:blip r:embed="rId5">
              <a:extLst>
                <a:ext uri="{28A0092B-C50C-407E-A947-70E740481C1C}">
                  <a14:useLocalDpi xmlns:a14="http://schemas.microsoft.com/office/drawing/2010/main" val="0"/>
                </a:ext>
              </a:extLst>
            </a:blip>
            <a:srcRect l="41025" t="8444" r="41257" b="6508"/>
            <a:stretch>
              <a:fillRect/>
            </a:stretch>
          </p:blipFill>
          <p:spPr>
            <a:xfrm>
              <a:off x="499910" y="4149360"/>
              <a:ext cx="1008000" cy="2520000"/>
            </a:xfrm>
            <a:prstGeom prst="rect">
              <a:avLst/>
            </a:prstGeom>
          </p:spPr>
        </p:pic>
        <p:sp>
          <p:nvSpPr>
            <p:cNvPr id="20" name="文本框 19">
              <a:extLst>
                <a:ext uri="{FF2B5EF4-FFF2-40B4-BE49-F238E27FC236}">
                  <a16:creationId xmlns:a16="http://schemas.microsoft.com/office/drawing/2014/main" xmlns="" id="{6B7CF9F6-92BB-44BC-9539-6F254D118A3D}"/>
                </a:ext>
              </a:extLst>
            </p:cNvPr>
            <p:cNvSpPr txBox="1"/>
            <p:nvPr/>
          </p:nvSpPr>
          <p:spPr>
            <a:xfrm>
              <a:off x="23631" y="4528729"/>
              <a:ext cx="430887" cy="1733808"/>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标准人体三维模型</a:t>
              </a:r>
            </a:p>
          </p:txBody>
        </p:sp>
        <p:cxnSp>
          <p:nvCxnSpPr>
            <p:cNvPr id="21" name="直接箭头连接符 20">
              <a:extLst>
                <a:ext uri="{FF2B5EF4-FFF2-40B4-BE49-F238E27FC236}">
                  <a16:creationId xmlns:a16="http://schemas.microsoft.com/office/drawing/2014/main" xmlns="" id="{E2396A5C-1D8F-4E4A-88D4-5593AB8676AF}"/>
                </a:ext>
              </a:extLst>
            </p:cNvPr>
            <p:cNvCxnSpPr>
              <a:stCxn id="19" idx="3"/>
            </p:cNvCxnSpPr>
            <p:nvPr/>
          </p:nvCxnSpPr>
          <p:spPr bwMode="auto">
            <a:xfrm>
              <a:off x="1507910" y="5409360"/>
              <a:ext cx="5726811"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22" name="组合 21">
              <a:extLst>
                <a:ext uri="{FF2B5EF4-FFF2-40B4-BE49-F238E27FC236}">
                  <a16:creationId xmlns:a16="http://schemas.microsoft.com/office/drawing/2014/main" xmlns="" id="{815B80C6-FD81-4D4E-A761-4C9E23061193}"/>
                </a:ext>
              </a:extLst>
            </p:cNvPr>
            <p:cNvGrpSpPr/>
            <p:nvPr/>
          </p:nvGrpSpPr>
          <p:grpSpPr>
            <a:xfrm>
              <a:off x="7257308" y="4317835"/>
              <a:ext cx="1799108" cy="2520000"/>
              <a:chOff x="7257308" y="4317835"/>
              <a:chExt cx="1799108" cy="2520000"/>
            </a:xfrm>
          </p:grpSpPr>
          <p:sp>
            <p:nvSpPr>
              <p:cNvPr id="23" name="文本框 22">
                <a:extLst>
                  <a:ext uri="{FF2B5EF4-FFF2-40B4-BE49-F238E27FC236}">
                    <a16:creationId xmlns:a16="http://schemas.microsoft.com/office/drawing/2014/main" xmlns="" id="{EDC78348-2817-4453-9009-0394F871BD8C}"/>
                  </a:ext>
                </a:extLst>
              </p:cNvPr>
              <p:cNvSpPr txBox="1"/>
              <p:nvPr/>
            </p:nvSpPr>
            <p:spPr>
              <a:xfrm>
                <a:off x="8625529" y="4578827"/>
                <a:ext cx="430887" cy="1733808"/>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生成人体三维模型</a:t>
                </a:r>
              </a:p>
            </p:txBody>
          </p:sp>
          <p:pic>
            <p:nvPicPr>
              <p:cNvPr id="24" name="图片 23">
                <a:extLst>
                  <a:ext uri="{FF2B5EF4-FFF2-40B4-BE49-F238E27FC236}">
                    <a16:creationId xmlns:a16="http://schemas.microsoft.com/office/drawing/2014/main" xmlns="" id="{FB4676F3-5B28-4024-91A1-E9C59954EFD7}"/>
                  </a:ext>
                </a:extLst>
              </p:cNvPr>
              <p:cNvPicPr>
                <a:picLocks noChangeAspect="1"/>
              </p:cNvPicPr>
              <p:nvPr/>
            </p:nvPicPr>
            <p:blipFill rotWithShape="1">
              <a:blip r:embed="rId6">
                <a:extLst>
                  <a:ext uri="{28A0092B-C50C-407E-A947-70E740481C1C}">
                    <a14:useLocalDpi xmlns:a14="http://schemas.microsoft.com/office/drawing/2010/main" val="0"/>
                  </a:ext>
                </a:extLst>
              </a:blip>
              <a:srcRect l="37911" t="8077" r="37480" b="10654"/>
              <a:stretch>
                <a:fillRect/>
              </a:stretch>
            </p:blipFill>
            <p:spPr>
              <a:xfrm>
                <a:off x="7257308" y="4317835"/>
                <a:ext cx="1465116" cy="2520000"/>
              </a:xfrm>
              <a:prstGeom prst="rect">
                <a:avLst/>
              </a:prstGeom>
            </p:spPr>
          </p:pic>
        </p:grpSp>
      </p:grpSp>
      <p:sp>
        <p:nvSpPr>
          <p:cNvPr id="25" name="文本框 24">
            <a:extLst>
              <a:ext uri="{FF2B5EF4-FFF2-40B4-BE49-F238E27FC236}">
                <a16:creationId xmlns:a16="http://schemas.microsoft.com/office/drawing/2014/main" xmlns="" id="{0F36D564-B63E-43A2-8FF4-C1DC75181253}"/>
              </a:ext>
            </a:extLst>
          </p:cNvPr>
          <p:cNvSpPr txBox="1"/>
          <p:nvPr/>
        </p:nvSpPr>
        <p:spPr>
          <a:xfrm>
            <a:off x="3839103" y="2396841"/>
            <a:ext cx="3950671"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输入姿势与标准姿势间变化矩阵</a:t>
            </a:r>
          </a:p>
        </p:txBody>
      </p:sp>
      <p:sp>
        <p:nvSpPr>
          <p:cNvPr id="26" name="文本框 25">
            <a:extLst>
              <a:ext uri="{FF2B5EF4-FFF2-40B4-BE49-F238E27FC236}">
                <a16:creationId xmlns:a16="http://schemas.microsoft.com/office/drawing/2014/main" xmlns="" id="{D7DF4C40-B688-4DD5-8CCA-76658357ED19}"/>
              </a:ext>
            </a:extLst>
          </p:cNvPr>
          <p:cNvSpPr txBox="1"/>
          <p:nvPr/>
        </p:nvSpPr>
        <p:spPr>
          <a:xfrm>
            <a:off x="4927165" y="4600102"/>
            <a:ext cx="2620537" cy="369332"/>
          </a:xfrm>
          <a:prstGeom prst="rect">
            <a:avLst/>
          </a:prstGeom>
          <a:noFill/>
          <a:ln>
            <a:noFill/>
          </a:ln>
        </p:spPr>
        <p:txBody>
          <a:bodyPr wrap="square" rtlCol="0">
            <a:spAutoFit/>
          </a:bodyPr>
          <a:lstStyle/>
          <a:p>
            <a:pPr algn="l"/>
            <a:r>
              <a:rPr lang="zh-CN" altLang="en-US" dirty="0">
                <a:solidFill>
                  <a:schemeClr val="accent2"/>
                </a:solidFill>
              </a:rPr>
              <a:t>生成</a:t>
            </a:r>
            <a:r>
              <a:rPr lang="en-US" altLang="zh-CN" dirty="0">
                <a:solidFill>
                  <a:schemeClr val="accent2"/>
                </a:solidFill>
              </a:rPr>
              <a:t>SCAPE</a:t>
            </a:r>
            <a:r>
              <a:rPr lang="zh-CN" altLang="en-US" dirty="0">
                <a:solidFill>
                  <a:schemeClr val="accent2"/>
                </a:solidFill>
              </a:rPr>
              <a:t>模型</a:t>
            </a:r>
          </a:p>
        </p:txBody>
      </p:sp>
    </p:spTree>
    <p:extLst>
      <p:ext uri="{BB962C8B-B14F-4D97-AF65-F5344CB8AC3E}">
        <p14:creationId xmlns:p14="http://schemas.microsoft.com/office/powerpoint/2010/main" val="2822516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D31F82F-59F4-45F1-BCF7-7F2DE66B69A7}"/>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xmlns="" id="{F4391B5C-4FA6-44D8-873D-668D54D463FD}"/>
              </a:ext>
            </a:extLst>
          </p:cNvPr>
          <p:cNvSpPr txBox="1">
            <a:spLocks/>
          </p:cNvSpPr>
          <p:nvPr/>
        </p:nvSpPr>
        <p:spPr bwMode="auto">
          <a:xfrm>
            <a:off x="280852" y="663081"/>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marL="0" lvl="1"/>
            <a:r>
              <a:rPr lang="en-US" altLang="zh-CN" sz="2400" kern="0" dirty="0">
                <a:solidFill>
                  <a:schemeClr val="tx1"/>
                </a:solidFill>
                <a:effectLst/>
                <a:latin typeface="+mj-lt"/>
                <a:ea typeface="+mj-ea"/>
                <a:cs typeface="+mj-cs"/>
              </a:rPr>
              <a:t>2.3 </a:t>
            </a:r>
            <a:r>
              <a:rPr lang="zh-CN" altLang="en-US" sz="2400" kern="0" dirty="0">
                <a:solidFill>
                  <a:schemeClr val="tx1"/>
                </a:solidFill>
                <a:effectLst/>
                <a:latin typeface="+mj-lt"/>
                <a:ea typeface="+mj-ea"/>
                <a:cs typeface="+mj-cs"/>
              </a:rPr>
              <a:t>单幅图像人体三维交互场景构建</a:t>
            </a:r>
          </a:p>
        </p:txBody>
      </p:sp>
      <p:graphicFrame>
        <p:nvGraphicFramePr>
          <p:cNvPr id="5" name="对象 4">
            <a:extLst>
              <a:ext uri="{FF2B5EF4-FFF2-40B4-BE49-F238E27FC236}">
                <a16:creationId xmlns:a16="http://schemas.microsoft.com/office/drawing/2014/main" xmlns="" id="{71197938-864D-42B6-A965-9EC48FBF33A6}"/>
              </a:ext>
            </a:extLst>
          </p:cNvPr>
          <p:cNvGraphicFramePr>
            <a:graphicFrameLocks noChangeAspect="1"/>
          </p:cNvGraphicFramePr>
          <p:nvPr>
            <p:extLst>
              <p:ext uri="{D42A27DB-BD31-4B8C-83A1-F6EECF244321}">
                <p14:modId xmlns:p14="http://schemas.microsoft.com/office/powerpoint/2010/main" val="2818898178"/>
              </p:ext>
            </p:extLst>
          </p:nvPr>
        </p:nvGraphicFramePr>
        <p:xfrm>
          <a:off x="2324181" y="2177315"/>
          <a:ext cx="273377" cy="410066"/>
        </p:xfrm>
        <a:graphic>
          <a:graphicData uri="http://schemas.openxmlformats.org/presentationml/2006/ole">
            <mc:AlternateContent xmlns:mc="http://schemas.openxmlformats.org/markup-compatibility/2006">
              <mc:Choice xmlns:v="urn:schemas-microsoft-com:vml" Requires="v">
                <p:oleObj spid="_x0000_s7538" name="Equation" r:id="rId4" imgW="152400" imgH="228600" progId="Equation.DSMT4">
                  <p:embed/>
                </p:oleObj>
              </mc:Choice>
              <mc:Fallback>
                <p:oleObj name="Equation" r:id="rId4" imgW="152400" imgH="228600" progId="Equation.DSMT4">
                  <p:embed/>
                  <p:pic>
                    <p:nvPicPr>
                      <p:cNvPr id="17" name="对象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81" y="2177315"/>
                        <a:ext cx="273377" cy="410066"/>
                      </a:xfrm>
                      <a:prstGeom prst="rect">
                        <a:avLst/>
                      </a:prstGeom>
                      <a:noFill/>
                    </p:spPr>
                  </p:pic>
                </p:oleObj>
              </mc:Fallback>
            </mc:AlternateContent>
          </a:graphicData>
        </a:graphic>
      </p:graphicFrame>
      <p:grpSp>
        <p:nvGrpSpPr>
          <p:cNvPr id="6" name="组合 5">
            <a:extLst>
              <a:ext uri="{FF2B5EF4-FFF2-40B4-BE49-F238E27FC236}">
                <a16:creationId xmlns:a16="http://schemas.microsoft.com/office/drawing/2014/main" xmlns="" id="{962B103A-85BF-4897-AF7E-34B593FA40AB}"/>
              </a:ext>
            </a:extLst>
          </p:cNvPr>
          <p:cNvGrpSpPr/>
          <p:nvPr/>
        </p:nvGrpSpPr>
        <p:grpSpPr>
          <a:xfrm>
            <a:off x="3461200" y="1875555"/>
            <a:ext cx="3078398" cy="1594720"/>
            <a:chOff x="2045719" y="2353855"/>
            <a:chExt cx="3078398" cy="1594720"/>
          </a:xfrm>
        </p:grpSpPr>
        <p:pic>
          <p:nvPicPr>
            <p:cNvPr id="7" name="图片 6">
              <a:extLst>
                <a:ext uri="{FF2B5EF4-FFF2-40B4-BE49-F238E27FC236}">
                  <a16:creationId xmlns:a16="http://schemas.microsoft.com/office/drawing/2014/main" xmlns="" id="{9AFBE456-B603-4A73-B26A-521D1C8364B0}"/>
                </a:ext>
              </a:extLst>
            </p:cNvPr>
            <p:cNvPicPr>
              <a:picLocks noChangeAspect="1"/>
            </p:cNvPicPr>
            <p:nvPr/>
          </p:nvPicPr>
          <p:blipFill rotWithShape="1">
            <a:blip r:embed="rId6">
              <a:extLst>
                <a:ext uri="{28A0092B-C50C-407E-A947-70E740481C1C}">
                  <a14:useLocalDpi xmlns:a14="http://schemas.microsoft.com/office/drawing/2010/main" val="0"/>
                </a:ext>
              </a:extLst>
            </a:blip>
            <a:srcRect l="6995" r="13058"/>
            <a:stretch>
              <a:fillRect/>
            </a:stretch>
          </p:blipFill>
          <p:spPr>
            <a:xfrm>
              <a:off x="4117714" y="2353855"/>
              <a:ext cx="610621" cy="1440000"/>
            </a:xfrm>
            <a:prstGeom prst="rect">
              <a:avLst/>
            </a:prstGeom>
          </p:spPr>
        </p:pic>
        <p:pic>
          <p:nvPicPr>
            <p:cNvPr id="8" name="图片 7">
              <a:extLst>
                <a:ext uri="{FF2B5EF4-FFF2-40B4-BE49-F238E27FC236}">
                  <a16:creationId xmlns:a16="http://schemas.microsoft.com/office/drawing/2014/main" xmlns="" id="{8BA4060F-DDEF-4D3E-8409-1E373E250FAA}"/>
                </a:ext>
              </a:extLst>
            </p:cNvPr>
            <p:cNvPicPr>
              <a:picLocks noChangeAspect="1"/>
            </p:cNvPicPr>
            <p:nvPr/>
          </p:nvPicPr>
          <p:blipFill rotWithShape="1">
            <a:blip r:embed="rId7">
              <a:extLst>
                <a:ext uri="{28A0092B-C50C-407E-A947-70E740481C1C}">
                  <a14:useLocalDpi xmlns:a14="http://schemas.microsoft.com/office/drawing/2010/main" val="0"/>
                </a:ext>
              </a:extLst>
            </a:blip>
            <a:srcRect l="7374" r="11122"/>
            <a:stretch>
              <a:fillRect/>
            </a:stretch>
          </p:blipFill>
          <p:spPr>
            <a:xfrm>
              <a:off x="3669076" y="2353855"/>
              <a:ext cx="610620" cy="1440000"/>
            </a:xfrm>
            <a:prstGeom prst="rect">
              <a:avLst/>
            </a:prstGeom>
          </p:spPr>
        </p:pic>
        <p:pic>
          <p:nvPicPr>
            <p:cNvPr id="9" name="图片 8">
              <a:extLst>
                <a:ext uri="{FF2B5EF4-FFF2-40B4-BE49-F238E27FC236}">
                  <a16:creationId xmlns:a16="http://schemas.microsoft.com/office/drawing/2014/main" xmlns="" id="{785771AF-459E-4A19-AA7C-4D8A1D310618}"/>
                </a:ext>
              </a:extLst>
            </p:cNvPr>
            <p:cNvPicPr>
              <a:picLocks noChangeAspect="1"/>
            </p:cNvPicPr>
            <p:nvPr/>
          </p:nvPicPr>
          <p:blipFill rotWithShape="1">
            <a:blip r:embed="rId8">
              <a:extLst>
                <a:ext uri="{28A0092B-C50C-407E-A947-70E740481C1C}">
                  <a14:useLocalDpi xmlns:a14="http://schemas.microsoft.com/office/drawing/2010/main" val="0"/>
                </a:ext>
              </a:extLst>
            </a:blip>
            <a:srcRect l="3562" r="4147"/>
            <a:stretch>
              <a:fillRect/>
            </a:stretch>
          </p:blipFill>
          <p:spPr>
            <a:xfrm>
              <a:off x="3175434" y="2353855"/>
              <a:ext cx="648731" cy="1440000"/>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637DEBBB-BF3E-4C4B-A77A-63FD5D47FFD2}"/>
                    </a:ext>
                  </a:extLst>
                </p:cNvPr>
                <p:cNvSpPr/>
                <p:nvPr/>
              </p:nvSpPr>
              <p:spPr>
                <a:xfrm>
                  <a:off x="3451068" y="3470687"/>
                  <a:ext cx="763063" cy="4778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2400" b="0" i="1" u="none" strike="noStrike" kern="0" cap="none" spc="0" normalizeH="0" baseline="0" noProof="0" smtClean="0">
                                <a:ln>
                                  <a:noFill/>
                                </a:ln>
                                <a:solidFill>
                                  <a:prstClr val="black"/>
                                </a:solidFill>
                                <a:effectLst/>
                                <a:uLnTx/>
                                <a:uFillTx/>
                                <a:latin typeface="Cambria Math"/>
                              </a:rPr>
                            </m:ctrlPr>
                          </m:sSubPr>
                          <m:e>
                            <m: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t>𝐼</m:t>
                            </m:r>
                          </m:e>
                          <m:sub>
                            <m: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zh-CN" altLang="en-US" sz="24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t>𝑣</m:t>
                            </m:r>
                          </m:sub>
                        </m:sSub>
                      </m:oMath>
                    </m:oMathPara>
                  </a14:m>
                  <a:endParaRPr kumimoji="0" lang="zh-CN" altLang="en-US" sz="18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8" name="矩形 17"/>
                <p:cNvSpPr>
                  <a:spLocks noRot="1" noChangeAspect="1" noMove="1" noResize="1" noEditPoints="1" noAdjustHandles="1" noChangeArrowheads="1" noChangeShapeType="1" noTextEdit="1"/>
                </p:cNvSpPr>
                <p:nvPr/>
              </p:nvSpPr>
              <p:spPr>
                <a:xfrm>
                  <a:off x="3451068" y="3470687"/>
                  <a:ext cx="763063" cy="477888"/>
                </a:xfrm>
                <a:prstGeom prst="rect">
                  <a:avLst/>
                </a:prstGeom>
                <a:blipFill rotWithShape="0">
                  <a:blip r:embed="rId9"/>
                  <a:stretch>
                    <a:fillRect/>
                  </a:stretch>
                </a:blipFill>
              </p:spPr>
              <p:txBody>
                <a:bodyPr/>
                <a:lstStyle/>
                <a:p>
                  <a:r>
                    <a:rPr lang="zh-CN" altLang="en-US">
                      <a:noFill/>
                    </a:rPr>
                    <a:t> </a:t>
                  </a:r>
                  <a:endParaRPr lang="zh-CN" altLang="en-US">
                    <a:noFill/>
                  </a:endParaRPr>
                </a:p>
              </p:txBody>
            </p:sp>
          </mc:Fallback>
        </mc:AlternateContent>
        <p:sp>
          <p:nvSpPr>
            <p:cNvPr id="11" name="文本框 10">
              <a:extLst>
                <a:ext uri="{FF2B5EF4-FFF2-40B4-BE49-F238E27FC236}">
                  <a16:creationId xmlns:a16="http://schemas.microsoft.com/office/drawing/2014/main" xmlns="" id="{9CC63293-3B2F-4740-B3E8-41BD9E85AA06}"/>
                </a:ext>
              </a:extLst>
            </p:cNvPr>
            <p:cNvSpPr txBox="1"/>
            <p:nvPr/>
          </p:nvSpPr>
          <p:spPr>
            <a:xfrm>
              <a:off x="4707015" y="2969644"/>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sp>
          <p:nvSpPr>
            <p:cNvPr id="12" name="右箭头 33">
              <a:extLst>
                <a:ext uri="{FF2B5EF4-FFF2-40B4-BE49-F238E27FC236}">
                  <a16:creationId xmlns:a16="http://schemas.microsoft.com/office/drawing/2014/main" xmlns="" id="{13577A2D-EE01-4E0A-8323-07F3A281E078}"/>
                </a:ext>
              </a:extLst>
            </p:cNvPr>
            <p:cNvSpPr/>
            <p:nvPr/>
          </p:nvSpPr>
          <p:spPr>
            <a:xfrm>
              <a:off x="2132933" y="3021576"/>
              <a:ext cx="54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 name="文本框 12">
              <a:extLst>
                <a:ext uri="{FF2B5EF4-FFF2-40B4-BE49-F238E27FC236}">
                  <a16:creationId xmlns:a16="http://schemas.microsoft.com/office/drawing/2014/main" xmlns="" id="{3E3BEA19-CF07-4B10-BEFB-F92E52391234}"/>
                </a:ext>
              </a:extLst>
            </p:cNvPr>
            <p:cNvSpPr txBox="1"/>
            <p:nvPr/>
          </p:nvSpPr>
          <p:spPr>
            <a:xfrm>
              <a:off x="2045719" y="262482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mn-ea"/>
                  <a:ea typeface="+mn-ea"/>
                </a:rPr>
                <a:t>投影</a:t>
              </a:r>
              <a:endParaRPr kumimoji="0" lang="zh-CN" altLang="en-US" sz="1600" b="0" i="0" u="none" strike="noStrike" kern="0" cap="none" spc="0" normalizeH="0" baseline="0" noProof="0" dirty="0">
                <a:ln>
                  <a:noFill/>
                </a:ln>
                <a:solidFill>
                  <a:prstClr val="black"/>
                </a:solidFill>
                <a:effectLst/>
                <a:uLnTx/>
                <a:uFillTx/>
                <a:latin typeface="+mn-ea"/>
                <a:ea typeface="+mn-ea"/>
              </a:endParaRPr>
            </a:p>
          </p:txBody>
        </p:sp>
        <p:pic>
          <p:nvPicPr>
            <p:cNvPr id="14" name="图片 13">
              <a:extLst>
                <a:ext uri="{FF2B5EF4-FFF2-40B4-BE49-F238E27FC236}">
                  <a16:creationId xmlns:a16="http://schemas.microsoft.com/office/drawing/2014/main" xmlns="" id="{D6053D36-3E03-4CF6-B610-618E3A979510}"/>
                </a:ext>
              </a:extLst>
            </p:cNvPr>
            <p:cNvPicPr>
              <a:picLocks noChangeAspect="1"/>
            </p:cNvPicPr>
            <p:nvPr/>
          </p:nvPicPr>
          <p:blipFill rotWithShape="1">
            <a:blip r:embed="rId10">
              <a:extLst>
                <a:ext uri="{28A0092B-C50C-407E-A947-70E740481C1C}">
                  <a14:useLocalDpi xmlns:a14="http://schemas.microsoft.com/office/drawing/2010/main" val="0"/>
                </a:ext>
              </a:extLst>
            </a:blip>
            <a:srcRect l="5714" r="8682"/>
            <a:stretch>
              <a:fillRect/>
            </a:stretch>
          </p:blipFill>
          <p:spPr>
            <a:xfrm>
              <a:off x="2771800" y="2353855"/>
              <a:ext cx="576650" cy="1440000"/>
            </a:xfrm>
            <a:prstGeom prst="rect">
              <a:avLst/>
            </a:prstGeom>
          </p:spPr>
        </p:pic>
      </p:grpSp>
      <p:grpSp>
        <p:nvGrpSpPr>
          <p:cNvPr id="15" name="组合 14">
            <a:extLst>
              <a:ext uri="{FF2B5EF4-FFF2-40B4-BE49-F238E27FC236}">
                <a16:creationId xmlns:a16="http://schemas.microsoft.com/office/drawing/2014/main" xmlns="" id="{29D5FA98-66B4-41A6-8408-896FEE972D0B}"/>
              </a:ext>
            </a:extLst>
          </p:cNvPr>
          <p:cNvGrpSpPr/>
          <p:nvPr/>
        </p:nvGrpSpPr>
        <p:grpSpPr>
          <a:xfrm>
            <a:off x="6418840" y="1837329"/>
            <a:ext cx="3130037" cy="1800000"/>
            <a:chOff x="5003359" y="2315629"/>
            <a:chExt cx="3130037" cy="1800000"/>
          </a:xfrm>
        </p:grpSpPr>
        <p:pic>
          <p:nvPicPr>
            <p:cNvPr id="16" name="图片 15">
              <a:extLst>
                <a:ext uri="{FF2B5EF4-FFF2-40B4-BE49-F238E27FC236}">
                  <a16:creationId xmlns:a16="http://schemas.microsoft.com/office/drawing/2014/main" xmlns="" id="{811BD8CB-12D0-4703-A156-82F24EE37E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68647" y="2315629"/>
              <a:ext cx="653877" cy="1800000"/>
            </a:xfrm>
            <a:prstGeom prst="rect">
              <a:avLst/>
            </a:prstGeom>
          </p:spPr>
        </p:pic>
        <p:pic>
          <p:nvPicPr>
            <p:cNvPr id="17" name="图片 16">
              <a:extLst>
                <a:ext uri="{FF2B5EF4-FFF2-40B4-BE49-F238E27FC236}">
                  <a16:creationId xmlns:a16="http://schemas.microsoft.com/office/drawing/2014/main" xmlns="" id="{72F5E370-E2D2-4AA4-865C-CF0871B802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97039" y="2315629"/>
              <a:ext cx="672245" cy="1800000"/>
            </a:xfrm>
            <a:prstGeom prst="rect">
              <a:avLst/>
            </a:prstGeom>
          </p:spPr>
        </p:pic>
        <p:pic>
          <p:nvPicPr>
            <p:cNvPr id="18" name="图片 17">
              <a:extLst>
                <a:ext uri="{FF2B5EF4-FFF2-40B4-BE49-F238E27FC236}">
                  <a16:creationId xmlns:a16="http://schemas.microsoft.com/office/drawing/2014/main" xmlns="" id="{03D1213F-FB47-480A-A689-466CFA83B7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32777" y="2315629"/>
              <a:ext cx="664898" cy="1800000"/>
            </a:xfrm>
            <a:prstGeom prst="rect">
              <a:avLst/>
            </a:prstGeom>
          </p:spPr>
        </p:pic>
        <p:sp>
          <p:nvSpPr>
            <p:cNvPr id="19" name="文本框 18">
              <a:extLst>
                <a:ext uri="{FF2B5EF4-FFF2-40B4-BE49-F238E27FC236}">
                  <a16:creationId xmlns:a16="http://schemas.microsoft.com/office/drawing/2014/main" xmlns="" id="{8EED02F3-654A-4365-9C09-1BDC573CC6BA}"/>
                </a:ext>
              </a:extLst>
            </p:cNvPr>
            <p:cNvSpPr txBox="1"/>
            <p:nvPr/>
          </p:nvSpPr>
          <p:spPr>
            <a:xfrm>
              <a:off x="7665288" y="3043618"/>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graphicFrame>
          <p:nvGraphicFramePr>
            <p:cNvPr id="20" name="对象 19">
              <a:extLst>
                <a:ext uri="{FF2B5EF4-FFF2-40B4-BE49-F238E27FC236}">
                  <a16:creationId xmlns:a16="http://schemas.microsoft.com/office/drawing/2014/main" xmlns="" id="{B653D740-C7DB-45D8-A46D-017AD8152E3A}"/>
                </a:ext>
              </a:extLst>
            </p:cNvPr>
            <p:cNvGraphicFramePr>
              <a:graphicFrameLocks noChangeAspect="1"/>
            </p:cNvGraphicFramePr>
            <p:nvPr/>
          </p:nvGraphicFramePr>
          <p:xfrm>
            <a:off x="7645136" y="2371600"/>
            <a:ext cx="488260" cy="435947"/>
          </p:xfrm>
          <a:graphic>
            <a:graphicData uri="http://schemas.openxmlformats.org/presentationml/2006/ole">
              <mc:AlternateContent xmlns:mc="http://schemas.openxmlformats.org/markup-compatibility/2006">
                <mc:Choice xmlns:v="urn:schemas-microsoft-com:vml" Requires="v">
                  <p:oleObj spid="_x0000_s7539" name="Equation" r:id="rId14" imgW="266700" imgH="241300" progId="Equation.DSMT4">
                    <p:embed/>
                  </p:oleObj>
                </mc:Choice>
                <mc:Fallback>
                  <p:oleObj name="Equation" r:id="rId14" imgW="266700" imgH="241300" progId="Equation.DSMT4">
                    <p:embed/>
                    <p:pic>
                      <p:nvPicPr>
                        <p:cNvPr id="33" name="对象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45136" y="2371600"/>
                          <a:ext cx="488260" cy="435947"/>
                        </a:xfrm>
                        <a:prstGeom prst="rect">
                          <a:avLst/>
                        </a:prstGeom>
                        <a:noFill/>
                      </p:spPr>
                    </p:pic>
                  </p:oleObj>
                </mc:Fallback>
              </mc:AlternateContent>
            </a:graphicData>
          </a:graphic>
        </p:graphicFrame>
        <p:sp>
          <p:nvSpPr>
            <p:cNvPr id="21" name="右箭头 34">
              <a:extLst>
                <a:ext uri="{FF2B5EF4-FFF2-40B4-BE49-F238E27FC236}">
                  <a16:creationId xmlns:a16="http://schemas.microsoft.com/office/drawing/2014/main" xmlns="" id="{611492A7-7ABA-4254-B7FE-1C15C89C4145}"/>
                </a:ext>
              </a:extLst>
            </p:cNvPr>
            <p:cNvSpPr/>
            <p:nvPr/>
          </p:nvSpPr>
          <p:spPr>
            <a:xfrm>
              <a:off x="5157065" y="3060005"/>
              <a:ext cx="612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2" name="文本框 21">
              <a:extLst>
                <a:ext uri="{FF2B5EF4-FFF2-40B4-BE49-F238E27FC236}">
                  <a16:creationId xmlns:a16="http://schemas.microsoft.com/office/drawing/2014/main" xmlns="" id="{41D9191E-0A38-409F-976F-06C2972E96FE}"/>
                </a:ext>
              </a:extLst>
            </p:cNvPr>
            <p:cNvSpPr txBox="1"/>
            <p:nvPr/>
          </p:nvSpPr>
          <p:spPr>
            <a:xfrm>
              <a:off x="5003359" y="2367913"/>
              <a:ext cx="992580"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mn-ea"/>
                  <a:ea typeface="+mn-ea"/>
                </a:rPr>
                <a:t>HOG</a:t>
              </a:r>
              <a:r>
                <a:rPr kumimoji="0" lang="zh-CN" altLang="en-US" sz="1800" b="0" i="0" u="none" strike="noStrike" kern="0" cap="none" spc="0" normalizeH="0" baseline="0" noProof="0" dirty="0">
                  <a:ln>
                    <a:noFill/>
                  </a:ln>
                  <a:solidFill>
                    <a:prstClr val="black"/>
                  </a:solidFill>
                  <a:effectLst/>
                  <a:uLnTx/>
                  <a:uFillTx/>
                  <a:latin typeface="+mn-ea"/>
                  <a:ea typeface="+mn-ea"/>
                </a:rPr>
                <a:t>特征</a:t>
              </a:r>
              <a:endParaRPr kumimoji="0" lang="en-US" altLang="zh-CN" sz="1800" b="0" i="0" u="none" strike="noStrike" kern="0" cap="none" spc="0" normalizeH="0" baseline="0" noProof="0" dirty="0">
                <a:ln>
                  <a:noFill/>
                </a:ln>
                <a:solidFill>
                  <a:prstClr val="black"/>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mn-ea"/>
                  <a:ea typeface="+mn-ea"/>
                </a:rPr>
                <a:t>提取</a:t>
              </a:r>
              <a:endParaRPr kumimoji="0" lang="zh-CN" altLang="en-US" sz="1600" b="0" i="0" u="none" strike="noStrike" kern="0" cap="none" spc="0" normalizeH="0" baseline="0" noProof="0" dirty="0">
                <a:ln>
                  <a:noFill/>
                </a:ln>
                <a:solidFill>
                  <a:prstClr val="black"/>
                </a:solidFill>
                <a:effectLst/>
                <a:uLnTx/>
                <a:uFillTx/>
                <a:latin typeface="+mn-ea"/>
                <a:ea typeface="+mn-ea"/>
              </a:endParaRPr>
            </a:p>
          </p:txBody>
        </p:sp>
        <p:pic>
          <p:nvPicPr>
            <p:cNvPr id="23" name="图片 22">
              <a:extLst>
                <a:ext uri="{FF2B5EF4-FFF2-40B4-BE49-F238E27FC236}">
                  <a16:creationId xmlns:a16="http://schemas.microsoft.com/office/drawing/2014/main" xmlns="" id="{AE3B6564-6242-4E1E-B48B-7CB92C1723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67155" y="2315629"/>
              <a:ext cx="666258" cy="1800000"/>
            </a:xfrm>
            <a:prstGeom prst="rect">
              <a:avLst/>
            </a:prstGeom>
          </p:spPr>
        </p:pic>
      </p:grpSp>
      <p:pic>
        <p:nvPicPr>
          <p:cNvPr id="24" name="图片 23">
            <a:extLst>
              <a:ext uri="{FF2B5EF4-FFF2-40B4-BE49-F238E27FC236}">
                <a16:creationId xmlns:a16="http://schemas.microsoft.com/office/drawing/2014/main" xmlns="" id="{915FD998-8C56-417D-80A5-2A6E0E75E4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27613" y="1465535"/>
            <a:ext cx="1103958" cy="2327122"/>
          </a:xfrm>
          <a:prstGeom prst="rect">
            <a:avLst/>
          </a:prstGeom>
        </p:spPr>
      </p:pic>
      <p:grpSp>
        <p:nvGrpSpPr>
          <p:cNvPr id="25" name="组合 24">
            <a:extLst>
              <a:ext uri="{FF2B5EF4-FFF2-40B4-BE49-F238E27FC236}">
                <a16:creationId xmlns:a16="http://schemas.microsoft.com/office/drawing/2014/main" xmlns="" id="{9B37BE7B-2F98-4A07-825A-1589E135A70A}"/>
              </a:ext>
            </a:extLst>
          </p:cNvPr>
          <p:cNvGrpSpPr/>
          <p:nvPr/>
        </p:nvGrpSpPr>
        <p:grpSpPr>
          <a:xfrm>
            <a:off x="1738395" y="3879606"/>
            <a:ext cx="2878834" cy="1906249"/>
            <a:chOff x="322914" y="4357906"/>
            <a:chExt cx="2878834" cy="1906249"/>
          </a:xfrm>
        </p:grpSpPr>
        <p:pic>
          <p:nvPicPr>
            <p:cNvPr id="26" name="图片 25">
              <a:extLst>
                <a:ext uri="{FF2B5EF4-FFF2-40B4-BE49-F238E27FC236}">
                  <a16:creationId xmlns:a16="http://schemas.microsoft.com/office/drawing/2014/main" xmlns="" id="{A156156F-A5CA-4DB3-A501-804667C9F8BA}"/>
                </a:ext>
              </a:extLst>
            </p:cNvPr>
            <p:cNvPicPr>
              <a:picLocks noChangeAspect="1"/>
            </p:cNvPicPr>
            <p:nvPr/>
          </p:nvPicPr>
          <p:blipFill>
            <a:blip r:embed="rId18"/>
            <a:stretch>
              <a:fillRect/>
            </a:stretch>
          </p:blipFill>
          <p:spPr>
            <a:xfrm>
              <a:off x="2231314" y="4824155"/>
              <a:ext cx="970434" cy="1440000"/>
            </a:xfrm>
            <a:prstGeom prst="rect">
              <a:avLst/>
            </a:prstGeom>
          </p:spPr>
        </p:pic>
        <p:pic>
          <p:nvPicPr>
            <p:cNvPr id="27" name="图片 26">
              <a:extLst>
                <a:ext uri="{FF2B5EF4-FFF2-40B4-BE49-F238E27FC236}">
                  <a16:creationId xmlns:a16="http://schemas.microsoft.com/office/drawing/2014/main" xmlns="" id="{89235C8F-EF0B-4A3C-82DA-1F7CDDF7CCA4}"/>
                </a:ext>
              </a:extLst>
            </p:cNvPr>
            <p:cNvPicPr>
              <a:picLocks noChangeAspect="1"/>
            </p:cNvPicPr>
            <p:nvPr/>
          </p:nvPicPr>
          <p:blipFill>
            <a:blip r:embed="rId19"/>
            <a:stretch>
              <a:fillRect/>
            </a:stretch>
          </p:blipFill>
          <p:spPr>
            <a:xfrm>
              <a:off x="1600615" y="4824155"/>
              <a:ext cx="973913" cy="1440000"/>
            </a:xfrm>
            <a:prstGeom prst="rect">
              <a:avLst/>
            </a:prstGeom>
          </p:spPr>
        </p:pic>
        <p:pic>
          <p:nvPicPr>
            <p:cNvPr id="28" name="图片 27">
              <a:extLst>
                <a:ext uri="{FF2B5EF4-FFF2-40B4-BE49-F238E27FC236}">
                  <a16:creationId xmlns:a16="http://schemas.microsoft.com/office/drawing/2014/main" xmlns="" id="{5C9E71A0-3459-4BF3-8557-83C6F7700CF2}"/>
                </a:ext>
              </a:extLst>
            </p:cNvPr>
            <p:cNvPicPr>
              <a:picLocks noChangeAspect="1"/>
            </p:cNvPicPr>
            <p:nvPr/>
          </p:nvPicPr>
          <p:blipFill>
            <a:blip r:embed="rId20"/>
            <a:stretch>
              <a:fillRect/>
            </a:stretch>
          </p:blipFill>
          <p:spPr>
            <a:xfrm>
              <a:off x="969917" y="4824155"/>
              <a:ext cx="973913" cy="1440000"/>
            </a:xfrm>
            <a:prstGeom prst="rect">
              <a:avLst/>
            </a:prstGeom>
          </p:spPr>
        </p:pic>
        <p:pic>
          <p:nvPicPr>
            <p:cNvPr id="29" name="图片 28">
              <a:extLst>
                <a:ext uri="{FF2B5EF4-FFF2-40B4-BE49-F238E27FC236}">
                  <a16:creationId xmlns:a16="http://schemas.microsoft.com/office/drawing/2014/main" xmlns="" id="{923CB5AA-D5F1-4E59-A8C9-E7374BAA320C}"/>
                </a:ext>
              </a:extLst>
            </p:cNvPr>
            <p:cNvPicPr>
              <a:picLocks noChangeAspect="1"/>
            </p:cNvPicPr>
            <p:nvPr/>
          </p:nvPicPr>
          <p:blipFill>
            <a:blip r:embed="rId21"/>
            <a:stretch>
              <a:fillRect/>
            </a:stretch>
          </p:blipFill>
          <p:spPr>
            <a:xfrm>
              <a:off x="322914" y="4824155"/>
              <a:ext cx="990218" cy="1440000"/>
            </a:xfrm>
            <a:prstGeom prst="rect">
              <a:avLst/>
            </a:prstGeom>
          </p:spPr>
        </p:pic>
        <p:sp>
          <p:nvSpPr>
            <p:cNvPr id="30" name="右箭头 65">
              <a:extLst>
                <a:ext uri="{FF2B5EF4-FFF2-40B4-BE49-F238E27FC236}">
                  <a16:creationId xmlns:a16="http://schemas.microsoft.com/office/drawing/2014/main" xmlns="" id="{A057CD03-62F5-4084-9D83-50822F8C6C44}"/>
                </a:ext>
              </a:extLst>
            </p:cNvPr>
            <p:cNvSpPr/>
            <p:nvPr/>
          </p:nvSpPr>
          <p:spPr>
            <a:xfrm rot="5400000">
              <a:off x="1271413" y="4469436"/>
              <a:ext cx="36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1" name="文本框 30">
              <a:extLst>
                <a:ext uri="{FF2B5EF4-FFF2-40B4-BE49-F238E27FC236}">
                  <a16:creationId xmlns:a16="http://schemas.microsoft.com/office/drawing/2014/main" xmlns="" id="{CF6C4116-5AF6-4340-8787-8D9523AE2409}"/>
                </a:ext>
              </a:extLst>
            </p:cNvPr>
            <p:cNvSpPr txBox="1"/>
            <p:nvPr/>
          </p:nvSpPr>
          <p:spPr>
            <a:xfrm>
              <a:off x="1783953" y="4357906"/>
              <a:ext cx="646331" cy="369332"/>
            </a:xfrm>
            <a:prstGeom prst="rect">
              <a:avLst/>
            </a:prstGeom>
            <a:noFill/>
          </p:spPr>
          <p:txBody>
            <a:bodyPr wrap="none" rtlCol="0">
              <a:spAutoFit/>
            </a:bodyPr>
            <a:lstStyle/>
            <a:p>
              <a:pPr fontAlgn="auto">
                <a:spcBef>
                  <a:spcPts val="0"/>
                </a:spcBef>
                <a:spcAft>
                  <a:spcPts val="0"/>
                </a:spcAft>
              </a:pPr>
              <a:r>
                <a:rPr lang="zh-CN" altLang="en-US" kern="0" dirty="0">
                  <a:solidFill>
                    <a:prstClr val="black"/>
                  </a:solidFill>
                  <a:latin typeface="+mn-ea"/>
                  <a:ea typeface="+mn-ea"/>
                </a:rPr>
                <a:t>渲染</a:t>
              </a:r>
            </a:p>
          </p:txBody>
        </p:sp>
      </p:grpSp>
      <p:cxnSp>
        <p:nvCxnSpPr>
          <p:cNvPr id="32" name="直接连接符 31">
            <a:extLst>
              <a:ext uri="{FF2B5EF4-FFF2-40B4-BE49-F238E27FC236}">
                <a16:creationId xmlns:a16="http://schemas.microsoft.com/office/drawing/2014/main" xmlns="" id="{7973182F-DF43-4EDE-B2D4-5FE9DDE9D1CA}"/>
              </a:ext>
            </a:extLst>
          </p:cNvPr>
          <p:cNvCxnSpPr/>
          <p:nvPr/>
        </p:nvCxnSpPr>
        <p:spPr bwMode="auto">
          <a:xfrm>
            <a:off x="1415481" y="3850800"/>
            <a:ext cx="9117505" cy="0"/>
          </a:xfrm>
          <a:prstGeom prst="line">
            <a:avLst/>
          </a:prstGeom>
          <a:solidFill>
            <a:schemeClr val="accent1"/>
          </a:solidFill>
          <a:ln w="19050" cap="flat" cmpd="sng" algn="ctr">
            <a:solidFill>
              <a:srgbClr val="FF0000"/>
            </a:solidFill>
            <a:prstDash val="dash"/>
            <a:round/>
            <a:headEnd type="none" w="med" len="med"/>
            <a:tailEnd type="none" w="med" len="med"/>
          </a:ln>
          <a:effectLst/>
        </p:spPr>
      </p:cxnSp>
      <p:grpSp>
        <p:nvGrpSpPr>
          <p:cNvPr id="33" name="组合 32">
            <a:extLst>
              <a:ext uri="{FF2B5EF4-FFF2-40B4-BE49-F238E27FC236}">
                <a16:creationId xmlns:a16="http://schemas.microsoft.com/office/drawing/2014/main" xmlns="" id="{3217F11F-0910-4C7C-8909-C7570B0237EF}"/>
              </a:ext>
            </a:extLst>
          </p:cNvPr>
          <p:cNvGrpSpPr/>
          <p:nvPr/>
        </p:nvGrpSpPr>
        <p:grpSpPr>
          <a:xfrm>
            <a:off x="7584504" y="2230620"/>
            <a:ext cx="2948482" cy="3735937"/>
            <a:chOff x="6169023" y="2708920"/>
            <a:chExt cx="2948482" cy="3735937"/>
          </a:xfrm>
        </p:grpSpPr>
        <p:pic>
          <p:nvPicPr>
            <p:cNvPr id="34" name="图片 33">
              <a:extLst>
                <a:ext uri="{FF2B5EF4-FFF2-40B4-BE49-F238E27FC236}">
                  <a16:creationId xmlns:a16="http://schemas.microsoft.com/office/drawing/2014/main" xmlns="" id="{8A313F39-9CE8-41D2-BAC0-8B59129AD64B}"/>
                </a:ext>
              </a:extLst>
            </p:cNvPr>
            <p:cNvPicPr>
              <a:picLocks noChangeAspect="1"/>
            </p:cNvPicPr>
            <p:nvPr/>
          </p:nvPicPr>
          <p:blipFill>
            <a:blip r:embed="rId22"/>
            <a:stretch>
              <a:fillRect/>
            </a:stretch>
          </p:blipFill>
          <p:spPr>
            <a:xfrm>
              <a:off x="6169023" y="4665006"/>
              <a:ext cx="2948482" cy="1779851"/>
            </a:xfrm>
            <a:prstGeom prst="rect">
              <a:avLst/>
            </a:prstGeom>
          </p:spPr>
        </p:pic>
        <p:cxnSp>
          <p:nvCxnSpPr>
            <p:cNvPr id="35" name="直接箭头连接符 34">
              <a:extLst>
                <a:ext uri="{FF2B5EF4-FFF2-40B4-BE49-F238E27FC236}">
                  <a16:creationId xmlns:a16="http://schemas.microsoft.com/office/drawing/2014/main" xmlns="" id="{310ABCC2-87F5-4AAE-BD66-D3000EB50926}"/>
                </a:ext>
              </a:extLst>
            </p:cNvPr>
            <p:cNvCxnSpPr/>
            <p:nvPr/>
          </p:nvCxnSpPr>
          <p:spPr bwMode="auto">
            <a:xfrm>
              <a:off x="7872233" y="2708920"/>
              <a:ext cx="0" cy="22373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aphicFrame>
          <p:nvGraphicFramePr>
            <p:cNvPr id="36" name="对象 35">
              <a:extLst>
                <a:ext uri="{FF2B5EF4-FFF2-40B4-BE49-F238E27FC236}">
                  <a16:creationId xmlns:a16="http://schemas.microsoft.com/office/drawing/2014/main" xmlns="" id="{4A92A5B3-2B7E-4AA3-879E-629531C5BE56}"/>
                </a:ext>
              </a:extLst>
            </p:cNvPr>
            <p:cNvGraphicFramePr>
              <a:graphicFrameLocks noChangeAspect="1"/>
            </p:cNvGraphicFramePr>
            <p:nvPr/>
          </p:nvGraphicFramePr>
          <p:xfrm>
            <a:off x="7695855" y="4950205"/>
            <a:ext cx="272160" cy="324000"/>
          </p:xfrm>
          <a:graphic>
            <a:graphicData uri="http://schemas.openxmlformats.org/presentationml/2006/ole">
              <mc:AlternateContent xmlns:mc="http://schemas.openxmlformats.org/markup-compatibility/2006">
                <mc:Choice xmlns:v="urn:schemas-microsoft-com:vml" Requires="v">
                  <p:oleObj spid="_x0000_s7540" name="Equation" r:id="rId23" imgW="203200" imgH="241300" progId="Equation.DSMT4">
                    <p:embed/>
                  </p:oleObj>
                </mc:Choice>
                <mc:Fallback>
                  <p:oleObj name="Equation" r:id="rId23" imgW="203200" imgH="241300" progId="Equation.DSMT4">
                    <p:embed/>
                    <p:pic>
                      <p:nvPicPr>
                        <p:cNvPr id="82" name="对象 8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95855" y="4950205"/>
                          <a:ext cx="272160" cy="3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7" name="矩形 36">
            <a:extLst>
              <a:ext uri="{FF2B5EF4-FFF2-40B4-BE49-F238E27FC236}">
                <a16:creationId xmlns:a16="http://schemas.microsoft.com/office/drawing/2014/main" xmlns="" id="{E6C2AB0F-D8A8-4627-8C37-1B2E76551DD0}"/>
              </a:ext>
            </a:extLst>
          </p:cNvPr>
          <p:cNvSpPr/>
          <p:nvPr/>
        </p:nvSpPr>
        <p:spPr>
          <a:xfrm>
            <a:off x="1396971" y="5966035"/>
            <a:ext cx="9162510" cy="430887"/>
          </a:xfrm>
          <a:prstGeom prst="rect">
            <a:avLst/>
          </a:prstGeom>
          <a:solidFill>
            <a:schemeClr val="bg1"/>
          </a:solidFill>
        </p:spPr>
        <p:txBody>
          <a:bodyPr wrap="square" lIns="0" tIns="0" rIns="0" bIns="0">
            <a:spAutoFit/>
          </a:bodyPr>
          <a:lstStyle/>
          <a:p>
            <a:pPr algn="just">
              <a:spcAft>
                <a:spcPts val="0"/>
              </a:spcAft>
              <a:tabLst>
                <a:tab pos="288290" algn="l"/>
              </a:tabLst>
            </a:pPr>
            <a:r>
              <a:rPr lang="en-US" altLang="zh-CN" sz="1400" i="1" kern="0" dirty="0">
                <a:solidFill>
                  <a:schemeClr val="dk1"/>
                </a:solidFill>
                <a:latin typeface="Times New Roman" panose="02020603050405020304" pitchFamily="18" charset="0"/>
              </a:rPr>
              <a:t>[27]</a:t>
            </a:r>
            <a:r>
              <a:rPr lang="nb-NO" altLang="zh-CN" sz="1400" i="1" kern="0" dirty="0">
                <a:solidFill>
                  <a:schemeClr val="dk1"/>
                </a:solidFill>
                <a:latin typeface="Times New Roman" panose="02020603050405020304" pitchFamily="18" charset="0"/>
              </a:rPr>
              <a:t>Li Y, Su H, Qi C R, et al. Joint embeddings of shapes and images via CNN image purification[J]. Acm Transactions on Graphics, 2015, 34(6):1-12.</a:t>
            </a:r>
          </a:p>
        </p:txBody>
      </p:sp>
      <p:sp>
        <p:nvSpPr>
          <p:cNvPr id="38" name="矩形 82">
            <a:extLst>
              <a:ext uri="{FF2B5EF4-FFF2-40B4-BE49-F238E27FC236}">
                <a16:creationId xmlns:a16="http://schemas.microsoft.com/office/drawing/2014/main" xmlns="" id="{CB1D5B8B-5C34-4128-A431-752327187DB3}"/>
              </a:ext>
            </a:extLst>
          </p:cNvPr>
          <p:cNvSpPr>
            <a:spLocks noChangeArrowheads="1"/>
          </p:cNvSpPr>
          <p:nvPr/>
        </p:nvSpPr>
        <p:spPr bwMode="auto">
          <a:xfrm>
            <a:off x="1415480" y="1200440"/>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基于检测识别的对象三维模型生成方法</a:t>
            </a:r>
          </a:p>
        </p:txBody>
      </p:sp>
      <p:grpSp>
        <p:nvGrpSpPr>
          <p:cNvPr id="39" name="组合 38">
            <a:extLst>
              <a:ext uri="{FF2B5EF4-FFF2-40B4-BE49-F238E27FC236}">
                <a16:creationId xmlns:a16="http://schemas.microsoft.com/office/drawing/2014/main" xmlns="" id="{4C40B421-F677-4CBF-8E47-B327E42E8AA5}"/>
              </a:ext>
            </a:extLst>
          </p:cNvPr>
          <p:cNvGrpSpPr/>
          <p:nvPr/>
        </p:nvGrpSpPr>
        <p:grpSpPr>
          <a:xfrm>
            <a:off x="4682356" y="4030820"/>
            <a:ext cx="2655275" cy="1989512"/>
            <a:chOff x="3266875" y="4509120"/>
            <a:chExt cx="2655275" cy="1989512"/>
          </a:xfrm>
        </p:grpSpPr>
        <p:pic>
          <p:nvPicPr>
            <p:cNvPr id="40" name="图片 39">
              <a:extLst>
                <a:ext uri="{FF2B5EF4-FFF2-40B4-BE49-F238E27FC236}">
                  <a16:creationId xmlns:a16="http://schemas.microsoft.com/office/drawing/2014/main" xmlns="" id="{F331AB93-AE81-45F4-ABF8-C98E9928CC2D}"/>
                </a:ext>
              </a:extLst>
            </p:cNvPr>
            <p:cNvPicPr>
              <a:picLocks noChangeAspect="1"/>
            </p:cNvPicPr>
            <p:nvPr/>
          </p:nvPicPr>
          <p:blipFill>
            <a:blip r:embed="rId25"/>
            <a:stretch>
              <a:fillRect/>
            </a:stretch>
          </p:blipFill>
          <p:spPr>
            <a:xfrm>
              <a:off x="3482322" y="4947443"/>
              <a:ext cx="2439828" cy="1214975"/>
            </a:xfrm>
            <a:prstGeom prst="rect">
              <a:avLst/>
            </a:prstGeom>
          </p:spPr>
        </p:pic>
        <p:sp>
          <p:nvSpPr>
            <p:cNvPr id="41" name="右箭头 72">
              <a:extLst>
                <a:ext uri="{FF2B5EF4-FFF2-40B4-BE49-F238E27FC236}">
                  <a16:creationId xmlns:a16="http://schemas.microsoft.com/office/drawing/2014/main" xmlns="" id="{B0A31BE8-EED5-4D49-9B60-7708BFF08E05}"/>
                </a:ext>
              </a:extLst>
            </p:cNvPr>
            <p:cNvSpPr/>
            <p:nvPr/>
          </p:nvSpPr>
          <p:spPr>
            <a:xfrm>
              <a:off x="3266875" y="5452536"/>
              <a:ext cx="18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42" name="对象 41">
              <a:extLst>
                <a:ext uri="{FF2B5EF4-FFF2-40B4-BE49-F238E27FC236}">
                  <a16:creationId xmlns:a16="http://schemas.microsoft.com/office/drawing/2014/main" xmlns="" id="{5D513FAB-94FB-42EB-AE1D-6C63B46215A9}"/>
                </a:ext>
              </a:extLst>
            </p:cNvPr>
            <p:cNvGraphicFramePr>
              <a:graphicFrameLocks noChangeAspect="1"/>
            </p:cNvGraphicFramePr>
            <p:nvPr/>
          </p:nvGraphicFramePr>
          <p:xfrm>
            <a:off x="4078642" y="4509120"/>
            <a:ext cx="1303448" cy="360000"/>
          </p:xfrm>
          <a:graphic>
            <a:graphicData uri="http://schemas.openxmlformats.org/presentationml/2006/ole">
              <mc:AlternateContent xmlns:mc="http://schemas.openxmlformats.org/markup-compatibility/2006">
                <mc:Choice xmlns:v="urn:schemas-microsoft-com:vml" Requires="v">
                  <p:oleObj spid="_x0000_s7541" name="Equation" r:id="rId26" imgW="1002665" imgH="279400" progId="Equation.DSMT4">
                    <p:embed/>
                  </p:oleObj>
                </mc:Choice>
                <mc:Fallback>
                  <p:oleObj name="Equation" r:id="rId26" imgW="1002665" imgH="279400" progId="Equation.DSMT4">
                    <p:embed/>
                    <p:pic>
                      <p:nvPicPr>
                        <p:cNvPr id="80" name="对象 7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78642" y="4509120"/>
                          <a:ext cx="1303448"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文本框 42">
              <a:extLst>
                <a:ext uri="{FF2B5EF4-FFF2-40B4-BE49-F238E27FC236}">
                  <a16:creationId xmlns:a16="http://schemas.microsoft.com/office/drawing/2014/main" xmlns="" id="{7E807542-3F79-4A43-B470-E95E033C3E5B}"/>
                </a:ext>
              </a:extLst>
            </p:cNvPr>
            <p:cNvSpPr txBox="1"/>
            <p:nvPr/>
          </p:nvSpPr>
          <p:spPr>
            <a:xfrm>
              <a:off x="3902440" y="6129300"/>
              <a:ext cx="1569660" cy="369332"/>
            </a:xfrm>
            <a:prstGeom prst="rect">
              <a:avLst/>
            </a:prstGeom>
            <a:noFill/>
          </p:spPr>
          <p:txBody>
            <a:bodyPr wrap="non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prstClr val="black"/>
                  </a:solidFill>
                  <a:effectLst/>
                  <a:uLnTx/>
                  <a:uFillTx/>
                  <a:latin typeface="+mn-ea"/>
                  <a:ea typeface="+mn-ea"/>
                </a:defRPr>
              </a:lvl1pPr>
            </a:lstStyle>
            <a:p>
              <a:r>
                <a:rPr lang="zh-CN" altLang="en-US" dirty="0"/>
                <a:t>图像特征提取</a:t>
              </a:r>
            </a:p>
          </p:txBody>
        </p:sp>
      </p:grpSp>
      <p:grpSp>
        <p:nvGrpSpPr>
          <p:cNvPr id="44" name="组合 43">
            <a:extLst>
              <a:ext uri="{FF2B5EF4-FFF2-40B4-BE49-F238E27FC236}">
                <a16:creationId xmlns:a16="http://schemas.microsoft.com/office/drawing/2014/main" xmlns="" id="{F3BC9CF7-2544-4B10-A25E-8E9EFC091F75}"/>
              </a:ext>
            </a:extLst>
          </p:cNvPr>
          <p:cNvGrpSpPr/>
          <p:nvPr/>
        </p:nvGrpSpPr>
        <p:grpSpPr>
          <a:xfrm>
            <a:off x="6982670" y="4648001"/>
            <a:ext cx="2695221" cy="1372331"/>
            <a:chOff x="5567189" y="5126301"/>
            <a:chExt cx="2695221" cy="1372331"/>
          </a:xfrm>
        </p:grpSpPr>
        <p:sp>
          <p:nvSpPr>
            <p:cNvPr id="45" name="等腰三角形 75">
              <a:extLst>
                <a:ext uri="{FF2B5EF4-FFF2-40B4-BE49-F238E27FC236}">
                  <a16:creationId xmlns:a16="http://schemas.microsoft.com/office/drawing/2014/main" xmlns="" id="{B7444A15-3B2B-497E-A334-4E2C3D2FB6DF}"/>
                </a:ext>
              </a:extLst>
            </p:cNvPr>
            <p:cNvSpPr/>
            <p:nvPr/>
          </p:nvSpPr>
          <p:spPr>
            <a:xfrm rot="5622779">
              <a:off x="6207018" y="4486472"/>
              <a:ext cx="678852" cy="1958510"/>
            </a:xfrm>
            <a:custGeom>
              <a:avLst/>
              <a:gdLst>
                <a:gd name="connsiteX0" fmla="*/ 0 w 1479159"/>
                <a:gd name="connsiteY0" fmla="*/ 495215 h 495215"/>
                <a:gd name="connsiteX1" fmla="*/ 719034 w 1479159"/>
                <a:gd name="connsiteY1" fmla="*/ 0 h 495215"/>
                <a:gd name="connsiteX2" fmla="*/ 1479159 w 1479159"/>
                <a:gd name="connsiteY2" fmla="*/ 495215 h 495215"/>
                <a:gd name="connsiteX3" fmla="*/ 0 w 1479159"/>
                <a:gd name="connsiteY3" fmla="*/ 495215 h 495215"/>
                <a:gd name="connsiteX0-1" fmla="*/ 0 w 1479159"/>
                <a:gd name="connsiteY0-2" fmla="*/ 1193858 h 1193858"/>
                <a:gd name="connsiteX1-3" fmla="*/ 647115 w 1479159"/>
                <a:gd name="connsiteY1-4" fmla="*/ 0 h 1193858"/>
                <a:gd name="connsiteX2-5" fmla="*/ 1479159 w 1479159"/>
                <a:gd name="connsiteY2-6" fmla="*/ 1193858 h 1193858"/>
                <a:gd name="connsiteX3-7" fmla="*/ 0 w 1479159"/>
                <a:gd name="connsiteY3-8" fmla="*/ 1193858 h 1193858"/>
                <a:gd name="connsiteX0-9" fmla="*/ 0 w 1479159"/>
                <a:gd name="connsiteY0-10" fmla="*/ 1871953 h 1871953"/>
                <a:gd name="connsiteX1-11" fmla="*/ 20392 w 1479159"/>
                <a:gd name="connsiteY1-12" fmla="*/ 0 h 1871953"/>
                <a:gd name="connsiteX2-13" fmla="*/ 1479159 w 1479159"/>
                <a:gd name="connsiteY2-14" fmla="*/ 1871953 h 1871953"/>
                <a:gd name="connsiteX3-15" fmla="*/ 0 w 1479159"/>
                <a:gd name="connsiteY3-16" fmla="*/ 1871953 h 1871953"/>
                <a:gd name="connsiteX0-17" fmla="*/ 0 w 492840"/>
                <a:gd name="connsiteY0-18" fmla="*/ 1871953 h 1871953"/>
                <a:gd name="connsiteX1-19" fmla="*/ 20392 w 492840"/>
                <a:gd name="connsiteY1-20" fmla="*/ 0 h 1871953"/>
                <a:gd name="connsiteX2-21" fmla="*/ 492840 w 492840"/>
                <a:gd name="connsiteY2-22" fmla="*/ 1820582 h 1871953"/>
                <a:gd name="connsiteX3-23" fmla="*/ 0 w 492840"/>
                <a:gd name="connsiteY3-24" fmla="*/ 1871953 h 1871953"/>
                <a:gd name="connsiteX0-25" fmla="*/ 0 w 503114"/>
                <a:gd name="connsiteY0-26" fmla="*/ 1871953 h 1871953"/>
                <a:gd name="connsiteX1-27" fmla="*/ 20392 w 503114"/>
                <a:gd name="connsiteY1-28" fmla="*/ 0 h 1871953"/>
                <a:gd name="connsiteX2-29" fmla="*/ 503114 w 503114"/>
                <a:gd name="connsiteY2-30" fmla="*/ 1861679 h 1871953"/>
                <a:gd name="connsiteX3-31" fmla="*/ 0 w 503114"/>
                <a:gd name="connsiteY3-32" fmla="*/ 1871953 h 1871953"/>
                <a:gd name="connsiteX0-33" fmla="*/ 38189 w 482722"/>
                <a:gd name="connsiteY0-34" fmla="*/ 1981404 h 1981404"/>
                <a:gd name="connsiteX1-35" fmla="*/ 0 w 482722"/>
                <a:gd name="connsiteY1-36" fmla="*/ 0 h 1981404"/>
                <a:gd name="connsiteX2-37" fmla="*/ 482722 w 482722"/>
                <a:gd name="connsiteY2-38" fmla="*/ 1861679 h 1981404"/>
                <a:gd name="connsiteX3-39" fmla="*/ 38189 w 482722"/>
                <a:gd name="connsiteY3-40" fmla="*/ 1981404 h 1981404"/>
                <a:gd name="connsiteX0-41" fmla="*/ 38189 w 484718"/>
                <a:gd name="connsiteY0-42" fmla="*/ 1981404 h 1981404"/>
                <a:gd name="connsiteX1-43" fmla="*/ 0 w 484718"/>
                <a:gd name="connsiteY1-44" fmla="*/ 0 h 1981404"/>
                <a:gd name="connsiteX2-45" fmla="*/ 484718 w 484718"/>
                <a:gd name="connsiteY2-46" fmla="*/ 1892437 h 1981404"/>
                <a:gd name="connsiteX3-47" fmla="*/ 38189 w 484718"/>
                <a:gd name="connsiteY3-48" fmla="*/ 1981404 h 1981404"/>
                <a:gd name="connsiteX0-49" fmla="*/ 68946 w 515475"/>
                <a:gd name="connsiteY0-50" fmla="*/ 1979408 h 1979408"/>
                <a:gd name="connsiteX1-51" fmla="*/ 0 w 515475"/>
                <a:gd name="connsiteY1-52" fmla="*/ 0 h 1979408"/>
                <a:gd name="connsiteX2-53" fmla="*/ 515475 w 515475"/>
                <a:gd name="connsiteY2-54" fmla="*/ 1890441 h 1979408"/>
                <a:gd name="connsiteX3-55" fmla="*/ 68946 w 515475"/>
                <a:gd name="connsiteY3-56" fmla="*/ 1979408 h 1979408"/>
                <a:gd name="connsiteX0-57" fmla="*/ 109292 w 555821"/>
                <a:gd name="connsiteY0-58" fmla="*/ 1966494 h 1966494"/>
                <a:gd name="connsiteX1-59" fmla="*/ 0 w 555821"/>
                <a:gd name="connsiteY1-60" fmla="*/ 0 h 1966494"/>
                <a:gd name="connsiteX2-61" fmla="*/ 555821 w 555821"/>
                <a:gd name="connsiteY2-62" fmla="*/ 1877527 h 1966494"/>
                <a:gd name="connsiteX3-63" fmla="*/ 109292 w 555821"/>
                <a:gd name="connsiteY3-64" fmla="*/ 1966494 h 1966494"/>
                <a:gd name="connsiteX0-65" fmla="*/ 190647 w 637176"/>
                <a:gd name="connsiteY0-66" fmla="*/ 1950918 h 1950918"/>
                <a:gd name="connsiteX1-67" fmla="*/ 0 w 637176"/>
                <a:gd name="connsiteY1-68" fmla="*/ 0 h 1950918"/>
                <a:gd name="connsiteX2-69" fmla="*/ 637176 w 637176"/>
                <a:gd name="connsiteY2-70" fmla="*/ 1861951 h 1950918"/>
                <a:gd name="connsiteX3-71" fmla="*/ 190647 w 637176"/>
                <a:gd name="connsiteY3-72" fmla="*/ 1950918 h 1950918"/>
                <a:gd name="connsiteX0-73" fmla="*/ 232323 w 678852"/>
                <a:gd name="connsiteY0-74" fmla="*/ 1958510 h 1958510"/>
                <a:gd name="connsiteX1-75" fmla="*/ 0 w 678852"/>
                <a:gd name="connsiteY1-76" fmla="*/ 0 h 1958510"/>
                <a:gd name="connsiteX2-77" fmla="*/ 678852 w 678852"/>
                <a:gd name="connsiteY2-78" fmla="*/ 1869543 h 1958510"/>
                <a:gd name="connsiteX3-79" fmla="*/ 232323 w 678852"/>
                <a:gd name="connsiteY3-80" fmla="*/ 1958510 h 1958510"/>
                <a:gd name="connsiteX0-81" fmla="*/ 232323 w 678852"/>
                <a:gd name="connsiteY0-82" fmla="*/ 1958510 h 1958510"/>
                <a:gd name="connsiteX1-83" fmla="*/ 0 w 678852"/>
                <a:gd name="connsiteY1-84" fmla="*/ 0 h 1958510"/>
                <a:gd name="connsiteX2-85" fmla="*/ 678852 w 678852"/>
                <a:gd name="connsiteY2-86" fmla="*/ 1869543 h 1958510"/>
                <a:gd name="connsiteX3-87" fmla="*/ 232323 w 678852"/>
                <a:gd name="connsiteY3-88" fmla="*/ 1958510 h 1958510"/>
              </a:gdLst>
              <a:ahLst/>
              <a:cxnLst>
                <a:cxn ang="0">
                  <a:pos x="connsiteX0-1" y="connsiteY0-2"/>
                </a:cxn>
                <a:cxn ang="0">
                  <a:pos x="connsiteX1-3" y="connsiteY1-4"/>
                </a:cxn>
                <a:cxn ang="0">
                  <a:pos x="connsiteX2-5" y="connsiteY2-6"/>
                </a:cxn>
                <a:cxn ang="0">
                  <a:pos x="connsiteX3-7" y="connsiteY3-8"/>
                </a:cxn>
              </a:cxnLst>
              <a:rect l="l" t="t" r="r" b="b"/>
              <a:pathLst>
                <a:path w="678852" h="1958510">
                  <a:moveTo>
                    <a:pt x="232323" y="1958510"/>
                  </a:moveTo>
                  <a:lnTo>
                    <a:pt x="0" y="0"/>
                  </a:lnTo>
                  <a:lnTo>
                    <a:pt x="678852" y="1869543"/>
                  </a:lnTo>
                  <a:lnTo>
                    <a:pt x="232323" y="1958510"/>
                  </a:lnTo>
                  <a:close/>
                </a:path>
              </a:pathLst>
            </a:custGeom>
            <a:noFill/>
            <a:ln w="12700">
              <a:solidFill>
                <a:schemeClr val="bg2">
                  <a:lumMod val="25000"/>
                </a:schemeClr>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46" name="文本框 45">
              <a:extLst>
                <a:ext uri="{FF2B5EF4-FFF2-40B4-BE49-F238E27FC236}">
                  <a16:creationId xmlns:a16="http://schemas.microsoft.com/office/drawing/2014/main" xmlns="" id="{88B6E36C-B26B-48BF-80A4-AAAD8ED54479}"/>
                </a:ext>
              </a:extLst>
            </p:cNvPr>
            <p:cNvSpPr txBox="1"/>
            <p:nvPr/>
          </p:nvSpPr>
          <p:spPr>
            <a:xfrm>
              <a:off x="7154414" y="6129300"/>
              <a:ext cx="1107996" cy="369332"/>
            </a:xfrm>
            <a:prstGeom prst="rect">
              <a:avLst/>
            </a:prstGeom>
            <a:noFill/>
          </p:spPr>
          <p:txBody>
            <a:bodyPr wrap="non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prstClr val="black"/>
                  </a:solidFill>
                  <a:effectLst/>
                  <a:uLnTx/>
                  <a:uFillTx/>
                  <a:latin typeface="+mn-ea"/>
                  <a:ea typeface="+mn-ea"/>
                </a:defRPr>
              </a:lvl1pPr>
            </a:lstStyle>
            <a:p>
              <a:r>
                <a:rPr lang="zh-CN" altLang="en-US" dirty="0"/>
                <a:t>共存空间</a:t>
              </a:r>
            </a:p>
          </p:txBody>
        </p:sp>
      </p:grpSp>
    </p:spTree>
    <p:extLst>
      <p:ext uri="{BB962C8B-B14F-4D97-AF65-F5344CB8AC3E}">
        <p14:creationId xmlns:p14="http://schemas.microsoft.com/office/powerpoint/2010/main" val="1350803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BB24AFA-2290-4FAC-8F0E-E06C10FCE692}"/>
              </a:ext>
            </a:extLst>
          </p:cNvPr>
          <p:cNvSpPr>
            <a:spLocks noGrp="1"/>
          </p:cNvSpPr>
          <p:nvPr>
            <p:ph type="title"/>
          </p:nvPr>
        </p:nvSpPr>
        <p:spPr/>
        <p:txBody>
          <a:bodyPr/>
          <a:lstStyle/>
          <a:p>
            <a:endParaRPr lang="zh-CN" altLang="en-US"/>
          </a:p>
        </p:txBody>
      </p:sp>
      <p:sp>
        <p:nvSpPr>
          <p:cNvPr id="5" name="TextBox 62">
            <a:extLst>
              <a:ext uri="{FF2B5EF4-FFF2-40B4-BE49-F238E27FC236}">
                <a16:creationId xmlns:a16="http://schemas.microsoft.com/office/drawing/2014/main" xmlns="" id="{F58854F3-72E6-4B26-B858-965094DAD19C}"/>
              </a:ext>
            </a:extLst>
          </p:cNvPr>
          <p:cNvSpPr txBox="1"/>
          <p:nvPr/>
        </p:nvSpPr>
        <p:spPr bwMode="auto">
          <a:xfrm>
            <a:off x="1415480" y="855066"/>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实验结果</a:t>
            </a:r>
          </a:p>
        </p:txBody>
      </p:sp>
      <p:sp>
        <p:nvSpPr>
          <p:cNvPr id="6" name="矩形 5">
            <a:extLst>
              <a:ext uri="{FF2B5EF4-FFF2-40B4-BE49-F238E27FC236}">
                <a16:creationId xmlns:a16="http://schemas.microsoft.com/office/drawing/2014/main" xmlns="" id="{DE43CE3B-7E64-4207-99A1-2190C3EE4B3F}"/>
              </a:ext>
            </a:extLst>
          </p:cNvPr>
          <p:cNvSpPr/>
          <p:nvPr/>
        </p:nvSpPr>
        <p:spPr>
          <a:xfrm>
            <a:off x="1415480" y="6111344"/>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pic>
        <p:nvPicPr>
          <p:cNvPr id="7" name="图片 6">
            <a:extLst>
              <a:ext uri="{FF2B5EF4-FFF2-40B4-BE49-F238E27FC236}">
                <a16:creationId xmlns:a16="http://schemas.microsoft.com/office/drawing/2014/main" xmlns="" id="{DB7FAFA7-E9AD-4547-9BEC-0A7C3DF30286}"/>
              </a:ext>
            </a:extLst>
          </p:cNvPr>
          <p:cNvPicPr>
            <a:picLocks noChangeAspect="1"/>
          </p:cNvPicPr>
          <p:nvPr/>
        </p:nvPicPr>
        <p:blipFill>
          <a:blip r:embed="rId2"/>
          <a:stretch>
            <a:fillRect/>
          </a:stretch>
        </p:blipFill>
        <p:spPr>
          <a:xfrm>
            <a:off x="1941065" y="1485009"/>
            <a:ext cx="8092830" cy="5040000"/>
          </a:xfrm>
          <a:prstGeom prst="rect">
            <a:avLst/>
          </a:prstGeom>
        </p:spPr>
      </p:pic>
      <p:pic>
        <p:nvPicPr>
          <p:cNvPr id="8" name="Picture 3">
            <a:extLst>
              <a:ext uri="{FF2B5EF4-FFF2-40B4-BE49-F238E27FC236}">
                <a16:creationId xmlns:a16="http://schemas.microsoft.com/office/drawing/2014/main" xmlns="" id="{DF015420-7D81-4410-BEDB-47ADF581B9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3368" y="2507976"/>
            <a:ext cx="1079236" cy="16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1003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CC875717-6B2A-467D-9605-9993FDE16FF1}"/>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xmlns="" id="{62A4E831-4A4C-4DD5-A471-EEF4D33D5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527" y="1455384"/>
            <a:ext cx="993820" cy="1285664"/>
          </a:xfrm>
          <a:prstGeom prst="rect">
            <a:avLst/>
          </a:prstGeom>
        </p:spPr>
      </p:pic>
      <p:sp>
        <p:nvSpPr>
          <p:cNvPr id="5" name="标题 1">
            <a:extLst>
              <a:ext uri="{FF2B5EF4-FFF2-40B4-BE49-F238E27FC236}">
                <a16:creationId xmlns:a16="http://schemas.microsoft.com/office/drawing/2014/main" xmlns="" id="{1332E006-8F4F-468E-B184-2FE83886C132}"/>
              </a:ext>
            </a:extLst>
          </p:cNvPr>
          <p:cNvSpPr txBox="1">
            <a:spLocks/>
          </p:cNvSpPr>
          <p:nvPr/>
        </p:nvSpPr>
        <p:spPr>
          <a:xfrm>
            <a:off x="321735" y="746675"/>
            <a:ext cx="8902700" cy="501869"/>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r>
              <a:rPr lang="en-US" altLang="zh-CN" dirty="0">
                <a:solidFill>
                  <a:schemeClr val="tx1"/>
                </a:solidFill>
                <a:latin typeface="Times New Roman"/>
                <a:ea typeface="黑体"/>
              </a:rPr>
              <a:t>3</a:t>
            </a:r>
            <a:r>
              <a:rPr kumimoji="0" lang="en-US" altLang="zh-CN" b="1" i="0" u="none" strike="noStrike" kern="1200" cap="none" spc="0" normalizeH="0" baseline="0" noProof="0" dirty="0">
                <a:ln>
                  <a:noFill/>
                </a:ln>
                <a:solidFill>
                  <a:schemeClr val="tx1"/>
                </a:solidFill>
                <a:effectLst/>
                <a:uLnTx/>
                <a:uFillTx/>
                <a:latin typeface="Times New Roman"/>
                <a:ea typeface="黑体"/>
                <a:cs typeface="+mj-cs"/>
              </a:rPr>
              <a:t>.</a:t>
            </a:r>
            <a:r>
              <a:rPr kumimoji="0" lang="zh-CN" altLang="en-US" b="1" i="0" u="none" strike="noStrike" kern="1200" cap="none" spc="0" normalizeH="0" baseline="0" noProof="0" dirty="0">
                <a:ln>
                  <a:noFill/>
                </a:ln>
                <a:solidFill>
                  <a:schemeClr val="tx1"/>
                </a:solidFill>
                <a:effectLst/>
                <a:uLnTx/>
                <a:uFillTx/>
                <a:latin typeface="Times New Roman"/>
                <a:ea typeface="黑体"/>
                <a:cs typeface="+mj-cs"/>
              </a:rPr>
              <a:t>基于单幅图像的三维交互场景构建与解析</a:t>
            </a:r>
          </a:p>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zh-CN" altLang="en-US" sz="2800" b="1" i="0" u="none" strike="noStrike" kern="1200" cap="none" spc="0" normalizeH="0" baseline="0" noProof="0" dirty="0">
              <a:ln>
                <a:noFill/>
              </a:ln>
              <a:solidFill>
                <a:srgbClr val="FFCC00"/>
              </a:solidFill>
              <a:effectLst/>
              <a:uLnTx/>
              <a:uFillTx/>
              <a:latin typeface="Times New Roman"/>
              <a:ea typeface="黑体"/>
              <a:cs typeface="+mj-cs"/>
            </a:endParaRPr>
          </a:p>
        </p:txBody>
      </p:sp>
      <p:pic>
        <p:nvPicPr>
          <p:cNvPr id="6" name="图片 5">
            <a:extLst>
              <a:ext uri="{FF2B5EF4-FFF2-40B4-BE49-F238E27FC236}">
                <a16:creationId xmlns:a16="http://schemas.microsoft.com/office/drawing/2014/main" xmlns="" id="{53296E1A-21F6-490E-B8A4-1A4618316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220" y="1983851"/>
            <a:ext cx="1161376" cy="1273858"/>
          </a:xfrm>
          <a:prstGeom prst="rect">
            <a:avLst/>
          </a:prstGeom>
        </p:spPr>
      </p:pic>
      <p:pic>
        <p:nvPicPr>
          <p:cNvPr id="7" name="图片 6">
            <a:extLst>
              <a:ext uri="{FF2B5EF4-FFF2-40B4-BE49-F238E27FC236}">
                <a16:creationId xmlns:a16="http://schemas.microsoft.com/office/drawing/2014/main" xmlns="" id="{C4F50219-2E0B-4DC9-B776-79707B2F4D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5720" y="2708920"/>
            <a:ext cx="1078334" cy="1273859"/>
          </a:xfrm>
          <a:prstGeom prst="rect">
            <a:avLst/>
          </a:prstGeom>
        </p:spPr>
      </p:pic>
      <p:pic>
        <p:nvPicPr>
          <p:cNvPr id="8" name="图片 7">
            <a:extLst>
              <a:ext uri="{FF2B5EF4-FFF2-40B4-BE49-F238E27FC236}">
                <a16:creationId xmlns:a16="http://schemas.microsoft.com/office/drawing/2014/main" xmlns="" id="{07D8288D-1212-40FD-AC30-F24A5C263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0122" y="2066947"/>
            <a:ext cx="1161376" cy="1853641"/>
          </a:xfrm>
          <a:prstGeom prst="rect">
            <a:avLst/>
          </a:prstGeom>
        </p:spPr>
      </p:pic>
      <p:grpSp>
        <p:nvGrpSpPr>
          <p:cNvPr id="9" name="组合 8">
            <a:extLst>
              <a:ext uri="{FF2B5EF4-FFF2-40B4-BE49-F238E27FC236}">
                <a16:creationId xmlns:a16="http://schemas.microsoft.com/office/drawing/2014/main" xmlns="" id="{C49D7E36-94F8-4F37-9C0E-8E62EC0F2A51}"/>
              </a:ext>
            </a:extLst>
          </p:cNvPr>
          <p:cNvGrpSpPr/>
          <p:nvPr/>
        </p:nvGrpSpPr>
        <p:grpSpPr>
          <a:xfrm>
            <a:off x="8806800" y="2038186"/>
            <a:ext cx="1184748" cy="1693368"/>
            <a:chOff x="2112326" y="1751537"/>
            <a:chExt cx="3281309" cy="3599112"/>
          </a:xfrm>
        </p:grpSpPr>
        <p:pic>
          <p:nvPicPr>
            <p:cNvPr id="10" name="图片 9">
              <a:extLst>
                <a:ext uri="{FF2B5EF4-FFF2-40B4-BE49-F238E27FC236}">
                  <a16:creationId xmlns:a16="http://schemas.microsoft.com/office/drawing/2014/main" xmlns="" id="{BD45B6DC-0DA2-4A3E-9B46-0E8A7C49E4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2326" y="1751537"/>
              <a:ext cx="3281309" cy="3599112"/>
            </a:xfrm>
            <a:prstGeom prst="rect">
              <a:avLst/>
            </a:prstGeom>
          </p:spPr>
        </p:pic>
        <p:pic>
          <p:nvPicPr>
            <p:cNvPr id="11" name="图片 10">
              <a:extLst>
                <a:ext uri="{FF2B5EF4-FFF2-40B4-BE49-F238E27FC236}">
                  <a16:creationId xmlns:a16="http://schemas.microsoft.com/office/drawing/2014/main" xmlns="" id="{739022C1-D9CE-4480-8D41-11B7C5940BE4}"/>
                </a:ext>
              </a:extLst>
            </p:cNvPr>
            <p:cNvPicPr>
              <a:picLocks noChangeAspect="1"/>
            </p:cNvPicPr>
            <p:nvPr/>
          </p:nvPicPr>
          <p:blipFill>
            <a:blip r:embed="rId7"/>
            <a:stretch>
              <a:fillRect/>
            </a:stretch>
          </p:blipFill>
          <p:spPr>
            <a:xfrm>
              <a:off x="3594668" y="2745470"/>
              <a:ext cx="384312" cy="328339"/>
            </a:xfrm>
            <a:prstGeom prst="rect">
              <a:avLst/>
            </a:prstGeom>
          </p:spPr>
        </p:pic>
      </p:grpSp>
      <p:cxnSp>
        <p:nvCxnSpPr>
          <p:cNvPr id="12" name="直接箭头连接符 11">
            <a:extLst>
              <a:ext uri="{FF2B5EF4-FFF2-40B4-BE49-F238E27FC236}">
                <a16:creationId xmlns:a16="http://schemas.microsoft.com/office/drawing/2014/main" xmlns="" id="{E312229B-AB16-4F4A-83E5-6D49979E874D}"/>
              </a:ext>
            </a:extLst>
          </p:cNvPr>
          <p:cNvCxnSpPr>
            <a:cxnSpLocks/>
          </p:cNvCxnSpPr>
          <p:nvPr/>
        </p:nvCxnSpPr>
        <p:spPr bwMode="auto">
          <a:xfrm flipV="1">
            <a:off x="3118022" y="2060186"/>
            <a:ext cx="492672" cy="453908"/>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xmlns="" id="{9C8EBAB2-CB28-4963-AF93-90F9A41DEB1A}"/>
              </a:ext>
            </a:extLst>
          </p:cNvPr>
          <p:cNvCxnSpPr>
            <a:cxnSpLocks/>
          </p:cNvCxnSpPr>
          <p:nvPr/>
        </p:nvCxnSpPr>
        <p:spPr bwMode="auto">
          <a:xfrm>
            <a:off x="6284858" y="3065877"/>
            <a:ext cx="89152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4" name="文本框 13">
            <a:extLst>
              <a:ext uri="{FF2B5EF4-FFF2-40B4-BE49-F238E27FC236}">
                <a16:creationId xmlns:a16="http://schemas.microsoft.com/office/drawing/2014/main" xmlns="" id="{65D76360-FFAF-451E-80D3-BA944C7D3636}"/>
              </a:ext>
            </a:extLst>
          </p:cNvPr>
          <p:cNvSpPr txBox="1"/>
          <p:nvPr/>
        </p:nvSpPr>
        <p:spPr>
          <a:xfrm>
            <a:off x="6600809" y="1810392"/>
            <a:ext cx="51961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场景构建</a:t>
            </a:r>
          </a:p>
        </p:txBody>
      </p:sp>
      <p:cxnSp>
        <p:nvCxnSpPr>
          <p:cNvPr id="15" name="直接箭头连接符 14">
            <a:extLst>
              <a:ext uri="{FF2B5EF4-FFF2-40B4-BE49-F238E27FC236}">
                <a16:creationId xmlns:a16="http://schemas.microsoft.com/office/drawing/2014/main" xmlns="" id="{DE702720-591C-4411-B3BC-D386441B8250}"/>
              </a:ext>
            </a:extLst>
          </p:cNvPr>
          <p:cNvCxnSpPr>
            <a:cxnSpLocks/>
          </p:cNvCxnSpPr>
          <p:nvPr/>
        </p:nvCxnSpPr>
        <p:spPr bwMode="auto">
          <a:xfrm>
            <a:off x="3123383" y="2741048"/>
            <a:ext cx="394845" cy="547413"/>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xmlns="" id="{1AD4E04C-603C-4706-BEB0-7DEF195D2126}"/>
              </a:ext>
            </a:extLst>
          </p:cNvPr>
          <p:cNvSpPr txBox="1"/>
          <p:nvPr/>
        </p:nvSpPr>
        <p:spPr>
          <a:xfrm>
            <a:off x="8200063" y="1573882"/>
            <a:ext cx="523880" cy="147732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接触点估计</a:t>
            </a:r>
          </a:p>
        </p:txBody>
      </p:sp>
      <p:cxnSp>
        <p:nvCxnSpPr>
          <p:cNvPr id="17" name="直接箭头连接符 16">
            <a:extLst>
              <a:ext uri="{FF2B5EF4-FFF2-40B4-BE49-F238E27FC236}">
                <a16:creationId xmlns:a16="http://schemas.microsoft.com/office/drawing/2014/main" xmlns="" id="{5A3B22EE-7176-4DB6-9A5A-9D6EE528A51C}"/>
              </a:ext>
            </a:extLst>
          </p:cNvPr>
          <p:cNvCxnSpPr>
            <a:cxnSpLocks/>
          </p:cNvCxnSpPr>
          <p:nvPr/>
        </p:nvCxnSpPr>
        <p:spPr bwMode="auto">
          <a:xfrm>
            <a:off x="8181997" y="3065257"/>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xmlns="" id="{01D92D3C-005F-4F0D-969A-B564065248C3}"/>
              </a:ext>
            </a:extLst>
          </p:cNvPr>
          <p:cNvSpPr txBox="1"/>
          <p:nvPr/>
        </p:nvSpPr>
        <p:spPr>
          <a:xfrm>
            <a:off x="2290397" y="1637657"/>
            <a:ext cx="738664" cy="1199819"/>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几何估计</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endParaRPr>
          </a:p>
        </p:txBody>
      </p:sp>
      <p:cxnSp>
        <p:nvCxnSpPr>
          <p:cNvPr id="19" name="直接箭头连接符 18">
            <a:extLst>
              <a:ext uri="{FF2B5EF4-FFF2-40B4-BE49-F238E27FC236}">
                <a16:creationId xmlns:a16="http://schemas.microsoft.com/office/drawing/2014/main" xmlns="" id="{62DC668B-6778-47D4-8449-C98804F62F9F}"/>
              </a:ext>
            </a:extLst>
          </p:cNvPr>
          <p:cNvCxnSpPr>
            <a:cxnSpLocks/>
          </p:cNvCxnSpPr>
          <p:nvPr/>
        </p:nvCxnSpPr>
        <p:spPr bwMode="auto">
          <a:xfrm>
            <a:off x="2615281" y="2633041"/>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0" name="矩形 19">
            <a:extLst>
              <a:ext uri="{FF2B5EF4-FFF2-40B4-BE49-F238E27FC236}">
                <a16:creationId xmlns:a16="http://schemas.microsoft.com/office/drawing/2014/main" xmlns="" id="{F9F693C1-40E7-4CF7-A07F-6BD129550742}"/>
              </a:ext>
            </a:extLst>
          </p:cNvPr>
          <p:cNvSpPr/>
          <p:nvPr/>
        </p:nvSpPr>
        <p:spPr>
          <a:xfrm>
            <a:off x="1573651" y="4584314"/>
            <a:ext cx="7822527" cy="1938992"/>
          </a:xfrm>
          <a:prstGeom prst="rect">
            <a:avLst/>
          </a:prstGeom>
        </p:spPr>
        <p:txBody>
          <a:bodyPr wrap="square">
            <a:spAutoFit/>
          </a:bodyPr>
          <a:lstStyle/>
          <a:p>
            <a:pPr marL="342900" indent="-342900">
              <a:buClr>
                <a:schemeClr val="accent2"/>
              </a:buClr>
              <a:buFont typeface="Wingdings" panose="05000000000000000000" pitchFamily="2" charset="2"/>
              <a:buChar char="l"/>
            </a:pPr>
            <a:r>
              <a:rPr lang="zh-CN" altLang="en-US" sz="2000" b="1" dirty="0">
                <a:sym typeface="+mn-ea"/>
              </a:rPr>
              <a:t>研究目标</a:t>
            </a:r>
            <a:endParaRPr lang="en-US" altLang="zh-CN" sz="2000" b="1" dirty="0">
              <a:sym typeface="+mn-ea"/>
            </a:endParaRPr>
          </a:p>
          <a:p>
            <a:pPr lvl="1">
              <a:buClr>
                <a:schemeClr val="accent2"/>
              </a:buClr>
            </a:pPr>
            <a:r>
              <a:rPr lang="zh-CN" altLang="zh-CN" sz="2000" dirty="0">
                <a:sym typeface="+mn-ea"/>
              </a:rPr>
              <a:t>通过</a:t>
            </a:r>
            <a:r>
              <a:rPr lang="zh-CN" altLang="en-US" sz="2000" dirty="0">
                <a:sym typeface="+mn-ea"/>
              </a:rPr>
              <a:t>对单幅图中人物及其交互对象的</a:t>
            </a:r>
            <a:r>
              <a:rPr lang="zh-CN" altLang="en-US" sz="2000" dirty="0">
                <a:solidFill>
                  <a:schemeClr val="accent2"/>
                </a:solidFill>
                <a:sym typeface="+mn-ea"/>
              </a:rPr>
              <a:t>几何估计</a:t>
            </a:r>
            <a:r>
              <a:rPr lang="zh-CN" altLang="en-US" sz="2000" dirty="0">
                <a:sym typeface="+mn-ea"/>
              </a:rPr>
              <a:t>以及</a:t>
            </a:r>
            <a:r>
              <a:rPr lang="zh-CN" altLang="en-US" sz="2000" dirty="0">
                <a:solidFill>
                  <a:schemeClr val="accent2"/>
                </a:solidFill>
                <a:sym typeface="+mn-ea"/>
              </a:rPr>
              <a:t>位姿估计</a:t>
            </a:r>
            <a:r>
              <a:rPr lang="zh-CN" altLang="en-US" sz="2000" dirty="0">
                <a:sym typeface="+mn-ea"/>
              </a:rPr>
              <a:t>，生   成与</a:t>
            </a:r>
            <a:r>
              <a:rPr lang="zh-CN" altLang="zh-CN" sz="2000" dirty="0">
                <a:sym typeface="+mn-ea"/>
              </a:rPr>
              <a:t>图像</a:t>
            </a:r>
            <a:r>
              <a:rPr lang="zh-CN" altLang="en-US" sz="2000" dirty="0">
                <a:sym typeface="+mn-ea"/>
              </a:rPr>
              <a:t>对应的人与物体交互的</a:t>
            </a:r>
            <a:r>
              <a:rPr lang="zh-CN" altLang="zh-CN" sz="2000" dirty="0">
                <a:solidFill>
                  <a:schemeClr val="accent2"/>
                </a:solidFill>
                <a:sym typeface="+mn-ea"/>
              </a:rPr>
              <a:t>三维场景</a:t>
            </a:r>
            <a:r>
              <a:rPr lang="zh-CN" altLang="zh-CN" sz="2000" dirty="0">
                <a:sym typeface="+mn-ea"/>
              </a:rPr>
              <a:t>，进而对人与交互对象的</a:t>
            </a:r>
            <a:r>
              <a:rPr lang="zh-CN" altLang="zh-CN" sz="2000" dirty="0">
                <a:solidFill>
                  <a:schemeClr val="accent2"/>
                </a:solidFill>
                <a:sym typeface="+mn-ea"/>
              </a:rPr>
              <a:t>三维接触点</a:t>
            </a:r>
            <a:r>
              <a:rPr lang="zh-CN" altLang="zh-CN" sz="2000" dirty="0">
                <a:sym typeface="+mn-ea"/>
              </a:rPr>
              <a:t>进行估计</a:t>
            </a:r>
            <a:endParaRPr lang="en-US" altLang="zh-CN" sz="2000" dirty="0"/>
          </a:p>
          <a:p>
            <a:pPr>
              <a:buClr>
                <a:schemeClr val="accent2"/>
              </a:buClr>
            </a:pPr>
            <a:endParaRPr lang="en-US" altLang="zh-CN" sz="2000" b="0" dirty="0">
              <a:solidFill>
                <a:schemeClr val="tx1"/>
              </a:solidFill>
            </a:endParaRPr>
          </a:p>
          <a:p>
            <a:pPr marL="342900" indent="-342900">
              <a:buClr>
                <a:schemeClr val="accent2"/>
              </a:buClr>
              <a:buFont typeface="Wingdings" panose="05000000000000000000" pitchFamily="2" charset="2"/>
              <a:buChar char="l"/>
            </a:pPr>
            <a:endParaRPr lang="en-US" altLang="zh-CN" sz="2000" dirty="0"/>
          </a:p>
        </p:txBody>
      </p:sp>
      <p:cxnSp>
        <p:nvCxnSpPr>
          <p:cNvPr id="21" name="直接箭头连接符 20">
            <a:extLst>
              <a:ext uri="{FF2B5EF4-FFF2-40B4-BE49-F238E27FC236}">
                <a16:creationId xmlns:a16="http://schemas.microsoft.com/office/drawing/2014/main" xmlns="" id="{0F57611C-1663-42C8-BC4A-1EFD31F82653}"/>
              </a:ext>
            </a:extLst>
          </p:cNvPr>
          <p:cNvCxnSpPr>
            <a:cxnSpLocks/>
          </p:cNvCxnSpPr>
          <p:nvPr/>
        </p:nvCxnSpPr>
        <p:spPr bwMode="auto">
          <a:xfrm>
            <a:off x="4581347" y="2026385"/>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xmlns="" id="{536D4201-E9A1-425A-9288-1D10E40AC269}"/>
              </a:ext>
            </a:extLst>
          </p:cNvPr>
          <p:cNvCxnSpPr>
            <a:cxnSpLocks/>
          </p:cNvCxnSpPr>
          <p:nvPr/>
        </p:nvCxnSpPr>
        <p:spPr bwMode="auto">
          <a:xfrm flipV="1">
            <a:off x="4786774" y="2917422"/>
            <a:ext cx="492672" cy="453908"/>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3" name="直接箭头连接符 22">
            <a:extLst>
              <a:ext uri="{FF2B5EF4-FFF2-40B4-BE49-F238E27FC236}">
                <a16:creationId xmlns:a16="http://schemas.microsoft.com/office/drawing/2014/main" xmlns="" id="{E32C610C-9447-47DC-8513-1EB62493A783}"/>
              </a:ext>
            </a:extLst>
          </p:cNvPr>
          <p:cNvCxnSpPr>
            <a:cxnSpLocks/>
          </p:cNvCxnSpPr>
          <p:nvPr/>
        </p:nvCxnSpPr>
        <p:spPr bwMode="auto">
          <a:xfrm>
            <a:off x="4792135" y="3598284"/>
            <a:ext cx="394845" cy="547413"/>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xmlns="" id="{1250BB78-AAE6-4CE0-A348-60DAE6DEAC95}"/>
              </a:ext>
            </a:extLst>
          </p:cNvPr>
          <p:cNvSpPr txBox="1"/>
          <p:nvPr/>
        </p:nvSpPr>
        <p:spPr>
          <a:xfrm>
            <a:off x="4999371" y="2586662"/>
            <a:ext cx="1015663" cy="1053680"/>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交互对象检索</a:t>
            </a:r>
          </a:p>
        </p:txBody>
      </p:sp>
      <p:sp>
        <p:nvSpPr>
          <p:cNvPr id="25" name="文本框 24">
            <a:extLst>
              <a:ext uri="{FF2B5EF4-FFF2-40B4-BE49-F238E27FC236}">
                <a16:creationId xmlns:a16="http://schemas.microsoft.com/office/drawing/2014/main" xmlns="" id="{76B4B991-BB0E-4ADD-B9D9-29BF2061F436}"/>
              </a:ext>
            </a:extLst>
          </p:cNvPr>
          <p:cNvSpPr txBox="1"/>
          <p:nvPr/>
        </p:nvSpPr>
        <p:spPr>
          <a:xfrm>
            <a:off x="4994797" y="3702090"/>
            <a:ext cx="1015663" cy="1053680"/>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交互对象位姿估计</a:t>
            </a:r>
          </a:p>
        </p:txBody>
      </p:sp>
      <p:sp>
        <p:nvSpPr>
          <p:cNvPr id="26" name="文本框 25">
            <a:extLst>
              <a:ext uri="{FF2B5EF4-FFF2-40B4-BE49-F238E27FC236}">
                <a16:creationId xmlns:a16="http://schemas.microsoft.com/office/drawing/2014/main" xmlns="" id="{9D9A2D8F-572D-43F0-814D-1D8A81A6FDB6}"/>
              </a:ext>
            </a:extLst>
          </p:cNvPr>
          <p:cNvSpPr txBox="1"/>
          <p:nvPr/>
        </p:nvSpPr>
        <p:spPr>
          <a:xfrm>
            <a:off x="4994797" y="1484154"/>
            <a:ext cx="1015663" cy="1053680"/>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生成人体模型</a:t>
            </a:r>
          </a:p>
        </p:txBody>
      </p:sp>
      <p:sp>
        <p:nvSpPr>
          <p:cNvPr id="27" name="右大括号 26">
            <a:extLst>
              <a:ext uri="{FF2B5EF4-FFF2-40B4-BE49-F238E27FC236}">
                <a16:creationId xmlns:a16="http://schemas.microsoft.com/office/drawing/2014/main" xmlns="" id="{70259311-7CCD-4ED5-B2E0-0D6E8DE99415}"/>
              </a:ext>
            </a:extLst>
          </p:cNvPr>
          <p:cNvSpPr/>
          <p:nvPr/>
        </p:nvSpPr>
        <p:spPr bwMode="auto">
          <a:xfrm>
            <a:off x="6010460" y="1845852"/>
            <a:ext cx="225297" cy="2438810"/>
          </a:xfrm>
          <a:prstGeom prst="rightBrac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9950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2AB4CFA8-61BE-4662-AB53-B672F75841FC}"/>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xmlns="" id="{66BBE88C-9B52-4C48-BEA2-85A0421A3B66}"/>
              </a:ext>
            </a:extLst>
          </p:cNvPr>
          <p:cNvSpPr txBox="1">
            <a:spLocks/>
          </p:cNvSpPr>
          <p:nvPr/>
        </p:nvSpPr>
        <p:spPr bwMode="auto">
          <a:xfrm>
            <a:off x="191344" y="1124744"/>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a:defRPr/>
            </a:pPr>
            <a:r>
              <a:rPr lang="en-US" altLang="zh-CN" sz="3200" kern="0" dirty="0">
                <a:solidFill>
                  <a:schemeClr val="tx1"/>
                </a:solidFill>
                <a:effectLst/>
              </a:rPr>
              <a:t>3.</a:t>
            </a:r>
            <a:r>
              <a:rPr lang="zh-CN" altLang="en-US" sz="3200" kern="0" dirty="0">
                <a:solidFill>
                  <a:schemeClr val="tx1"/>
                </a:solidFill>
                <a:effectLst/>
              </a:rPr>
              <a:t>基于单幅图像的三维交互场景构建与解析</a:t>
            </a:r>
          </a:p>
        </p:txBody>
      </p:sp>
      <p:sp>
        <p:nvSpPr>
          <p:cNvPr id="5" name="内容占位符 2">
            <a:extLst>
              <a:ext uri="{FF2B5EF4-FFF2-40B4-BE49-F238E27FC236}">
                <a16:creationId xmlns:a16="http://schemas.microsoft.com/office/drawing/2014/main" xmlns="" id="{3E269D75-ED4E-41FB-8F5F-7A4B3A2ABCB1}"/>
              </a:ext>
            </a:extLst>
          </p:cNvPr>
          <p:cNvSpPr>
            <a:spLocks noGrp="1"/>
          </p:cNvSpPr>
          <p:nvPr>
            <p:ph idx="1"/>
          </p:nvPr>
        </p:nvSpPr>
        <p:spPr>
          <a:xfrm>
            <a:off x="479376" y="1964322"/>
            <a:ext cx="8097166" cy="3744416"/>
          </a:xfrm>
        </p:spPr>
        <p:txBody>
          <a:bodyPr/>
          <a:lstStyle/>
          <a:p>
            <a:pPr marL="0" indent="0" eaLnBrk="1" hangingPunct="1">
              <a:buClr>
                <a:schemeClr val="accent2"/>
              </a:buClr>
              <a:buNone/>
            </a:pPr>
            <a:r>
              <a:rPr lang="zh-CN" altLang="en-US" sz="2400" dirty="0">
                <a:ea typeface="+mj-ea"/>
              </a:rPr>
              <a:t>研究内容</a:t>
            </a:r>
            <a:endParaRPr lang="en-US" altLang="zh-CN" sz="2400" dirty="0">
              <a:ea typeface="+mj-ea"/>
            </a:endParaRPr>
          </a:p>
          <a:p>
            <a:pPr lvl="1" defTabSz="914400" eaLnBrk="1" hangingPunct="1">
              <a:spcBef>
                <a:spcPct val="20000"/>
              </a:spcBef>
              <a:buClrTx/>
              <a:buSzTx/>
              <a:buFontTx/>
              <a:buChar char="–"/>
            </a:pPr>
            <a:r>
              <a:rPr lang="zh-CN" altLang="en-US" sz="2400" b="0" kern="0" dirty="0">
                <a:sym typeface="+mn-ea"/>
              </a:rPr>
              <a:t>单幅图像人体及其交互对象的三维几何估计；</a:t>
            </a:r>
            <a:endParaRPr lang="zh-CN" altLang="en-US" sz="2400" b="0" kern="0" dirty="0"/>
          </a:p>
          <a:p>
            <a:pPr lvl="1" defTabSz="914400" eaLnBrk="1" hangingPunct="1">
              <a:spcBef>
                <a:spcPct val="20000"/>
              </a:spcBef>
              <a:buClrTx/>
              <a:buSzTx/>
              <a:buFontTx/>
              <a:buChar char="–"/>
            </a:pPr>
            <a:r>
              <a:rPr lang="zh-CN" altLang="en-US" sz="2400" b="0" kern="0" dirty="0">
                <a:sym typeface="+mn-ea"/>
              </a:rPr>
              <a:t>单幅图像三维交互场景构建及其接触点估计；</a:t>
            </a:r>
            <a:endParaRPr lang="zh-CN" altLang="en-US" sz="2400" b="0" kern="0" dirty="0"/>
          </a:p>
          <a:p>
            <a:pPr lvl="1" defTabSz="914400" eaLnBrk="1" hangingPunct="1">
              <a:spcBef>
                <a:spcPct val="20000"/>
              </a:spcBef>
              <a:buClrTx/>
              <a:buSzTx/>
              <a:buFontTx/>
              <a:buChar char="–"/>
            </a:pPr>
            <a:r>
              <a:rPr lang="zh-CN" altLang="en-US" sz="2400" b="0" kern="0" dirty="0">
                <a:sym typeface="+mn-ea"/>
              </a:rPr>
              <a:t>三维接触点标注工具及单幅图三维交互场景构建工具。</a:t>
            </a:r>
            <a:endParaRPr lang="en-US" altLang="zh-CN" sz="2400" b="0" kern="0" dirty="0"/>
          </a:p>
          <a:p>
            <a:pPr marL="0" indent="0" eaLnBrk="1" hangingPunct="1">
              <a:buNone/>
            </a:pPr>
            <a:endParaRPr lang="en-US" altLang="zh-CN" dirty="0"/>
          </a:p>
        </p:txBody>
      </p:sp>
    </p:spTree>
    <p:extLst>
      <p:ext uri="{BB962C8B-B14F-4D97-AF65-F5344CB8AC3E}">
        <p14:creationId xmlns:p14="http://schemas.microsoft.com/office/powerpoint/2010/main" val="3347376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5B724F1-B985-40AB-80D5-EBAC1E0DCB89}"/>
              </a:ext>
            </a:extLst>
          </p:cNvPr>
          <p:cNvSpPr>
            <a:spLocks noGrp="1"/>
          </p:cNvSpPr>
          <p:nvPr>
            <p:ph type="title"/>
          </p:nvPr>
        </p:nvSpPr>
        <p:spPr/>
        <p:txBody>
          <a:bodyPr/>
          <a:lstStyle/>
          <a:p>
            <a:r>
              <a:rPr lang="en-US" altLang="zh-CN" dirty="0"/>
              <a:t>Related work</a:t>
            </a:r>
            <a:endParaRPr lang="zh-CN" altLang="en-US" dirty="0"/>
          </a:p>
        </p:txBody>
      </p:sp>
      <p:sp>
        <p:nvSpPr>
          <p:cNvPr id="4" name="内容占位符 1">
            <a:extLst>
              <a:ext uri="{FF2B5EF4-FFF2-40B4-BE49-F238E27FC236}">
                <a16:creationId xmlns:a16="http://schemas.microsoft.com/office/drawing/2014/main" xmlns="" id="{7C680CA5-3296-46BD-AD92-3F9D78541A94}"/>
              </a:ext>
            </a:extLst>
          </p:cNvPr>
          <p:cNvSpPr txBox="1">
            <a:spLocks/>
          </p:cNvSpPr>
          <p:nvPr/>
        </p:nvSpPr>
        <p:spPr>
          <a:xfrm>
            <a:off x="382914" y="2096312"/>
            <a:ext cx="8488750" cy="1692752"/>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pPr marL="0" indent="0">
              <a:buNone/>
            </a:pPr>
            <a:r>
              <a:rPr lang="zh-CN" altLang="en-US" sz="1800" b="0" kern="0" dirty="0">
                <a:latin typeface="+mn-lt"/>
                <a:ea typeface="+mj-ea"/>
              </a:rPr>
              <a:t>输入</a:t>
            </a:r>
            <a:r>
              <a:rPr lang="zh-CN" altLang="en-US" sz="1800" b="0" kern="0" dirty="0" smtClean="0">
                <a:latin typeface="+mn-lt"/>
                <a:ea typeface="+mj-ea"/>
              </a:rPr>
              <a:t>：</a:t>
            </a:r>
            <a:r>
              <a:rPr lang="en-US" altLang="zh-CN" sz="1800" b="0" kern="0" dirty="0" smtClean="0">
                <a:latin typeface="+mn-lt"/>
                <a:ea typeface="+mj-ea"/>
              </a:rPr>
              <a:t>RGB</a:t>
            </a:r>
            <a:r>
              <a:rPr lang="zh-CN" altLang="en-US" sz="1800" b="0" kern="0" dirty="0" smtClean="0">
                <a:latin typeface="+mn-lt"/>
                <a:ea typeface="+mj-ea"/>
              </a:rPr>
              <a:t>视频或</a:t>
            </a:r>
            <a:r>
              <a:rPr lang="en-US" altLang="zh-CN" sz="1800" b="0" kern="0" dirty="0" smtClean="0">
                <a:latin typeface="+mn-lt"/>
                <a:ea typeface="+mj-ea"/>
              </a:rPr>
              <a:t>RGB</a:t>
            </a:r>
            <a:r>
              <a:rPr lang="zh-CN" altLang="en-US" sz="1800" b="0" kern="0" dirty="0" smtClean="0">
                <a:latin typeface="+mn-lt"/>
                <a:ea typeface="+mj-ea"/>
              </a:rPr>
              <a:t>图像</a:t>
            </a:r>
            <a:endParaRPr lang="en-US" altLang="zh-CN" sz="1800" b="0" kern="0" dirty="0">
              <a:latin typeface="+mn-lt"/>
              <a:ea typeface="+mj-ea"/>
            </a:endParaRPr>
          </a:p>
          <a:p>
            <a:pPr marL="0" indent="0">
              <a:buNone/>
            </a:pPr>
            <a:r>
              <a:rPr lang="zh-CN" altLang="en-US" sz="1800" b="0" kern="0" dirty="0">
                <a:latin typeface="+mn-lt"/>
                <a:ea typeface="+mj-ea"/>
              </a:rPr>
              <a:t>输出 </a:t>
            </a:r>
            <a:r>
              <a:rPr lang="zh-CN" altLang="en-US" sz="1800" b="0" kern="0" dirty="0" smtClean="0">
                <a:latin typeface="+mn-lt"/>
                <a:ea typeface="+mj-ea"/>
              </a:rPr>
              <a:t>：对象识别和行为识别的结果</a:t>
            </a:r>
            <a:endParaRPr lang="zh-CN" altLang="en-US" sz="2400" dirty="0">
              <a:solidFill>
                <a:srgbClr val="C00000"/>
              </a:solidFill>
            </a:endParaRPr>
          </a:p>
          <a:p>
            <a:endParaRPr lang="en-US" altLang="zh-CN" sz="2000" kern="0" dirty="0"/>
          </a:p>
        </p:txBody>
      </p:sp>
      <p:sp>
        <p:nvSpPr>
          <p:cNvPr id="5" name="矩形 4">
            <a:extLst>
              <a:ext uri="{FF2B5EF4-FFF2-40B4-BE49-F238E27FC236}">
                <a16:creationId xmlns:a16="http://schemas.microsoft.com/office/drawing/2014/main" xmlns="" id="{C5FD4852-4297-4B7A-A17B-81A98F59C597}"/>
              </a:ext>
            </a:extLst>
          </p:cNvPr>
          <p:cNvSpPr/>
          <p:nvPr/>
        </p:nvSpPr>
        <p:spPr>
          <a:xfrm>
            <a:off x="0" y="6141971"/>
            <a:ext cx="12164831" cy="584775"/>
          </a:xfrm>
          <a:prstGeom prst="rect">
            <a:avLst/>
          </a:prstGeom>
          <a:solidFill>
            <a:schemeClr val="bg1"/>
          </a:solidFill>
        </p:spPr>
        <p:txBody>
          <a:bodyPr wrap="square">
            <a:spAutoFit/>
          </a:bodyPr>
          <a:lstStyle/>
          <a:p>
            <a:r>
              <a:rPr lang="en-US" altLang="zh-CN" sz="1600" dirty="0" err="1">
                <a:solidFill>
                  <a:schemeClr val="dk1"/>
                </a:solidFill>
                <a:latin typeface="+mj-lt"/>
              </a:rPr>
              <a:t>Abhinav</a:t>
            </a:r>
            <a:r>
              <a:rPr lang="en-US" altLang="zh-CN" sz="1600" dirty="0">
                <a:solidFill>
                  <a:schemeClr val="dk1"/>
                </a:solidFill>
                <a:latin typeface="+mj-lt"/>
              </a:rPr>
              <a:t> Gupta, </a:t>
            </a:r>
            <a:r>
              <a:rPr lang="en-US" altLang="zh-CN" sz="1600" dirty="0" err="1">
                <a:solidFill>
                  <a:schemeClr val="dk1"/>
                </a:solidFill>
                <a:latin typeface="+mj-lt"/>
              </a:rPr>
              <a:t>Aniruddha</a:t>
            </a:r>
            <a:r>
              <a:rPr lang="en-US" altLang="zh-CN" sz="1600" dirty="0">
                <a:solidFill>
                  <a:schemeClr val="dk1"/>
                </a:solidFill>
                <a:latin typeface="+mj-lt"/>
              </a:rPr>
              <a:t> </a:t>
            </a:r>
            <a:r>
              <a:rPr lang="en-US" altLang="zh-CN" sz="1600" dirty="0" err="1">
                <a:solidFill>
                  <a:schemeClr val="dk1"/>
                </a:solidFill>
                <a:latin typeface="+mj-lt"/>
              </a:rPr>
              <a:t>Kembhavi</a:t>
            </a:r>
            <a:r>
              <a:rPr lang="en-US" altLang="zh-CN" sz="1600" dirty="0">
                <a:solidFill>
                  <a:schemeClr val="dk1"/>
                </a:solidFill>
                <a:latin typeface="+mj-lt"/>
              </a:rPr>
              <a:t>, Larry S. Davis. </a:t>
            </a:r>
            <a:r>
              <a:rPr lang="en-US" altLang="zh-CN" sz="1600" b="1" dirty="0">
                <a:solidFill>
                  <a:schemeClr val="dk1"/>
                </a:solidFill>
                <a:latin typeface="+mj-lt"/>
              </a:rPr>
              <a:t>Observing Human-Object </a:t>
            </a:r>
            <a:r>
              <a:rPr lang="en-US" altLang="zh-CN" sz="1600" b="1" dirty="0" err="1" smtClean="0">
                <a:solidFill>
                  <a:schemeClr val="dk1"/>
                </a:solidFill>
                <a:latin typeface="+mj-lt"/>
              </a:rPr>
              <a:t>Interactions:Using</a:t>
            </a:r>
            <a:r>
              <a:rPr lang="en-US" altLang="zh-CN" sz="1600" b="1" dirty="0" smtClean="0">
                <a:solidFill>
                  <a:schemeClr val="dk1"/>
                </a:solidFill>
                <a:latin typeface="+mj-lt"/>
              </a:rPr>
              <a:t> </a:t>
            </a:r>
            <a:r>
              <a:rPr lang="en-US" altLang="zh-CN" sz="1600" b="1" dirty="0">
                <a:solidFill>
                  <a:schemeClr val="dk1"/>
                </a:solidFill>
                <a:latin typeface="+mj-lt"/>
              </a:rPr>
              <a:t>Spatial and Functional </a:t>
            </a:r>
            <a:r>
              <a:rPr lang="en-US" altLang="zh-CN" sz="1600" b="1" dirty="0" smtClean="0">
                <a:solidFill>
                  <a:schemeClr val="dk1"/>
                </a:solidFill>
                <a:latin typeface="+mj-lt"/>
              </a:rPr>
              <a:t>Compatibility for </a:t>
            </a:r>
            <a:r>
              <a:rPr lang="en-US" altLang="zh-CN" sz="1600" b="1" dirty="0" err="1" smtClean="0">
                <a:solidFill>
                  <a:schemeClr val="dk1"/>
                </a:solidFill>
                <a:latin typeface="+mj-lt"/>
              </a:rPr>
              <a:t>Recognition</a:t>
            </a:r>
            <a:r>
              <a:rPr lang="en-US" altLang="zh-CN" sz="1600" dirty="0" err="1" smtClean="0">
                <a:solidFill>
                  <a:schemeClr val="dk1"/>
                </a:solidFill>
                <a:latin typeface="+mj-lt"/>
              </a:rPr>
              <a:t>.</a:t>
            </a:r>
            <a:r>
              <a:rPr lang="en-US" altLang="zh-CN" sz="1600" dirty="0" err="1" smtClean="0">
                <a:latin typeface="+mn-lt"/>
              </a:rPr>
              <a:t>IEEE</a:t>
            </a:r>
            <a:r>
              <a:rPr lang="en-US" altLang="zh-CN" sz="1600" dirty="0" smtClean="0">
                <a:latin typeface="+mn-lt"/>
              </a:rPr>
              <a:t> Transactions on Pattern Analysis and Machine Intelligence(IEEE</a:t>
            </a:r>
            <a:r>
              <a:rPr lang="en-US" altLang="zh-CN" sz="1600" dirty="0" smtClean="0">
                <a:solidFill>
                  <a:schemeClr val="dk1"/>
                </a:solidFill>
                <a:latin typeface="+mn-lt"/>
              </a:rPr>
              <a:t>) 2009.</a:t>
            </a:r>
            <a:endParaRPr lang="en-US" altLang="zh-CN" sz="1600" dirty="0">
              <a:solidFill>
                <a:schemeClr val="dk1"/>
              </a:solidFill>
              <a:latin typeface="+mn-lt"/>
            </a:endParaRPr>
          </a:p>
        </p:txBody>
      </p:sp>
      <p:sp>
        <p:nvSpPr>
          <p:cNvPr id="6" name="矩形 5">
            <a:extLst>
              <a:ext uri="{FF2B5EF4-FFF2-40B4-BE49-F238E27FC236}">
                <a16:creationId xmlns:a16="http://schemas.microsoft.com/office/drawing/2014/main" xmlns="" id="{F106C768-6127-41C5-BB1D-6BC5F60B2C94}"/>
              </a:ext>
            </a:extLst>
          </p:cNvPr>
          <p:cNvSpPr/>
          <p:nvPr/>
        </p:nvSpPr>
        <p:spPr>
          <a:xfrm>
            <a:off x="382914" y="1239824"/>
            <a:ext cx="11164255" cy="646331"/>
          </a:xfrm>
          <a:prstGeom prst="rect">
            <a:avLst/>
          </a:prstGeom>
        </p:spPr>
        <p:txBody>
          <a:bodyPr wrap="square">
            <a:spAutoFit/>
          </a:bodyPr>
          <a:lstStyle/>
          <a:p>
            <a:r>
              <a:rPr lang="zh-CN" altLang="en-US" dirty="0">
                <a:latin typeface="+mj-ea"/>
                <a:ea typeface="+mj-ea"/>
              </a:rPr>
              <a:t>提供了两种计算模型分别用来理解视频和静态图像中人类与物体的交互行为</a:t>
            </a:r>
            <a:r>
              <a:rPr lang="zh-CN" altLang="en-US" dirty="0" smtClean="0">
                <a:latin typeface="+mj-ea"/>
                <a:ea typeface="+mj-ea"/>
              </a:rPr>
              <a:t>。该方法</a:t>
            </a:r>
            <a:r>
              <a:rPr lang="zh-CN" altLang="en-US" dirty="0">
                <a:latin typeface="+mj-ea"/>
                <a:ea typeface="+mj-ea"/>
              </a:rPr>
              <a:t>将行为识别和物体识别结合到了一个整体的框架中，</a:t>
            </a:r>
            <a:r>
              <a:rPr lang="zh-CN" altLang="en-US" dirty="0" smtClean="0">
                <a:latin typeface="+mj-ea"/>
                <a:ea typeface="+mj-ea"/>
              </a:rPr>
              <a:t>并且用到了空间</a:t>
            </a:r>
            <a:r>
              <a:rPr lang="zh-CN" altLang="en-US" dirty="0">
                <a:latin typeface="+mj-ea"/>
                <a:ea typeface="+mj-ea"/>
              </a:rPr>
              <a:t>和功能</a:t>
            </a:r>
            <a:r>
              <a:rPr lang="zh-CN" altLang="en-US" dirty="0" smtClean="0">
                <a:latin typeface="+mj-ea"/>
                <a:ea typeface="+mj-ea"/>
              </a:rPr>
              <a:t>限制。</a:t>
            </a:r>
            <a:endParaRPr lang="zh-CN" altLang="en-US" dirty="0">
              <a:latin typeface="+mj-ea"/>
              <a:ea typeface="+mj-ea"/>
            </a:endParaRPr>
          </a:p>
        </p:txBody>
      </p:sp>
      <p:sp>
        <p:nvSpPr>
          <p:cNvPr id="22" name="内容占位符 12">
            <a:extLst>
              <a:ext uri="{FF2B5EF4-FFF2-40B4-BE49-F238E27FC236}">
                <a16:creationId xmlns:a16="http://schemas.microsoft.com/office/drawing/2014/main" xmlns="" id="{2474AD88-42A7-4F17-9A33-D7A34EAF86A8}"/>
              </a:ext>
            </a:extLst>
          </p:cNvPr>
          <p:cNvSpPr>
            <a:spLocks noGrp="1"/>
          </p:cNvSpPr>
          <p:nvPr>
            <p:ph idx="1"/>
          </p:nvPr>
        </p:nvSpPr>
        <p:spPr>
          <a:xfrm>
            <a:off x="45201" y="826207"/>
            <a:ext cx="11501967" cy="512816"/>
          </a:xfrm>
        </p:spPr>
        <p:txBody>
          <a:bodyPr/>
          <a:lstStyle/>
          <a:p>
            <a:r>
              <a:rPr lang="en-US" altLang="zh-CN" sz="2400" dirty="0">
                <a:solidFill>
                  <a:srgbClr val="0000FF"/>
                </a:solidFill>
              </a:rPr>
              <a:t>2D Affordance from Image(s)</a:t>
            </a:r>
            <a:endParaRPr lang="zh-CN" altLang="en-US" sz="2400" dirty="0">
              <a:solidFill>
                <a:srgbClr val="0000FF"/>
              </a:solidFill>
            </a:endParaRPr>
          </a:p>
          <a:p>
            <a:pPr marL="0" indent="0">
              <a:buNone/>
            </a:pPr>
            <a:endParaRPr lang="zh-CN" altLang="en-US" sz="2400" dirty="0">
              <a:solidFill>
                <a:srgbClr val="0000FF"/>
              </a:solidFill>
            </a:endParaRPr>
          </a:p>
        </p:txBody>
      </p:sp>
      <p:pic>
        <p:nvPicPr>
          <p:cNvPr id="10" name="Picture 2" descr="C:\Users\A\Desktop\paper\Observing Human-Object Interactions\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218" y="1886155"/>
            <a:ext cx="3253125" cy="41614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Desktop\paper\Observing Human-Object Interactions\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823" y="2450647"/>
            <a:ext cx="4392488" cy="359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42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4A8596F-46AB-4154-9D52-8F72EA72E54E}"/>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xmlns="" id="{CB065D1F-62C2-4B96-91AF-3B526E1039E3}"/>
              </a:ext>
            </a:extLst>
          </p:cNvPr>
          <p:cNvSpPr txBox="1">
            <a:spLocks/>
          </p:cNvSpPr>
          <p:nvPr/>
        </p:nvSpPr>
        <p:spPr bwMode="auto">
          <a:xfrm>
            <a:off x="319749" y="957779"/>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3200" kern="0" dirty="0">
                <a:solidFill>
                  <a:schemeClr val="tx1"/>
                </a:solidFill>
                <a:effectLst/>
              </a:rPr>
              <a:t>3.1</a:t>
            </a:r>
            <a:r>
              <a:rPr lang="zh-CN" altLang="en-US" sz="3200" kern="0" dirty="0">
                <a:solidFill>
                  <a:schemeClr val="tx1"/>
                </a:solidFill>
                <a:effectLst/>
              </a:rPr>
              <a:t>单幅</a:t>
            </a:r>
            <a:r>
              <a:rPr lang="zh-CN" altLang="en-US" sz="3200" kern="0" dirty="0">
                <a:solidFill>
                  <a:schemeClr val="tx1"/>
                </a:solidFill>
                <a:effectLst/>
                <a:sym typeface="+mn-ea"/>
              </a:rPr>
              <a:t>图像人体三维姿势估计及生成模型</a:t>
            </a:r>
            <a:endParaRPr lang="zh-CN" altLang="en-US" sz="3200" kern="0" dirty="0">
              <a:solidFill>
                <a:schemeClr val="tx1"/>
              </a:solidFill>
              <a:effectLst/>
            </a:endParaRPr>
          </a:p>
        </p:txBody>
      </p:sp>
      <p:sp>
        <p:nvSpPr>
          <p:cNvPr id="5" name="右箭头 10">
            <a:extLst>
              <a:ext uri="{FF2B5EF4-FFF2-40B4-BE49-F238E27FC236}">
                <a16:creationId xmlns:a16="http://schemas.microsoft.com/office/drawing/2014/main" xmlns="" id="{79F4EABC-A577-4F05-B722-EAABE3D5B5B8}"/>
              </a:ext>
            </a:extLst>
          </p:cNvPr>
          <p:cNvSpPr/>
          <p:nvPr/>
        </p:nvSpPr>
        <p:spPr>
          <a:xfrm>
            <a:off x="6780974" y="3777469"/>
            <a:ext cx="1772285" cy="294005"/>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6" name="文本框 5">
            <a:extLst>
              <a:ext uri="{FF2B5EF4-FFF2-40B4-BE49-F238E27FC236}">
                <a16:creationId xmlns:a16="http://schemas.microsoft.com/office/drawing/2014/main" xmlns="" id="{E4E9F5E6-CCF2-4FBD-B6AD-4594026DB45C}"/>
              </a:ext>
            </a:extLst>
          </p:cNvPr>
          <p:cNvSpPr txBox="1"/>
          <p:nvPr/>
        </p:nvSpPr>
        <p:spPr>
          <a:xfrm>
            <a:off x="6505064" y="3304633"/>
            <a:ext cx="2952749" cy="369332"/>
          </a:xfrm>
          <a:prstGeom prst="rect">
            <a:avLst/>
          </a:prstGeom>
          <a:noFill/>
          <a:ln>
            <a:noFill/>
          </a:ln>
        </p:spPr>
        <p:txBody>
          <a:bodyPr wrap="square" rtlCol="0">
            <a:spAutoFit/>
          </a:bodyPr>
          <a:lstStyle/>
          <a:p>
            <a:pPr algn="l"/>
            <a:r>
              <a:rPr lang="zh-CN" altLang="en-US" dirty="0">
                <a:solidFill>
                  <a:schemeClr val="accent2"/>
                </a:solidFill>
              </a:rPr>
              <a:t>用</a:t>
            </a:r>
            <a:r>
              <a:rPr lang="en-US" altLang="zh-CN" dirty="0">
                <a:solidFill>
                  <a:schemeClr val="accent2"/>
                </a:solidFill>
              </a:rPr>
              <a:t>SMPL</a:t>
            </a:r>
            <a:r>
              <a:rPr lang="zh-CN" altLang="en-US" dirty="0">
                <a:solidFill>
                  <a:schemeClr val="accent2"/>
                </a:solidFill>
              </a:rPr>
              <a:t>生成人体模型</a:t>
            </a:r>
          </a:p>
        </p:txBody>
      </p:sp>
      <p:pic>
        <p:nvPicPr>
          <p:cNvPr id="7" name="图片 6" descr="2">
            <a:extLst>
              <a:ext uri="{FF2B5EF4-FFF2-40B4-BE49-F238E27FC236}">
                <a16:creationId xmlns:a16="http://schemas.microsoft.com/office/drawing/2014/main" xmlns="" id="{72990AEC-BE20-45E6-8E36-FFFF6D61EBFD}"/>
              </a:ext>
            </a:extLst>
          </p:cNvPr>
          <p:cNvPicPr>
            <a:picLocks noChangeAspect="1"/>
          </p:cNvPicPr>
          <p:nvPr/>
        </p:nvPicPr>
        <p:blipFill>
          <a:blip r:embed="rId2"/>
          <a:stretch>
            <a:fillRect/>
          </a:stretch>
        </p:blipFill>
        <p:spPr>
          <a:xfrm>
            <a:off x="1147439" y="2508511"/>
            <a:ext cx="1577193" cy="2369595"/>
          </a:xfrm>
          <a:prstGeom prst="rect">
            <a:avLst/>
          </a:prstGeom>
        </p:spPr>
      </p:pic>
      <p:pic>
        <p:nvPicPr>
          <p:cNvPr id="8" name="图片 7">
            <a:extLst>
              <a:ext uri="{FF2B5EF4-FFF2-40B4-BE49-F238E27FC236}">
                <a16:creationId xmlns:a16="http://schemas.microsoft.com/office/drawing/2014/main" xmlns="" id="{34DA2BC5-4EDC-482C-BF8A-43A6F64627DA}"/>
              </a:ext>
            </a:extLst>
          </p:cNvPr>
          <p:cNvPicPr>
            <a:picLocks noChangeAspect="1"/>
          </p:cNvPicPr>
          <p:nvPr/>
        </p:nvPicPr>
        <p:blipFill>
          <a:blip r:embed="rId3"/>
          <a:stretch>
            <a:fillRect/>
          </a:stretch>
        </p:blipFill>
        <p:spPr>
          <a:xfrm>
            <a:off x="8774175" y="2371098"/>
            <a:ext cx="1227805" cy="2412222"/>
          </a:xfrm>
          <a:prstGeom prst="rect">
            <a:avLst/>
          </a:prstGeom>
        </p:spPr>
      </p:pic>
      <p:pic>
        <p:nvPicPr>
          <p:cNvPr id="9" name="图片 8">
            <a:extLst>
              <a:ext uri="{FF2B5EF4-FFF2-40B4-BE49-F238E27FC236}">
                <a16:creationId xmlns:a16="http://schemas.microsoft.com/office/drawing/2014/main" xmlns="" id="{6FF618D3-8C98-48E4-98AE-8748F2E375BC}"/>
              </a:ext>
            </a:extLst>
          </p:cNvPr>
          <p:cNvPicPr>
            <a:picLocks noChangeAspect="1"/>
          </p:cNvPicPr>
          <p:nvPr/>
        </p:nvPicPr>
        <p:blipFill>
          <a:blip r:embed="rId4"/>
          <a:stretch>
            <a:fillRect/>
          </a:stretch>
        </p:blipFill>
        <p:spPr>
          <a:xfrm>
            <a:off x="4985911" y="2508511"/>
            <a:ext cx="1574148" cy="2368834"/>
          </a:xfrm>
          <a:prstGeom prst="rect">
            <a:avLst/>
          </a:prstGeom>
        </p:spPr>
      </p:pic>
      <p:pic>
        <p:nvPicPr>
          <p:cNvPr id="10" name="图片 9">
            <a:extLst>
              <a:ext uri="{FF2B5EF4-FFF2-40B4-BE49-F238E27FC236}">
                <a16:creationId xmlns:a16="http://schemas.microsoft.com/office/drawing/2014/main" xmlns="" id="{289A7111-7EA3-4593-A2A4-E93677ECFD94}"/>
              </a:ext>
            </a:extLst>
          </p:cNvPr>
          <p:cNvPicPr>
            <a:picLocks noChangeAspect="1"/>
          </p:cNvPicPr>
          <p:nvPr/>
        </p:nvPicPr>
        <p:blipFill>
          <a:blip r:embed="rId5"/>
          <a:stretch>
            <a:fillRect/>
          </a:stretch>
        </p:blipFill>
        <p:spPr>
          <a:xfrm>
            <a:off x="3431704" y="2509272"/>
            <a:ext cx="1584044" cy="2368834"/>
          </a:xfrm>
          <a:prstGeom prst="rect">
            <a:avLst/>
          </a:prstGeom>
        </p:spPr>
      </p:pic>
      <p:sp>
        <p:nvSpPr>
          <p:cNvPr id="11" name="右箭头 10">
            <a:extLst>
              <a:ext uri="{FF2B5EF4-FFF2-40B4-BE49-F238E27FC236}">
                <a16:creationId xmlns:a16="http://schemas.microsoft.com/office/drawing/2014/main" xmlns="" id="{9ED33EFB-14DE-46A0-81B9-22888D42844F}"/>
              </a:ext>
            </a:extLst>
          </p:cNvPr>
          <p:cNvSpPr/>
          <p:nvPr/>
        </p:nvSpPr>
        <p:spPr>
          <a:xfrm>
            <a:off x="2698824" y="3709655"/>
            <a:ext cx="815747" cy="347329"/>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2" name="文本框 11">
            <a:extLst>
              <a:ext uri="{FF2B5EF4-FFF2-40B4-BE49-F238E27FC236}">
                <a16:creationId xmlns:a16="http://schemas.microsoft.com/office/drawing/2014/main" xmlns="" id="{4347BE73-DFCE-4C65-98D3-1F1EF6978BCA}"/>
              </a:ext>
            </a:extLst>
          </p:cNvPr>
          <p:cNvSpPr txBox="1"/>
          <p:nvPr/>
        </p:nvSpPr>
        <p:spPr>
          <a:xfrm>
            <a:off x="2824072" y="1974159"/>
            <a:ext cx="590230" cy="1754326"/>
          </a:xfrm>
          <a:prstGeom prst="rect">
            <a:avLst/>
          </a:prstGeom>
          <a:noFill/>
          <a:ln>
            <a:noFill/>
          </a:ln>
        </p:spPr>
        <p:txBody>
          <a:bodyPr wrap="square" rtlCol="0">
            <a:spAutoFit/>
          </a:bodyPr>
          <a:lstStyle/>
          <a:p>
            <a:pPr algn="l"/>
            <a:r>
              <a:rPr lang="zh-CN" altLang="en-US" dirty="0">
                <a:solidFill>
                  <a:schemeClr val="accent2"/>
                </a:solidFill>
              </a:rPr>
              <a:t>二维姿势获取</a:t>
            </a:r>
          </a:p>
        </p:txBody>
      </p:sp>
    </p:spTree>
    <p:extLst>
      <p:ext uri="{BB962C8B-B14F-4D97-AF65-F5344CB8AC3E}">
        <p14:creationId xmlns:p14="http://schemas.microsoft.com/office/powerpoint/2010/main" val="1431893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A137472A-2951-4716-9760-86624214212B}"/>
              </a:ext>
            </a:extLst>
          </p:cNvPr>
          <p:cNvSpPr>
            <a:spLocks noGrp="1"/>
          </p:cNvSpPr>
          <p:nvPr>
            <p:ph type="title"/>
          </p:nvPr>
        </p:nvSpPr>
        <p:spPr/>
        <p:txBody>
          <a:bodyPr/>
          <a:lstStyle/>
          <a:p>
            <a:endParaRPr lang="zh-CN" altLang="en-US"/>
          </a:p>
        </p:txBody>
      </p:sp>
      <p:pic>
        <p:nvPicPr>
          <p:cNvPr id="4" name="Picture 5">
            <a:extLst>
              <a:ext uri="{FF2B5EF4-FFF2-40B4-BE49-F238E27FC236}">
                <a16:creationId xmlns:a16="http://schemas.microsoft.com/office/drawing/2014/main" xmlns="" id="{4C374705-6CB5-4754-A043-F75D5A601C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5443" y="1958042"/>
            <a:ext cx="4536246" cy="2190746"/>
          </a:xfrm>
          <a:prstGeom prst="rect">
            <a:avLst/>
          </a:prstGeom>
        </p:spPr>
      </p:pic>
      <p:pic>
        <p:nvPicPr>
          <p:cNvPr id="5" name="Picture 7">
            <a:extLst>
              <a:ext uri="{FF2B5EF4-FFF2-40B4-BE49-F238E27FC236}">
                <a16:creationId xmlns:a16="http://schemas.microsoft.com/office/drawing/2014/main" xmlns="" id="{07CB6649-4E32-4B48-A039-3F32A30AF6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1564" y="4239887"/>
            <a:ext cx="5678738" cy="2171770"/>
          </a:xfrm>
          <a:prstGeom prst="rect">
            <a:avLst/>
          </a:prstGeom>
        </p:spPr>
      </p:pic>
      <p:sp>
        <p:nvSpPr>
          <p:cNvPr id="6" name="文本框 5">
            <a:extLst>
              <a:ext uri="{FF2B5EF4-FFF2-40B4-BE49-F238E27FC236}">
                <a16:creationId xmlns:a16="http://schemas.microsoft.com/office/drawing/2014/main" xmlns="" id="{346E5CE0-CF78-4EB6-82AF-2837161F1593}"/>
              </a:ext>
            </a:extLst>
          </p:cNvPr>
          <p:cNvSpPr txBox="1"/>
          <p:nvPr/>
        </p:nvSpPr>
        <p:spPr>
          <a:xfrm>
            <a:off x="7392144" y="1484784"/>
            <a:ext cx="3911600" cy="369332"/>
          </a:xfrm>
          <a:prstGeom prst="rect">
            <a:avLst/>
          </a:prstGeom>
          <a:solidFill>
            <a:schemeClr val="bg1"/>
          </a:solidFill>
        </p:spPr>
        <p:txBody>
          <a:bodyPr wrap="square" rtlCol="0" anchor="t">
            <a:spAutoFit/>
          </a:bodyPr>
          <a:lstStyle/>
          <a:p>
            <a:r>
              <a:rPr lang="zh-CN" altLang="en-US" b="1" dirty="0">
                <a:latin typeface="+mj-lt"/>
                <a:sym typeface="+mn-ea"/>
              </a:rPr>
              <a:t>用</a:t>
            </a:r>
            <a:r>
              <a:rPr lang="en-US" altLang="zh-CN" b="1" dirty="0">
                <a:latin typeface="+mj-lt"/>
                <a:sym typeface="+mn-ea"/>
              </a:rPr>
              <a:t>shape</a:t>
            </a:r>
            <a:r>
              <a:rPr lang="zh-CN" altLang="en-US" b="1" dirty="0">
                <a:latin typeface="+mj-lt"/>
                <a:sym typeface="+mn-ea"/>
              </a:rPr>
              <a:t>渲染合成对应</a:t>
            </a:r>
            <a:r>
              <a:rPr lang="en-US" altLang="zh-CN" b="1" dirty="0">
                <a:latin typeface="+mj-lt"/>
                <a:sym typeface="+mn-ea"/>
              </a:rPr>
              <a:t>image</a:t>
            </a:r>
          </a:p>
        </p:txBody>
      </p:sp>
      <p:sp>
        <p:nvSpPr>
          <p:cNvPr id="7" name="文本框 6">
            <a:extLst>
              <a:ext uri="{FF2B5EF4-FFF2-40B4-BE49-F238E27FC236}">
                <a16:creationId xmlns:a16="http://schemas.microsoft.com/office/drawing/2014/main" xmlns="" id="{148FA5F6-8789-46CC-AF01-933803EF930C}"/>
              </a:ext>
            </a:extLst>
          </p:cNvPr>
          <p:cNvSpPr txBox="1"/>
          <p:nvPr/>
        </p:nvSpPr>
        <p:spPr>
          <a:xfrm>
            <a:off x="8770302" y="5754185"/>
            <a:ext cx="3170030" cy="646331"/>
          </a:xfrm>
          <a:prstGeom prst="rect">
            <a:avLst/>
          </a:prstGeom>
          <a:solidFill>
            <a:schemeClr val="bg1"/>
          </a:solidFill>
        </p:spPr>
        <p:txBody>
          <a:bodyPr wrap="square" rtlCol="0" anchor="t">
            <a:spAutoFit/>
          </a:bodyPr>
          <a:lstStyle/>
          <a:p>
            <a:r>
              <a:rPr lang="zh-CN" altLang="en-US" b="1" dirty="0">
                <a:latin typeface="+mj-lt"/>
                <a:sym typeface="+mn-ea"/>
              </a:rPr>
              <a:t>将</a:t>
            </a:r>
            <a:r>
              <a:rPr lang="en-US" altLang="zh-CN" b="1" dirty="0">
                <a:latin typeface="+mj-lt"/>
                <a:sym typeface="+mn-ea"/>
              </a:rPr>
              <a:t>image</a:t>
            </a:r>
            <a:r>
              <a:rPr lang="zh-CN" altLang="en-US" b="1" dirty="0">
                <a:latin typeface="+mj-lt"/>
                <a:sym typeface="+mn-ea"/>
              </a:rPr>
              <a:t>和对应的</a:t>
            </a:r>
            <a:r>
              <a:rPr lang="en-US" altLang="zh-CN" b="1" dirty="0">
                <a:latin typeface="+mj-lt"/>
                <a:sym typeface="+mn-ea"/>
              </a:rPr>
              <a:t>shape</a:t>
            </a:r>
            <a:r>
              <a:rPr lang="zh-CN" altLang="en-US" b="1" dirty="0">
                <a:latin typeface="+mj-lt"/>
                <a:sym typeface="+mn-ea"/>
              </a:rPr>
              <a:t>通过嵌入空间上的点对应</a:t>
            </a:r>
          </a:p>
        </p:txBody>
      </p:sp>
      <p:sp>
        <p:nvSpPr>
          <p:cNvPr id="8" name="标题 1">
            <a:extLst>
              <a:ext uri="{FF2B5EF4-FFF2-40B4-BE49-F238E27FC236}">
                <a16:creationId xmlns:a16="http://schemas.microsoft.com/office/drawing/2014/main" xmlns="" id="{D41F85F3-44D0-43DD-8ECB-404B721ED8FC}"/>
              </a:ext>
            </a:extLst>
          </p:cNvPr>
          <p:cNvSpPr txBox="1">
            <a:spLocks/>
          </p:cNvSpPr>
          <p:nvPr/>
        </p:nvSpPr>
        <p:spPr bwMode="auto">
          <a:xfrm>
            <a:off x="286625" y="722724"/>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dirty="0">
                <a:solidFill>
                  <a:schemeClr val="tx1"/>
                </a:solidFill>
              </a:rPr>
              <a:t>3.1</a:t>
            </a:r>
            <a:r>
              <a:rPr lang="zh-CN" altLang="en-US" dirty="0">
                <a:solidFill>
                  <a:schemeClr val="tx1"/>
                </a:solidFill>
              </a:rPr>
              <a:t>单幅</a:t>
            </a:r>
            <a:r>
              <a:rPr lang="zh-CN" altLang="en-US" dirty="0">
                <a:solidFill>
                  <a:schemeClr val="tx1"/>
                </a:solidFill>
                <a:sym typeface="+mn-ea"/>
              </a:rPr>
              <a:t>图像交互对象</a:t>
            </a:r>
            <a:r>
              <a:rPr lang="zh-CN" altLang="zh-CN" dirty="0">
                <a:solidFill>
                  <a:schemeClr val="tx1"/>
                </a:solidFill>
                <a:sym typeface="+mn-ea"/>
              </a:rPr>
              <a:t>检索</a:t>
            </a:r>
            <a:endParaRPr lang="zh-CN" altLang="en-US" dirty="0">
              <a:solidFill>
                <a:schemeClr val="tx1"/>
              </a:solidFill>
            </a:endParaRPr>
          </a:p>
        </p:txBody>
      </p:sp>
      <p:pic>
        <p:nvPicPr>
          <p:cNvPr id="9" name="图片 8">
            <a:extLst>
              <a:ext uri="{FF2B5EF4-FFF2-40B4-BE49-F238E27FC236}">
                <a16:creationId xmlns:a16="http://schemas.microsoft.com/office/drawing/2014/main" xmlns="" id="{29061E8B-F41F-4980-9FDE-19424EA818EB}"/>
              </a:ext>
            </a:extLst>
          </p:cNvPr>
          <p:cNvPicPr>
            <a:picLocks noChangeAspect="1"/>
          </p:cNvPicPr>
          <p:nvPr/>
        </p:nvPicPr>
        <p:blipFill rotWithShape="1">
          <a:blip r:embed="rId4"/>
          <a:srcRect b="34136"/>
          <a:stretch/>
        </p:blipFill>
        <p:spPr>
          <a:xfrm>
            <a:off x="2962387" y="2028208"/>
            <a:ext cx="3918812" cy="1360075"/>
          </a:xfrm>
          <a:prstGeom prst="rect">
            <a:avLst/>
          </a:prstGeom>
        </p:spPr>
      </p:pic>
      <p:sp>
        <p:nvSpPr>
          <p:cNvPr id="10" name="文本框 9">
            <a:extLst>
              <a:ext uri="{FF2B5EF4-FFF2-40B4-BE49-F238E27FC236}">
                <a16:creationId xmlns:a16="http://schemas.microsoft.com/office/drawing/2014/main" xmlns="" id="{811D4056-F448-47DF-BAE4-8053F5590963}"/>
              </a:ext>
            </a:extLst>
          </p:cNvPr>
          <p:cNvSpPr txBox="1"/>
          <p:nvPr/>
        </p:nvSpPr>
        <p:spPr>
          <a:xfrm>
            <a:off x="2865229" y="1470368"/>
            <a:ext cx="3704821" cy="369332"/>
          </a:xfrm>
          <a:prstGeom prst="rect">
            <a:avLst/>
          </a:prstGeom>
          <a:solidFill>
            <a:schemeClr val="bg1"/>
          </a:solidFill>
        </p:spPr>
        <p:txBody>
          <a:bodyPr wrap="square" rtlCol="0" anchor="t">
            <a:spAutoFit/>
          </a:bodyPr>
          <a:lstStyle/>
          <a:p>
            <a:r>
              <a:rPr lang="zh-CN" altLang="en-US" b="1" dirty="0">
                <a:latin typeface="+mj-lt"/>
                <a:sym typeface="+mn-ea"/>
              </a:rPr>
              <a:t>建立</a:t>
            </a:r>
            <a:r>
              <a:rPr lang="en-US" altLang="zh-CN" b="1" dirty="0">
                <a:latin typeface="+mj-lt"/>
                <a:sym typeface="+mn-ea"/>
              </a:rPr>
              <a:t>shape embedding space</a:t>
            </a:r>
          </a:p>
        </p:txBody>
      </p:sp>
      <p:sp>
        <p:nvSpPr>
          <p:cNvPr id="11" name="右箭头 8">
            <a:extLst>
              <a:ext uri="{FF2B5EF4-FFF2-40B4-BE49-F238E27FC236}">
                <a16:creationId xmlns:a16="http://schemas.microsoft.com/office/drawing/2014/main" xmlns="" id="{002298DE-E718-4D06-9EAB-15D6DF2B297A}"/>
              </a:ext>
            </a:extLst>
          </p:cNvPr>
          <p:cNvSpPr/>
          <p:nvPr/>
        </p:nvSpPr>
        <p:spPr bwMode="auto">
          <a:xfrm>
            <a:off x="6570050" y="2708404"/>
            <a:ext cx="538480" cy="30670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12" name="右箭头 8">
            <a:extLst>
              <a:ext uri="{FF2B5EF4-FFF2-40B4-BE49-F238E27FC236}">
                <a16:creationId xmlns:a16="http://schemas.microsoft.com/office/drawing/2014/main" xmlns="" id="{03446553-45A7-4B2F-A631-A58C5008C7E8}"/>
              </a:ext>
            </a:extLst>
          </p:cNvPr>
          <p:cNvSpPr/>
          <p:nvPr/>
        </p:nvSpPr>
        <p:spPr bwMode="auto">
          <a:xfrm rot="5400000">
            <a:off x="7285738" y="3817295"/>
            <a:ext cx="538480" cy="30670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21" name="右箭头 72">
            <a:extLst>
              <a:ext uri="{FF2B5EF4-FFF2-40B4-BE49-F238E27FC236}">
                <a16:creationId xmlns:a16="http://schemas.microsoft.com/office/drawing/2014/main" xmlns="" id="{E2A1462A-F279-4723-841B-DB806058E264}"/>
              </a:ext>
            </a:extLst>
          </p:cNvPr>
          <p:cNvSpPr/>
          <p:nvPr/>
        </p:nvSpPr>
        <p:spPr bwMode="auto">
          <a:xfrm>
            <a:off x="2686418" y="2554736"/>
            <a:ext cx="295359" cy="30702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22" name="文本框 21">
            <a:extLst>
              <a:ext uri="{FF2B5EF4-FFF2-40B4-BE49-F238E27FC236}">
                <a16:creationId xmlns:a16="http://schemas.microsoft.com/office/drawing/2014/main" xmlns="" id="{EB41513E-AA0F-4C0A-994A-EF92E7444E8A}"/>
              </a:ext>
            </a:extLst>
          </p:cNvPr>
          <p:cNvSpPr txBox="1"/>
          <p:nvPr/>
        </p:nvSpPr>
        <p:spPr>
          <a:xfrm>
            <a:off x="256526" y="1467803"/>
            <a:ext cx="2429892" cy="369332"/>
          </a:xfrm>
          <a:prstGeom prst="rect">
            <a:avLst/>
          </a:prstGeom>
          <a:solidFill>
            <a:schemeClr val="bg1"/>
          </a:solidFill>
        </p:spPr>
        <p:txBody>
          <a:bodyPr wrap="square" rtlCol="0" anchor="t">
            <a:spAutoFit/>
          </a:bodyPr>
          <a:lstStyle/>
          <a:p>
            <a:r>
              <a:rPr lang="zh-CN" altLang="en-US" b="1" dirty="0">
                <a:latin typeface="+mj-lt"/>
                <a:sym typeface="+mn-ea"/>
              </a:rPr>
              <a:t>对</a:t>
            </a:r>
            <a:r>
              <a:rPr lang="en-US" altLang="zh-CN" b="1" dirty="0">
                <a:latin typeface="+mj-lt"/>
                <a:sym typeface="+mn-ea"/>
              </a:rPr>
              <a:t>shape</a:t>
            </a:r>
            <a:r>
              <a:rPr lang="zh-CN" altLang="en-US" b="1" dirty="0">
                <a:latin typeface="+mj-lt"/>
                <a:sym typeface="+mn-ea"/>
              </a:rPr>
              <a:t>提特征</a:t>
            </a:r>
            <a:endParaRPr lang="zh-CN" altLang="en-US" b="1" dirty="0">
              <a:latin typeface="+mj-lt"/>
              <a:ea typeface="+mn-ea"/>
              <a:sym typeface="+mn-ea"/>
            </a:endParaRPr>
          </a:p>
        </p:txBody>
      </p:sp>
      <p:pic>
        <p:nvPicPr>
          <p:cNvPr id="23" name="图片 22">
            <a:extLst>
              <a:ext uri="{FF2B5EF4-FFF2-40B4-BE49-F238E27FC236}">
                <a16:creationId xmlns:a16="http://schemas.microsoft.com/office/drawing/2014/main" xmlns="" id="{5610729F-6B99-4EB5-8E34-E4A2B03EA511}"/>
              </a:ext>
            </a:extLst>
          </p:cNvPr>
          <p:cNvPicPr>
            <a:picLocks noChangeAspect="1"/>
          </p:cNvPicPr>
          <p:nvPr/>
        </p:nvPicPr>
        <p:blipFill>
          <a:blip r:embed="rId5"/>
          <a:stretch>
            <a:fillRect/>
          </a:stretch>
        </p:blipFill>
        <p:spPr>
          <a:xfrm>
            <a:off x="262006" y="1902467"/>
            <a:ext cx="2341136" cy="1611556"/>
          </a:xfrm>
          <a:prstGeom prst="rect">
            <a:avLst/>
          </a:prstGeom>
        </p:spPr>
      </p:pic>
    </p:spTree>
    <p:extLst>
      <p:ext uri="{BB962C8B-B14F-4D97-AF65-F5344CB8AC3E}">
        <p14:creationId xmlns:p14="http://schemas.microsoft.com/office/powerpoint/2010/main" val="3255520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F0A01E8-779F-48F9-BA37-D5117CE6D918}"/>
              </a:ext>
            </a:extLst>
          </p:cNvPr>
          <p:cNvSpPr>
            <a:spLocks noGrp="1"/>
          </p:cNvSpPr>
          <p:nvPr>
            <p:ph type="title"/>
          </p:nvPr>
        </p:nvSpPr>
        <p:spPr/>
        <p:txBody>
          <a:bodyPr/>
          <a:lstStyle/>
          <a:p>
            <a:endParaRPr lang="zh-CN" altLang="en-US"/>
          </a:p>
        </p:txBody>
      </p:sp>
      <p:pic>
        <p:nvPicPr>
          <p:cNvPr id="4" name="图片 3" descr="2018-04-09 13-28-39屏幕截图">
            <a:extLst>
              <a:ext uri="{FF2B5EF4-FFF2-40B4-BE49-F238E27FC236}">
                <a16:creationId xmlns:a16="http://schemas.microsoft.com/office/drawing/2014/main" xmlns="" id="{9E8E6752-C9E7-44B4-AB94-9F426C656338}"/>
              </a:ext>
            </a:extLst>
          </p:cNvPr>
          <p:cNvPicPr>
            <a:picLocks noChangeAspect="1"/>
          </p:cNvPicPr>
          <p:nvPr/>
        </p:nvPicPr>
        <p:blipFill>
          <a:blip r:embed="rId2"/>
          <a:srcRect l="1652" t="16243" r="52502" b="43177"/>
          <a:stretch>
            <a:fillRect/>
          </a:stretch>
        </p:blipFill>
        <p:spPr>
          <a:xfrm>
            <a:off x="2585720" y="1164178"/>
            <a:ext cx="7020560" cy="2381250"/>
          </a:xfrm>
          <a:prstGeom prst="rect">
            <a:avLst/>
          </a:prstGeom>
        </p:spPr>
      </p:pic>
      <p:pic>
        <p:nvPicPr>
          <p:cNvPr id="5" name="图片 4" descr="2018-04-09 13-30-14屏幕截图">
            <a:extLst>
              <a:ext uri="{FF2B5EF4-FFF2-40B4-BE49-F238E27FC236}">
                <a16:creationId xmlns:a16="http://schemas.microsoft.com/office/drawing/2014/main" xmlns="" id="{06BF1BB3-7B07-4F7B-B40D-126C72D6FADA}"/>
              </a:ext>
            </a:extLst>
          </p:cNvPr>
          <p:cNvPicPr>
            <a:picLocks noChangeAspect="1"/>
          </p:cNvPicPr>
          <p:nvPr/>
        </p:nvPicPr>
        <p:blipFill>
          <a:blip r:embed="rId3"/>
          <a:srcRect l="1278" t="16179" r="51917" b="43685"/>
          <a:stretch>
            <a:fillRect/>
          </a:stretch>
        </p:blipFill>
        <p:spPr>
          <a:xfrm>
            <a:off x="2557040" y="3645024"/>
            <a:ext cx="7190740" cy="2362835"/>
          </a:xfrm>
          <a:prstGeom prst="rect">
            <a:avLst/>
          </a:prstGeom>
        </p:spPr>
      </p:pic>
    </p:spTree>
    <p:extLst>
      <p:ext uri="{BB962C8B-B14F-4D97-AF65-F5344CB8AC3E}">
        <p14:creationId xmlns:p14="http://schemas.microsoft.com/office/powerpoint/2010/main" val="39869371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5258D734-14BF-4DDA-BDF4-D6D35617AE0F}"/>
              </a:ext>
            </a:extLst>
          </p:cNvPr>
          <p:cNvSpPr>
            <a:spLocks noGrp="1"/>
          </p:cNvSpPr>
          <p:nvPr>
            <p:ph type="title"/>
          </p:nvPr>
        </p:nvSpPr>
        <p:spPr/>
        <p:txBody>
          <a:bodyPr/>
          <a:lstStyle/>
          <a:p>
            <a:endParaRPr lang="zh-CN" altLang="en-US"/>
          </a:p>
        </p:txBody>
      </p:sp>
      <p:sp>
        <p:nvSpPr>
          <p:cNvPr id="4" name="右箭头 10">
            <a:extLst>
              <a:ext uri="{FF2B5EF4-FFF2-40B4-BE49-F238E27FC236}">
                <a16:creationId xmlns:a16="http://schemas.microsoft.com/office/drawing/2014/main" xmlns="" id="{31E813D5-5E38-4353-B9A1-848EEB9A9155}"/>
              </a:ext>
            </a:extLst>
          </p:cNvPr>
          <p:cNvSpPr/>
          <p:nvPr/>
        </p:nvSpPr>
        <p:spPr>
          <a:xfrm>
            <a:off x="5053375" y="2797711"/>
            <a:ext cx="1626870" cy="294005"/>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5" name="图片 4" descr="2">
            <a:extLst>
              <a:ext uri="{FF2B5EF4-FFF2-40B4-BE49-F238E27FC236}">
                <a16:creationId xmlns:a16="http://schemas.microsoft.com/office/drawing/2014/main" xmlns="" id="{3AF45183-9089-4162-BA43-1C225B203A74}"/>
              </a:ext>
            </a:extLst>
          </p:cNvPr>
          <p:cNvPicPr>
            <a:picLocks noChangeAspect="1"/>
          </p:cNvPicPr>
          <p:nvPr/>
        </p:nvPicPr>
        <p:blipFill>
          <a:blip r:embed="rId2"/>
          <a:stretch>
            <a:fillRect/>
          </a:stretch>
        </p:blipFill>
        <p:spPr>
          <a:xfrm>
            <a:off x="2855640" y="1412776"/>
            <a:ext cx="2040890" cy="3065780"/>
          </a:xfrm>
          <a:prstGeom prst="rect">
            <a:avLst/>
          </a:prstGeom>
        </p:spPr>
      </p:pic>
      <p:pic>
        <p:nvPicPr>
          <p:cNvPr id="6" name="图片 5">
            <a:extLst>
              <a:ext uri="{FF2B5EF4-FFF2-40B4-BE49-F238E27FC236}">
                <a16:creationId xmlns:a16="http://schemas.microsoft.com/office/drawing/2014/main" xmlns="" id="{A81763BE-24E4-4B7A-AE1A-97011949AB1B}"/>
              </a:ext>
            </a:extLst>
          </p:cNvPr>
          <p:cNvPicPr>
            <a:picLocks noChangeAspect="1"/>
          </p:cNvPicPr>
          <p:nvPr/>
        </p:nvPicPr>
        <p:blipFill>
          <a:blip r:embed="rId3"/>
          <a:stretch>
            <a:fillRect/>
          </a:stretch>
        </p:blipFill>
        <p:spPr>
          <a:xfrm>
            <a:off x="6819945" y="1412776"/>
            <a:ext cx="2342515" cy="3069590"/>
          </a:xfrm>
          <a:prstGeom prst="rect">
            <a:avLst/>
          </a:prstGeom>
        </p:spPr>
      </p:pic>
      <p:sp>
        <p:nvSpPr>
          <p:cNvPr id="7" name="文本框 6">
            <a:extLst>
              <a:ext uri="{FF2B5EF4-FFF2-40B4-BE49-F238E27FC236}">
                <a16:creationId xmlns:a16="http://schemas.microsoft.com/office/drawing/2014/main" xmlns="" id="{6A71314B-3F99-4264-8E6E-D7194D99307E}"/>
              </a:ext>
            </a:extLst>
          </p:cNvPr>
          <p:cNvSpPr txBox="1"/>
          <p:nvPr/>
        </p:nvSpPr>
        <p:spPr>
          <a:xfrm>
            <a:off x="5240881" y="3222552"/>
            <a:ext cx="1251857" cy="39878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位姿估计</a:t>
            </a:r>
          </a:p>
        </p:txBody>
      </p:sp>
      <p:sp>
        <p:nvSpPr>
          <p:cNvPr id="8" name="标题 1">
            <a:extLst>
              <a:ext uri="{FF2B5EF4-FFF2-40B4-BE49-F238E27FC236}">
                <a16:creationId xmlns:a16="http://schemas.microsoft.com/office/drawing/2014/main" xmlns="" id="{E4E6B7FB-0945-46E5-9809-AB43AF01BF96}"/>
              </a:ext>
            </a:extLst>
          </p:cNvPr>
          <p:cNvSpPr txBox="1">
            <a:spLocks/>
          </p:cNvSpPr>
          <p:nvPr/>
        </p:nvSpPr>
        <p:spPr bwMode="auto">
          <a:xfrm>
            <a:off x="294339" y="717472"/>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solidFill>
                  <a:schemeClr val="tx1"/>
                </a:solidFill>
              </a:rPr>
              <a:t>3.1</a:t>
            </a:r>
            <a:r>
              <a:rPr lang="zh-CN" altLang="en-US" sz="2800" dirty="0">
                <a:solidFill>
                  <a:schemeClr val="tx1"/>
                </a:solidFill>
              </a:rPr>
              <a:t>单幅</a:t>
            </a:r>
            <a:r>
              <a:rPr lang="zh-CN" altLang="en-US" sz="2800" dirty="0">
                <a:solidFill>
                  <a:schemeClr val="tx1"/>
                </a:solidFill>
                <a:sym typeface="+mn-ea"/>
              </a:rPr>
              <a:t>图像交互对象</a:t>
            </a:r>
            <a:r>
              <a:rPr lang="zh-CN" altLang="zh-CN" sz="2800" dirty="0">
                <a:solidFill>
                  <a:schemeClr val="tx1"/>
                </a:solidFill>
                <a:sym typeface="+mn-ea"/>
              </a:rPr>
              <a:t>位姿估计</a:t>
            </a:r>
            <a:endParaRPr lang="zh-CN" altLang="en-US" sz="2800" dirty="0">
              <a:solidFill>
                <a:schemeClr val="tx1"/>
              </a:solidFill>
            </a:endParaRPr>
          </a:p>
        </p:txBody>
      </p:sp>
      <p:pic>
        <p:nvPicPr>
          <p:cNvPr id="9" name="内容占位符 4">
            <a:extLst>
              <a:ext uri="{FF2B5EF4-FFF2-40B4-BE49-F238E27FC236}">
                <a16:creationId xmlns:a16="http://schemas.microsoft.com/office/drawing/2014/main" xmlns="" id="{628E1F30-B7BD-43B5-B5B3-21ADDEFF0755}"/>
              </a:ext>
            </a:extLst>
          </p:cNvPr>
          <p:cNvPicPr>
            <a:picLocks noChangeAspect="1"/>
          </p:cNvPicPr>
          <p:nvPr/>
        </p:nvPicPr>
        <p:blipFill>
          <a:blip r:embed="rId4"/>
          <a:stretch>
            <a:fillRect/>
          </a:stretch>
        </p:blipFill>
        <p:spPr>
          <a:xfrm>
            <a:off x="4721745" y="4649253"/>
            <a:ext cx="2290127" cy="1863685"/>
          </a:xfrm>
          <a:prstGeom prst="rect">
            <a:avLst/>
          </a:prstGeom>
        </p:spPr>
      </p:pic>
    </p:spTree>
    <p:extLst>
      <p:ext uri="{BB962C8B-B14F-4D97-AF65-F5344CB8AC3E}">
        <p14:creationId xmlns:p14="http://schemas.microsoft.com/office/powerpoint/2010/main" val="2552531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E1BEF82-DCC0-4DB4-9C65-70DFB9AC3A9C}"/>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xmlns="" id="{3EA4DB1F-1D39-4089-A4A8-726DF0A1FDAE}"/>
              </a:ext>
            </a:extLst>
          </p:cNvPr>
          <p:cNvSpPr txBox="1">
            <a:spLocks/>
          </p:cNvSpPr>
          <p:nvPr/>
        </p:nvSpPr>
        <p:spPr bwMode="auto">
          <a:xfrm>
            <a:off x="261937" y="769100"/>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3200" kern="0" dirty="0">
                <a:solidFill>
                  <a:schemeClr val="tx1"/>
                </a:solidFill>
                <a:effectLst/>
              </a:rPr>
              <a:t>3.1</a:t>
            </a:r>
            <a:r>
              <a:rPr lang="zh-CN" altLang="en-US" sz="3200" kern="0" dirty="0">
                <a:solidFill>
                  <a:schemeClr val="tx1"/>
                </a:solidFill>
                <a:effectLst/>
              </a:rPr>
              <a:t>单幅</a:t>
            </a:r>
            <a:r>
              <a:rPr lang="zh-CN" altLang="en-US" sz="3200" kern="0" dirty="0">
                <a:solidFill>
                  <a:schemeClr val="tx1"/>
                </a:solidFill>
                <a:effectLst/>
                <a:sym typeface="+mn-ea"/>
              </a:rPr>
              <a:t>图像交互对象</a:t>
            </a:r>
            <a:r>
              <a:rPr lang="zh-CN" altLang="zh-CN" sz="3200" kern="0" dirty="0">
                <a:solidFill>
                  <a:schemeClr val="tx1"/>
                </a:solidFill>
                <a:effectLst/>
                <a:sym typeface="+mn-ea"/>
              </a:rPr>
              <a:t>位姿估计 </a:t>
            </a:r>
            <a:endParaRPr lang="zh-CN" altLang="en-US" sz="3200" kern="0" dirty="0">
              <a:solidFill>
                <a:schemeClr val="tx1"/>
              </a:solidFill>
              <a:effectLst/>
            </a:endParaRPr>
          </a:p>
        </p:txBody>
      </p:sp>
      <p:pic>
        <p:nvPicPr>
          <p:cNvPr id="5" name="图片 4">
            <a:extLst>
              <a:ext uri="{FF2B5EF4-FFF2-40B4-BE49-F238E27FC236}">
                <a16:creationId xmlns:a16="http://schemas.microsoft.com/office/drawing/2014/main" xmlns="" id="{BCE2B3FD-0D5C-4C5B-8B5D-A261194B583E}"/>
              </a:ext>
            </a:extLst>
          </p:cNvPr>
          <p:cNvPicPr>
            <a:picLocks noChangeAspect="1"/>
          </p:cNvPicPr>
          <p:nvPr/>
        </p:nvPicPr>
        <p:blipFill>
          <a:blip r:embed="rId2"/>
          <a:stretch>
            <a:fillRect/>
          </a:stretch>
        </p:blipFill>
        <p:spPr>
          <a:xfrm>
            <a:off x="2639616" y="1396163"/>
            <a:ext cx="4021222" cy="2387850"/>
          </a:xfrm>
          <a:prstGeom prst="rect">
            <a:avLst/>
          </a:prstGeom>
        </p:spPr>
      </p:pic>
      <p:sp>
        <p:nvSpPr>
          <p:cNvPr id="6" name="文本框 5">
            <a:extLst>
              <a:ext uri="{FF2B5EF4-FFF2-40B4-BE49-F238E27FC236}">
                <a16:creationId xmlns:a16="http://schemas.microsoft.com/office/drawing/2014/main" xmlns="" id="{E273FF8C-404D-48CA-A202-D793CA9EA5A4}"/>
              </a:ext>
            </a:extLst>
          </p:cNvPr>
          <p:cNvSpPr txBox="1"/>
          <p:nvPr/>
        </p:nvSpPr>
        <p:spPr>
          <a:xfrm>
            <a:off x="7638028" y="3927274"/>
            <a:ext cx="1371600" cy="368300"/>
          </a:xfrm>
          <a:prstGeom prst="rect">
            <a:avLst/>
          </a:prstGeom>
          <a:solidFill>
            <a:srgbClr val="FFFFFF">
              <a:alpha val="0"/>
            </a:srgbClr>
          </a:solidFill>
        </p:spPr>
        <p:txBody>
          <a:bodyPr wrap="square" rtlCol="0" anchor="t">
            <a:spAutoFit/>
          </a:bodyPr>
          <a:lstStyle/>
          <a:p>
            <a:r>
              <a:rPr lang="zh-CN" altLang="en-US" sz="1800" dirty="0">
                <a:solidFill>
                  <a:schemeClr val="bg1"/>
                </a:solidFill>
                <a:latin typeface="+mn-lt"/>
                <a:ea typeface="+mn-ea"/>
                <a:sym typeface="+mn-ea"/>
              </a:rPr>
              <a:t>多任务学习</a:t>
            </a:r>
          </a:p>
        </p:txBody>
      </p:sp>
      <p:pic>
        <p:nvPicPr>
          <p:cNvPr id="7" name="图片 6">
            <a:extLst>
              <a:ext uri="{FF2B5EF4-FFF2-40B4-BE49-F238E27FC236}">
                <a16:creationId xmlns:a16="http://schemas.microsoft.com/office/drawing/2014/main" xmlns="" id="{5BB410DC-9339-465D-B806-4B7C850A0C19}"/>
              </a:ext>
            </a:extLst>
          </p:cNvPr>
          <p:cNvPicPr>
            <a:picLocks noChangeAspect="1"/>
          </p:cNvPicPr>
          <p:nvPr/>
        </p:nvPicPr>
        <p:blipFill>
          <a:blip r:embed="rId3"/>
          <a:stretch>
            <a:fillRect/>
          </a:stretch>
        </p:blipFill>
        <p:spPr>
          <a:xfrm>
            <a:off x="2438859" y="4534150"/>
            <a:ext cx="1203325" cy="1244600"/>
          </a:xfrm>
          <a:prstGeom prst="rect">
            <a:avLst/>
          </a:prstGeom>
        </p:spPr>
      </p:pic>
      <p:pic>
        <p:nvPicPr>
          <p:cNvPr id="8" name="图片 7">
            <a:extLst>
              <a:ext uri="{FF2B5EF4-FFF2-40B4-BE49-F238E27FC236}">
                <a16:creationId xmlns:a16="http://schemas.microsoft.com/office/drawing/2014/main" xmlns="" id="{285109A2-BB4E-427F-A22B-07E9DCF3DB6A}"/>
              </a:ext>
            </a:extLst>
          </p:cNvPr>
          <p:cNvPicPr>
            <a:picLocks noChangeAspect="1"/>
          </p:cNvPicPr>
          <p:nvPr/>
        </p:nvPicPr>
        <p:blipFill>
          <a:blip r:embed="rId4"/>
          <a:stretch>
            <a:fillRect/>
          </a:stretch>
        </p:blipFill>
        <p:spPr>
          <a:xfrm>
            <a:off x="5260666" y="4411104"/>
            <a:ext cx="1400172" cy="1328247"/>
          </a:xfrm>
          <a:prstGeom prst="rect">
            <a:avLst/>
          </a:prstGeom>
        </p:spPr>
      </p:pic>
      <p:sp>
        <p:nvSpPr>
          <p:cNvPr id="9" name="右箭头 4">
            <a:extLst>
              <a:ext uri="{FF2B5EF4-FFF2-40B4-BE49-F238E27FC236}">
                <a16:creationId xmlns:a16="http://schemas.microsoft.com/office/drawing/2014/main" xmlns="" id="{DA69ADC2-C1FD-4058-A682-16EB58667FE3}"/>
              </a:ext>
            </a:extLst>
          </p:cNvPr>
          <p:cNvSpPr/>
          <p:nvPr/>
        </p:nvSpPr>
        <p:spPr>
          <a:xfrm>
            <a:off x="4032402" y="4971722"/>
            <a:ext cx="856096" cy="257695"/>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0" name="文本框 9">
            <a:extLst>
              <a:ext uri="{FF2B5EF4-FFF2-40B4-BE49-F238E27FC236}">
                <a16:creationId xmlns:a16="http://schemas.microsoft.com/office/drawing/2014/main" xmlns="" id="{3B5A520F-F81A-49D1-BB46-6A01983120EF}"/>
              </a:ext>
            </a:extLst>
          </p:cNvPr>
          <p:cNvSpPr txBox="1"/>
          <p:nvPr/>
        </p:nvSpPr>
        <p:spPr>
          <a:xfrm>
            <a:off x="5194615" y="6185415"/>
            <a:ext cx="1532273" cy="307777"/>
          </a:xfrm>
          <a:prstGeom prst="rect">
            <a:avLst/>
          </a:prstGeom>
          <a:solidFill>
            <a:schemeClr val="bg1"/>
          </a:solidFill>
        </p:spPr>
        <p:txBody>
          <a:bodyPr wrap="square" rtlCol="0">
            <a:spAutoFit/>
          </a:bodyPr>
          <a:lstStyle/>
          <a:p>
            <a:r>
              <a:rPr lang="en-US" altLang="zh-CN" sz="1400" dirty="0">
                <a:latin typeface="+mn-lt"/>
                <a:ea typeface="+mn-ea"/>
              </a:rPr>
              <a:t>Feature Extraction</a:t>
            </a:r>
            <a:endParaRPr lang="zh-CN" altLang="en-US" sz="1400" dirty="0">
              <a:latin typeface="+mn-lt"/>
              <a:ea typeface="+mn-ea"/>
            </a:endParaRPr>
          </a:p>
        </p:txBody>
      </p:sp>
      <p:sp>
        <p:nvSpPr>
          <p:cNvPr id="11" name="文本框 10">
            <a:extLst>
              <a:ext uri="{FF2B5EF4-FFF2-40B4-BE49-F238E27FC236}">
                <a16:creationId xmlns:a16="http://schemas.microsoft.com/office/drawing/2014/main" xmlns="" id="{EA7E6D8E-2BF2-422A-9674-8F5655AB6370}"/>
              </a:ext>
            </a:extLst>
          </p:cNvPr>
          <p:cNvSpPr txBox="1"/>
          <p:nvPr/>
        </p:nvSpPr>
        <p:spPr>
          <a:xfrm>
            <a:off x="5908488" y="5229417"/>
            <a:ext cx="731972" cy="400110"/>
          </a:xfrm>
          <a:prstGeom prst="rect">
            <a:avLst/>
          </a:prstGeom>
          <a:noFill/>
        </p:spPr>
        <p:txBody>
          <a:bodyPr wrap="square" rtlCol="0">
            <a:spAutoFit/>
          </a:bodyPr>
          <a:lstStyle/>
          <a:p>
            <a:r>
              <a:rPr lang="en-US" altLang="zh-CN" sz="2000" dirty="0">
                <a:latin typeface="+mn-lt"/>
                <a:ea typeface="+mn-ea"/>
              </a:rPr>
              <a:t>CNN</a:t>
            </a:r>
            <a:endParaRPr lang="zh-CN" altLang="en-US" sz="2000" dirty="0">
              <a:latin typeface="+mn-lt"/>
              <a:ea typeface="+mn-ea"/>
            </a:endParaRPr>
          </a:p>
        </p:txBody>
      </p:sp>
      <p:grpSp>
        <p:nvGrpSpPr>
          <p:cNvPr id="12" name="组合 11">
            <a:extLst>
              <a:ext uri="{FF2B5EF4-FFF2-40B4-BE49-F238E27FC236}">
                <a16:creationId xmlns:a16="http://schemas.microsoft.com/office/drawing/2014/main" xmlns="" id="{8DB481BC-8664-448F-97B7-7038A8D02DB8}"/>
              </a:ext>
            </a:extLst>
          </p:cNvPr>
          <p:cNvGrpSpPr/>
          <p:nvPr/>
        </p:nvGrpSpPr>
        <p:grpSpPr>
          <a:xfrm>
            <a:off x="7178839" y="4005668"/>
            <a:ext cx="797571" cy="2028511"/>
            <a:chOff x="4231179" y="2461098"/>
            <a:chExt cx="797571" cy="2028511"/>
          </a:xfrm>
        </p:grpSpPr>
        <p:sp>
          <p:nvSpPr>
            <p:cNvPr id="13" name="左大括号 12">
              <a:extLst>
                <a:ext uri="{FF2B5EF4-FFF2-40B4-BE49-F238E27FC236}">
                  <a16:creationId xmlns:a16="http://schemas.microsoft.com/office/drawing/2014/main" xmlns="" id="{4AD46006-B6CB-4F59-9CD2-E68A0E539538}"/>
                </a:ext>
              </a:extLst>
            </p:cNvPr>
            <p:cNvSpPr/>
            <p:nvPr/>
          </p:nvSpPr>
          <p:spPr bwMode="auto">
            <a:xfrm>
              <a:off x="4231179" y="2461098"/>
              <a:ext cx="648392" cy="2028511"/>
            </a:xfrm>
            <a:prstGeom prst="leftBrac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xmlns="" id="{233E73FC-4144-4D78-81D0-ED32C136C3AE}"/>
                </a:ext>
              </a:extLst>
            </p:cNvPr>
            <p:cNvSpPr txBox="1"/>
            <p:nvPr/>
          </p:nvSpPr>
          <p:spPr>
            <a:xfrm>
              <a:off x="4538748" y="3346507"/>
              <a:ext cx="490002" cy="338554"/>
            </a:xfrm>
            <a:prstGeom prst="rect">
              <a:avLst/>
            </a:prstGeom>
            <a:noFill/>
          </p:spPr>
          <p:txBody>
            <a:bodyPr wrap="square" rtlCol="0">
              <a:spAutoFit/>
            </a:bodyPr>
            <a:lstStyle/>
            <a:p>
              <a:r>
                <a:rPr lang="en-US" altLang="zh-CN" sz="1600" dirty="0">
                  <a:latin typeface="+mn-lt"/>
                  <a:ea typeface="+mn-ea"/>
                </a:rPr>
                <a:t>FC</a:t>
              </a:r>
              <a:endParaRPr lang="zh-CN" altLang="en-US" sz="1600" dirty="0">
                <a:latin typeface="+mn-lt"/>
                <a:ea typeface="+mn-ea"/>
              </a:endParaRPr>
            </a:p>
          </p:txBody>
        </p:sp>
      </p:grpSp>
      <p:grpSp>
        <p:nvGrpSpPr>
          <p:cNvPr id="15" name="组合 14">
            <a:extLst>
              <a:ext uri="{FF2B5EF4-FFF2-40B4-BE49-F238E27FC236}">
                <a16:creationId xmlns:a16="http://schemas.microsoft.com/office/drawing/2014/main" xmlns="" id="{6AF0C507-800D-430E-9B1C-68034F999D5E}"/>
              </a:ext>
            </a:extLst>
          </p:cNvPr>
          <p:cNvGrpSpPr/>
          <p:nvPr/>
        </p:nvGrpSpPr>
        <p:grpSpPr>
          <a:xfrm>
            <a:off x="7827231" y="3927274"/>
            <a:ext cx="1834522" cy="307777"/>
            <a:chOff x="4857223" y="2382704"/>
            <a:chExt cx="1834522" cy="307777"/>
          </a:xfrm>
        </p:grpSpPr>
        <p:sp>
          <p:nvSpPr>
            <p:cNvPr id="16" name="右箭头 14">
              <a:extLst>
                <a:ext uri="{FF2B5EF4-FFF2-40B4-BE49-F238E27FC236}">
                  <a16:creationId xmlns:a16="http://schemas.microsoft.com/office/drawing/2014/main" xmlns="" id="{C8780574-790E-4954-B1A8-B596A57EB91D}"/>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7" name="文本框 16">
              <a:extLst>
                <a:ext uri="{FF2B5EF4-FFF2-40B4-BE49-F238E27FC236}">
                  <a16:creationId xmlns:a16="http://schemas.microsoft.com/office/drawing/2014/main" xmlns="" id="{1D6E50E3-F82E-4264-94E3-872C1411EB66}"/>
                </a:ext>
              </a:extLst>
            </p:cNvPr>
            <p:cNvSpPr txBox="1"/>
            <p:nvPr/>
          </p:nvSpPr>
          <p:spPr>
            <a:xfrm>
              <a:off x="5868785" y="2382704"/>
              <a:ext cx="822960" cy="307777"/>
            </a:xfrm>
            <a:prstGeom prst="rect">
              <a:avLst/>
            </a:prstGeom>
            <a:solidFill>
              <a:schemeClr val="bg1"/>
            </a:solidFill>
          </p:spPr>
          <p:txBody>
            <a:bodyPr wrap="square" rtlCol="0">
              <a:spAutoFit/>
            </a:bodyPr>
            <a:lstStyle/>
            <a:p>
              <a:r>
                <a:rPr lang="en-US" altLang="zh-CN" sz="1400" dirty="0">
                  <a:latin typeface="+mn-lt"/>
                  <a:ea typeface="+mn-ea"/>
                </a:rPr>
                <a:t>Azimuth</a:t>
              </a:r>
              <a:endParaRPr lang="zh-CN" altLang="en-US" sz="1400" dirty="0">
                <a:latin typeface="+mn-lt"/>
                <a:ea typeface="+mn-ea"/>
              </a:endParaRPr>
            </a:p>
          </p:txBody>
        </p:sp>
      </p:grpSp>
      <p:grpSp>
        <p:nvGrpSpPr>
          <p:cNvPr id="18" name="组合 17">
            <a:extLst>
              <a:ext uri="{FF2B5EF4-FFF2-40B4-BE49-F238E27FC236}">
                <a16:creationId xmlns:a16="http://schemas.microsoft.com/office/drawing/2014/main" xmlns="" id="{CEFC4E66-438A-4C5B-A6C4-EA625DD29977}"/>
              </a:ext>
            </a:extLst>
          </p:cNvPr>
          <p:cNvGrpSpPr/>
          <p:nvPr/>
        </p:nvGrpSpPr>
        <p:grpSpPr>
          <a:xfrm>
            <a:off x="7827123" y="4534150"/>
            <a:ext cx="1897380" cy="306705"/>
            <a:chOff x="4857223" y="2382704"/>
            <a:chExt cx="1834522" cy="306705"/>
          </a:xfrm>
        </p:grpSpPr>
        <p:sp>
          <p:nvSpPr>
            <p:cNvPr id="19" name="右箭头 18">
              <a:extLst>
                <a:ext uri="{FF2B5EF4-FFF2-40B4-BE49-F238E27FC236}">
                  <a16:creationId xmlns:a16="http://schemas.microsoft.com/office/drawing/2014/main" xmlns="" id="{64E5D511-9BD9-49B0-95CF-B9B774E90429}"/>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0" name="文本框 19">
              <a:extLst>
                <a:ext uri="{FF2B5EF4-FFF2-40B4-BE49-F238E27FC236}">
                  <a16:creationId xmlns:a16="http://schemas.microsoft.com/office/drawing/2014/main" xmlns="" id="{E4B20C1F-F0CF-4C51-B59D-5AEB5793FD37}"/>
                </a:ext>
              </a:extLst>
            </p:cNvPr>
            <p:cNvSpPr txBox="1"/>
            <p:nvPr/>
          </p:nvSpPr>
          <p:spPr>
            <a:xfrm>
              <a:off x="5868785" y="2382704"/>
              <a:ext cx="822960" cy="306705"/>
            </a:xfrm>
            <a:prstGeom prst="rect">
              <a:avLst/>
            </a:prstGeom>
            <a:solidFill>
              <a:schemeClr val="bg1"/>
            </a:solidFill>
          </p:spPr>
          <p:txBody>
            <a:bodyPr wrap="square" rtlCol="0">
              <a:spAutoFit/>
            </a:bodyPr>
            <a:lstStyle/>
            <a:p>
              <a:r>
                <a:rPr lang="en-US" sz="1400" dirty="0">
                  <a:latin typeface="+mn-lt"/>
                  <a:ea typeface="+mn-ea"/>
                </a:rPr>
                <a:t>elevation</a:t>
              </a:r>
            </a:p>
          </p:txBody>
        </p:sp>
      </p:grpSp>
      <p:grpSp>
        <p:nvGrpSpPr>
          <p:cNvPr id="21" name="组合 20">
            <a:extLst>
              <a:ext uri="{FF2B5EF4-FFF2-40B4-BE49-F238E27FC236}">
                <a16:creationId xmlns:a16="http://schemas.microsoft.com/office/drawing/2014/main" xmlns="" id="{6F1726CD-A4CA-4C72-A8A6-D096E9A91C3B}"/>
              </a:ext>
            </a:extLst>
          </p:cNvPr>
          <p:cNvGrpSpPr/>
          <p:nvPr/>
        </p:nvGrpSpPr>
        <p:grpSpPr>
          <a:xfrm>
            <a:off x="7827231" y="5164698"/>
            <a:ext cx="2406015" cy="306705"/>
            <a:chOff x="4857223" y="2382704"/>
            <a:chExt cx="2406015" cy="306705"/>
          </a:xfrm>
        </p:grpSpPr>
        <p:sp>
          <p:nvSpPr>
            <p:cNvPr id="22" name="右箭头 21">
              <a:extLst>
                <a:ext uri="{FF2B5EF4-FFF2-40B4-BE49-F238E27FC236}">
                  <a16:creationId xmlns:a16="http://schemas.microsoft.com/office/drawing/2014/main" xmlns="" id="{62B308C1-E32A-4DCC-983F-2085A0E0F602}"/>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3" name="文本框 22">
              <a:extLst>
                <a:ext uri="{FF2B5EF4-FFF2-40B4-BE49-F238E27FC236}">
                  <a16:creationId xmlns:a16="http://schemas.microsoft.com/office/drawing/2014/main" xmlns="" id="{6B2EFF3D-D6EC-4788-A4EF-F34B295664F4}"/>
                </a:ext>
              </a:extLst>
            </p:cNvPr>
            <p:cNvSpPr txBox="1"/>
            <p:nvPr/>
          </p:nvSpPr>
          <p:spPr>
            <a:xfrm>
              <a:off x="5868778" y="2382704"/>
              <a:ext cx="1394460" cy="306705"/>
            </a:xfrm>
            <a:prstGeom prst="rect">
              <a:avLst/>
            </a:prstGeom>
            <a:solidFill>
              <a:schemeClr val="bg1"/>
            </a:solidFill>
          </p:spPr>
          <p:txBody>
            <a:bodyPr wrap="square" rtlCol="0">
              <a:spAutoFit/>
            </a:bodyPr>
            <a:lstStyle/>
            <a:p>
              <a:r>
                <a:rPr lang="en-US" sz="1400" dirty="0">
                  <a:latin typeface="+mn-lt"/>
                  <a:ea typeface="+mn-ea"/>
                </a:rPr>
                <a:t>in-plane rotation</a:t>
              </a:r>
            </a:p>
          </p:txBody>
        </p:sp>
      </p:grpSp>
      <p:grpSp>
        <p:nvGrpSpPr>
          <p:cNvPr id="24" name="组合 23">
            <a:extLst>
              <a:ext uri="{FF2B5EF4-FFF2-40B4-BE49-F238E27FC236}">
                <a16:creationId xmlns:a16="http://schemas.microsoft.com/office/drawing/2014/main" xmlns="" id="{8C88D076-2E1E-485D-8836-8F5073E68663}"/>
              </a:ext>
            </a:extLst>
          </p:cNvPr>
          <p:cNvGrpSpPr/>
          <p:nvPr/>
        </p:nvGrpSpPr>
        <p:grpSpPr>
          <a:xfrm>
            <a:off x="7827231" y="5806155"/>
            <a:ext cx="1834522" cy="306705"/>
            <a:chOff x="4857223" y="2382704"/>
            <a:chExt cx="1834522" cy="306705"/>
          </a:xfrm>
        </p:grpSpPr>
        <p:sp>
          <p:nvSpPr>
            <p:cNvPr id="25" name="右箭头 24">
              <a:extLst>
                <a:ext uri="{FF2B5EF4-FFF2-40B4-BE49-F238E27FC236}">
                  <a16:creationId xmlns:a16="http://schemas.microsoft.com/office/drawing/2014/main" xmlns="" id="{426EADE3-FBA8-40E8-86CA-4D134E318A68}"/>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6" name="文本框 25">
              <a:extLst>
                <a:ext uri="{FF2B5EF4-FFF2-40B4-BE49-F238E27FC236}">
                  <a16:creationId xmlns:a16="http://schemas.microsoft.com/office/drawing/2014/main" xmlns="" id="{DA8E848A-AC82-4D6A-871B-EF19E06B7B35}"/>
                </a:ext>
              </a:extLst>
            </p:cNvPr>
            <p:cNvSpPr txBox="1"/>
            <p:nvPr/>
          </p:nvSpPr>
          <p:spPr>
            <a:xfrm>
              <a:off x="5868785" y="2382704"/>
              <a:ext cx="822960" cy="306705"/>
            </a:xfrm>
            <a:prstGeom prst="rect">
              <a:avLst/>
            </a:prstGeom>
            <a:solidFill>
              <a:schemeClr val="bg1"/>
            </a:solidFill>
          </p:spPr>
          <p:txBody>
            <a:bodyPr wrap="square" rtlCol="0">
              <a:spAutoFit/>
            </a:bodyPr>
            <a:lstStyle/>
            <a:p>
              <a:r>
                <a:rPr lang="en-US" sz="1400" dirty="0">
                  <a:latin typeface="+mn-lt"/>
                  <a:ea typeface="+mn-ea"/>
                </a:rPr>
                <a:t>distance</a:t>
              </a:r>
            </a:p>
          </p:txBody>
        </p:sp>
      </p:grpSp>
      <p:sp>
        <p:nvSpPr>
          <p:cNvPr id="27" name="文本框 26">
            <a:extLst>
              <a:ext uri="{FF2B5EF4-FFF2-40B4-BE49-F238E27FC236}">
                <a16:creationId xmlns:a16="http://schemas.microsoft.com/office/drawing/2014/main" xmlns="" id="{A3A2EEEA-D7C4-4533-8838-8D1B9D5DAE41}"/>
              </a:ext>
            </a:extLst>
          </p:cNvPr>
          <p:cNvSpPr txBox="1"/>
          <p:nvPr/>
        </p:nvSpPr>
        <p:spPr>
          <a:xfrm>
            <a:off x="7748485" y="6185105"/>
            <a:ext cx="1754057" cy="307777"/>
          </a:xfrm>
          <a:prstGeom prst="rect">
            <a:avLst/>
          </a:prstGeom>
          <a:solidFill>
            <a:schemeClr val="bg1"/>
          </a:solidFill>
        </p:spPr>
        <p:txBody>
          <a:bodyPr wrap="square" rtlCol="0">
            <a:spAutoFit/>
          </a:bodyPr>
          <a:lstStyle/>
          <a:p>
            <a:r>
              <a:rPr lang="en-US" altLang="zh-CN" sz="1400" dirty="0">
                <a:latin typeface="+mn-lt"/>
                <a:ea typeface="+mn-ea"/>
              </a:rPr>
              <a:t>Multi-task Estimation</a:t>
            </a:r>
            <a:endParaRPr lang="zh-CN" altLang="en-US" sz="1400" dirty="0">
              <a:latin typeface="+mn-lt"/>
              <a:ea typeface="+mn-ea"/>
            </a:endParaRPr>
          </a:p>
        </p:txBody>
      </p:sp>
    </p:spTree>
    <p:extLst>
      <p:ext uri="{BB962C8B-B14F-4D97-AF65-F5344CB8AC3E}">
        <p14:creationId xmlns:p14="http://schemas.microsoft.com/office/powerpoint/2010/main" val="1591685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0B8F2B19-8643-486F-8536-5A5A9D5C4E59}"/>
              </a:ext>
            </a:extLst>
          </p:cNvPr>
          <p:cNvSpPr>
            <a:spLocks noGrp="1"/>
          </p:cNvSpPr>
          <p:nvPr>
            <p:ph type="title"/>
          </p:nvPr>
        </p:nvSpPr>
        <p:spPr/>
        <p:txBody>
          <a:bodyPr/>
          <a:lstStyle/>
          <a:p>
            <a:endParaRPr lang="zh-CN" altLang="en-US"/>
          </a:p>
        </p:txBody>
      </p:sp>
      <p:pic>
        <p:nvPicPr>
          <p:cNvPr id="4" name="图片 3" descr="03001627_1a6f615e8b1b5ae4dbbc9440457e303e_a089_e021_t008_d004">
            <a:extLst>
              <a:ext uri="{FF2B5EF4-FFF2-40B4-BE49-F238E27FC236}">
                <a16:creationId xmlns:a16="http://schemas.microsoft.com/office/drawing/2014/main" xmlns="" id="{AB0AF76F-42BF-4A8A-B5AE-1829EF472840}"/>
              </a:ext>
            </a:extLst>
          </p:cNvPr>
          <p:cNvPicPr>
            <a:picLocks noChangeAspect="1"/>
          </p:cNvPicPr>
          <p:nvPr/>
        </p:nvPicPr>
        <p:blipFill>
          <a:blip r:embed="rId2"/>
          <a:stretch>
            <a:fillRect/>
          </a:stretch>
        </p:blipFill>
        <p:spPr>
          <a:xfrm>
            <a:off x="1754247" y="4364886"/>
            <a:ext cx="1402715" cy="1867535"/>
          </a:xfrm>
          <a:prstGeom prst="rect">
            <a:avLst/>
          </a:prstGeom>
        </p:spPr>
      </p:pic>
      <p:pic>
        <p:nvPicPr>
          <p:cNvPr id="5" name="图片 4">
            <a:extLst>
              <a:ext uri="{FF2B5EF4-FFF2-40B4-BE49-F238E27FC236}">
                <a16:creationId xmlns:a16="http://schemas.microsoft.com/office/drawing/2014/main" xmlns="" id="{3AF5676C-731A-41C2-B6A6-0ABEADA9FA1D}"/>
              </a:ext>
            </a:extLst>
          </p:cNvPr>
          <p:cNvPicPr>
            <a:picLocks noChangeAspect="1"/>
          </p:cNvPicPr>
          <p:nvPr/>
        </p:nvPicPr>
        <p:blipFill>
          <a:blip r:embed="rId3"/>
          <a:srcRect l="28835" t="4290" r="29490"/>
          <a:stretch>
            <a:fillRect/>
          </a:stretch>
        </p:blipFill>
        <p:spPr>
          <a:xfrm>
            <a:off x="3147437" y="4364886"/>
            <a:ext cx="1333500" cy="1841500"/>
          </a:xfrm>
          <a:prstGeom prst="rect">
            <a:avLst/>
          </a:prstGeom>
        </p:spPr>
      </p:pic>
      <p:pic>
        <p:nvPicPr>
          <p:cNvPr id="6" name="图片 5" descr="03001627_1a6f615e8b1b5ae4dbbc9440457e303e_a213_e017_t-10_d007">
            <a:extLst>
              <a:ext uri="{FF2B5EF4-FFF2-40B4-BE49-F238E27FC236}">
                <a16:creationId xmlns:a16="http://schemas.microsoft.com/office/drawing/2014/main" xmlns="" id="{00E1491A-BD73-4502-B89E-1AE897636F92}"/>
              </a:ext>
            </a:extLst>
          </p:cNvPr>
          <p:cNvPicPr>
            <a:picLocks noChangeAspect="1"/>
          </p:cNvPicPr>
          <p:nvPr/>
        </p:nvPicPr>
        <p:blipFill>
          <a:blip r:embed="rId4"/>
          <a:stretch>
            <a:fillRect/>
          </a:stretch>
        </p:blipFill>
        <p:spPr>
          <a:xfrm>
            <a:off x="8607802" y="2391941"/>
            <a:ext cx="1719580" cy="1562100"/>
          </a:xfrm>
          <a:prstGeom prst="rect">
            <a:avLst/>
          </a:prstGeom>
        </p:spPr>
      </p:pic>
      <p:pic>
        <p:nvPicPr>
          <p:cNvPr id="7" name="图片 6">
            <a:extLst>
              <a:ext uri="{FF2B5EF4-FFF2-40B4-BE49-F238E27FC236}">
                <a16:creationId xmlns:a16="http://schemas.microsoft.com/office/drawing/2014/main" xmlns="" id="{5966C530-0DB8-4D24-849D-D58A3296BA3D}"/>
              </a:ext>
            </a:extLst>
          </p:cNvPr>
          <p:cNvPicPr>
            <a:picLocks noChangeAspect="1"/>
          </p:cNvPicPr>
          <p:nvPr/>
        </p:nvPicPr>
        <p:blipFill>
          <a:blip r:embed="rId5"/>
          <a:stretch>
            <a:fillRect/>
          </a:stretch>
        </p:blipFill>
        <p:spPr>
          <a:xfrm>
            <a:off x="8459847" y="3954041"/>
            <a:ext cx="2015490" cy="1534160"/>
          </a:xfrm>
          <a:prstGeom prst="rect">
            <a:avLst/>
          </a:prstGeom>
        </p:spPr>
      </p:pic>
      <p:pic>
        <p:nvPicPr>
          <p:cNvPr id="8" name="图片 7" descr="03001627_1a6f615e8b1b5ae4dbbc9440457e303e_a255_e018_t-04_d005">
            <a:extLst>
              <a:ext uri="{FF2B5EF4-FFF2-40B4-BE49-F238E27FC236}">
                <a16:creationId xmlns:a16="http://schemas.microsoft.com/office/drawing/2014/main" xmlns="" id="{2E0224A5-4D83-424F-A853-4B0AAE82B867}"/>
              </a:ext>
            </a:extLst>
          </p:cNvPr>
          <p:cNvPicPr>
            <a:picLocks noChangeAspect="1"/>
          </p:cNvPicPr>
          <p:nvPr/>
        </p:nvPicPr>
        <p:blipFill>
          <a:blip r:embed="rId6"/>
          <a:stretch>
            <a:fillRect/>
          </a:stretch>
        </p:blipFill>
        <p:spPr>
          <a:xfrm>
            <a:off x="1754247" y="1772816"/>
            <a:ext cx="1337310" cy="2018030"/>
          </a:xfrm>
          <a:prstGeom prst="rect">
            <a:avLst/>
          </a:prstGeom>
        </p:spPr>
      </p:pic>
      <p:pic>
        <p:nvPicPr>
          <p:cNvPr id="9" name="图片 8">
            <a:extLst>
              <a:ext uri="{FF2B5EF4-FFF2-40B4-BE49-F238E27FC236}">
                <a16:creationId xmlns:a16="http://schemas.microsoft.com/office/drawing/2014/main" xmlns="" id="{34C4CBBC-CEC7-4303-894E-C14C6AC3C13D}"/>
              </a:ext>
            </a:extLst>
          </p:cNvPr>
          <p:cNvPicPr>
            <a:picLocks noChangeAspect="1"/>
          </p:cNvPicPr>
          <p:nvPr/>
        </p:nvPicPr>
        <p:blipFill>
          <a:blip r:embed="rId7"/>
          <a:stretch>
            <a:fillRect/>
          </a:stretch>
        </p:blipFill>
        <p:spPr>
          <a:xfrm>
            <a:off x="3091557" y="2109366"/>
            <a:ext cx="1550670" cy="1559560"/>
          </a:xfrm>
          <a:prstGeom prst="rect">
            <a:avLst/>
          </a:prstGeom>
        </p:spPr>
      </p:pic>
      <p:pic>
        <p:nvPicPr>
          <p:cNvPr id="10" name="图片 9" descr="03001627_1a6f615e8b1b5ae4dbbc9440457e303e_a293_e026_t000_d004">
            <a:extLst>
              <a:ext uri="{FF2B5EF4-FFF2-40B4-BE49-F238E27FC236}">
                <a16:creationId xmlns:a16="http://schemas.microsoft.com/office/drawing/2014/main" xmlns="" id="{32C27817-F10F-4E10-AF25-C1CDF09306A5}"/>
              </a:ext>
            </a:extLst>
          </p:cNvPr>
          <p:cNvPicPr>
            <a:picLocks noChangeAspect="1"/>
          </p:cNvPicPr>
          <p:nvPr/>
        </p:nvPicPr>
        <p:blipFill>
          <a:blip r:embed="rId8"/>
          <a:stretch>
            <a:fillRect/>
          </a:stretch>
        </p:blipFill>
        <p:spPr>
          <a:xfrm>
            <a:off x="4766052" y="4271541"/>
            <a:ext cx="1252855" cy="2028190"/>
          </a:xfrm>
          <a:prstGeom prst="rect">
            <a:avLst/>
          </a:prstGeom>
        </p:spPr>
      </p:pic>
      <p:pic>
        <p:nvPicPr>
          <p:cNvPr id="11" name="图片 10">
            <a:extLst>
              <a:ext uri="{FF2B5EF4-FFF2-40B4-BE49-F238E27FC236}">
                <a16:creationId xmlns:a16="http://schemas.microsoft.com/office/drawing/2014/main" xmlns="" id="{049C506A-3DA1-444D-B076-C4D6E1F7C648}"/>
              </a:ext>
            </a:extLst>
          </p:cNvPr>
          <p:cNvPicPr>
            <a:picLocks noChangeAspect="1"/>
          </p:cNvPicPr>
          <p:nvPr/>
        </p:nvPicPr>
        <p:blipFill>
          <a:blip r:embed="rId9"/>
          <a:stretch>
            <a:fillRect/>
          </a:stretch>
        </p:blipFill>
        <p:spPr>
          <a:xfrm>
            <a:off x="6018907" y="4517286"/>
            <a:ext cx="1445260" cy="1562735"/>
          </a:xfrm>
          <a:prstGeom prst="rect">
            <a:avLst/>
          </a:prstGeom>
        </p:spPr>
      </p:pic>
      <p:pic>
        <p:nvPicPr>
          <p:cNvPr id="12" name="图片 11" descr="03001627_1a6f615e8b1b5ae4dbbc9440457e303e_a360_e019_t002_d006">
            <a:extLst>
              <a:ext uri="{FF2B5EF4-FFF2-40B4-BE49-F238E27FC236}">
                <a16:creationId xmlns:a16="http://schemas.microsoft.com/office/drawing/2014/main" xmlns="" id="{18805B85-6524-4D81-BDB7-29C3627DED5B}"/>
              </a:ext>
            </a:extLst>
          </p:cNvPr>
          <p:cNvPicPr>
            <a:picLocks noChangeAspect="1"/>
          </p:cNvPicPr>
          <p:nvPr/>
        </p:nvPicPr>
        <p:blipFill>
          <a:blip r:embed="rId10"/>
          <a:stretch>
            <a:fillRect/>
          </a:stretch>
        </p:blipFill>
        <p:spPr>
          <a:xfrm>
            <a:off x="4766052" y="1772816"/>
            <a:ext cx="1617980" cy="1838960"/>
          </a:xfrm>
          <a:prstGeom prst="rect">
            <a:avLst/>
          </a:prstGeom>
        </p:spPr>
      </p:pic>
      <p:pic>
        <p:nvPicPr>
          <p:cNvPr id="13" name="图片 12">
            <a:extLst>
              <a:ext uri="{FF2B5EF4-FFF2-40B4-BE49-F238E27FC236}">
                <a16:creationId xmlns:a16="http://schemas.microsoft.com/office/drawing/2014/main" xmlns="" id="{36285E42-A1B1-4B2B-BD50-DC8B404D6B32}"/>
              </a:ext>
            </a:extLst>
          </p:cNvPr>
          <p:cNvPicPr>
            <a:picLocks noChangeAspect="1"/>
          </p:cNvPicPr>
          <p:nvPr/>
        </p:nvPicPr>
        <p:blipFill>
          <a:blip r:embed="rId11"/>
          <a:stretch>
            <a:fillRect/>
          </a:stretch>
        </p:blipFill>
        <p:spPr>
          <a:xfrm>
            <a:off x="6384032" y="1772816"/>
            <a:ext cx="1630045" cy="1882140"/>
          </a:xfrm>
          <a:prstGeom prst="rect">
            <a:avLst/>
          </a:prstGeom>
        </p:spPr>
      </p:pic>
      <p:sp>
        <p:nvSpPr>
          <p:cNvPr id="14" name="标题 1">
            <a:extLst>
              <a:ext uri="{FF2B5EF4-FFF2-40B4-BE49-F238E27FC236}">
                <a16:creationId xmlns:a16="http://schemas.microsoft.com/office/drawing/2014/main" xmlns="" id="{63BCB03F-BDBC-4BAB-A53C-A5D7413E89A2}"/>
              </a:ext>
            </a:extLst>
          </p:cNvPr>
          <p:cNvSpPr txBox="1">
            <a:spLocks/>
          </p:cNvSpPr>
          <p:nvPr/>
        </p:nvSpPr>
        <p:spPr bwMode="auto">
          <a:xfrm>
            <a:off x="185935" y="771583"/>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3200" kern="0" dirty="0">
                <a:solidFill>
                  <a:schemeClr val="tx1"/>
                </a:solidFill>
                <a:effectLst/>
              </a:rPr>
              <a:t>3.1</a:t>
            </a:r>
            <a:r>
              <a:rPr lang="zh-CN" altLang="en-US" sz="3200" kern="0" dirty="0">
                <a:solidFill>
                  <a:schemeClr val="tx1"/>
                </a:solidFill>
                <a:effectLst/>
              </a:rPr>
              <a:t>单幅</a:t>
            </a:r>
            <a:r>
              <a:rPr lang="zh-CN" altLang="en-US" sz="3200" kern="0" dirty="0">
                <a:solidFill>
                  <a:schemeClr val="tx1"/>
                </a:solidFill>
                <a:effectLst/>
                <a:sym typeface="+mn-ea"/>
              </a:rPr>
              <a:t>图像交互对象</a:t>
            </a:r>
            <a:r>
              <a:rPr lang="zh-CN" altLang="zh-CN" sz="3200" kern="0" dirty="0">
                <a:solidFill>
                  <a:schemeClr val="tx1"/>
                </a:solidFill>
                <a:effectLst/>
                <a:sym typeface="+mn-ea"/>
              </a:rPr>
              <a:t>位姿估计 </a:t>
            </a:r>
            <a:endParaRPr lang="zh-CN" altLang="en-US" sz="3200" kern="0" dirty="0">
              <a:solidFill>
                <a:schemeClr val="tx1"/>
              </a:solidFill>
              <a:effectLst/>
            </a:endParaRPr>
          </a:p>
        </p:txBody>
      </p:sp>
    </p:spTree>
    <p:extLst>
      <p:ext uri="{BB962C8B-B14F-4D97-AF65-F5344CB8AC3E}">
        <p14:creationId xmlns:p14="http://schemas.microsoft.com/office/powerpoint/2010/main" val="1321792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10">
            <a:extLst>
              <a:ext uri="{FF2B5EF4-FFF2-40B4-BE49-F238E27FC236}">
                <a16:creationId xmlns:a16="http://schemas.microsoft.com/office/drawing/2014/main" xmlns="" id="{1EF60B1D-6F7D-490C-A906-93DB3CBA1613}"/>
              </a:ext>
            </a:extLst>
          </p:cNvPr>
          <p:cNvSpPr/>
          <p:nvPr/>
        </p:nvSpPr>
        <p:spPr>
          <a:xfrm>
            <a:off x="4902834" y="3743087"/>
            <a:ext cx="1427480" cy="294005"/>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5" name="图片 4" descr="2">
            <a:extLst>
              <a:ext uri="{FF2B5EF4-FFF2-40B4-BE49-F238E27FC236}">
                <a16:creationId xmlns:a16="http://schemas.microsoft.com/office/drawing/2014/main" xmlns="" id="{1AC11D3D-27C6-4694-AD20-7279C539EF46}"/>
              </a:ext>
            </a:extLst>
          </p:cNvPr>
          <p:cNvPicPr>
            <a:picLocks noChangeAspect="1"/>
          </p:cNvPicPr>
          <p:nvPr/>
        </p:nvPicPr>
        <p:blipFill>
          <a:blip r:embed="rId2"/>
          <a:stretch>
            <a:fillRect/>
          </a:stretch>
        </p:blipFill>
        <p:spPr>
          <a:xfrm>
            <a:off x="2393949" y="2276872"/>
            <a:ext cx="2147570" cy="3226435"/>
          </a:xfrm>
          <a:prstGeom prst="rect">
            <a:avLst/>
          </a:prstGeom>
        </p:spPr>
      </p:pic>
      <p:pic>
        <p:nvPicPr>
          <p:cNvPr id="6" name="图片 5">
            <a:extLst>
              <a:ext uri="{FF2B5EF4-FFF2-40B4-BE49-F238E27FC236}">
                <a16:creationId xmlns:a16="http://schemas.microsoft.com/office/drawing/2014/main" xmlns="" id="{FA8C8FDF-57C2-42D0-A87A-BA44024AC04C}"/>
              </a:ext>
            </a:extLst>
          </p:cNvPr>
          <p:cNvPicPr>
            <a:picLocks noChangeAspect="1"/>
          </p:cNvPicPr>
          <p:nvPr/>
        </p:nvPicPr>
        <p:blipFill>
          <a:blip r:embed="rId3"/>
          <a:stretch>
            <a:fillRect/>
          </a:stretch>
        </p:blipFill>
        <p:spPr>
          <a:xfrm>
            <a:off x="6576059" y="2276872"/>
            <a:ext cx="2369185" cy="3230245"/>
          </a:xfrm>
          <a:prstGeom prst="rect">
            <a:avLst/>
          </a:prstGeom>
        </p:spPr>
      </p:pic>
      <p:sp>
        <p:nvSpPr>
          <p:cNvPr id="7" name="标题 1">
            <a:extLst>
              <a:ext uri="{FF2B5EF4-FFF2-40B4-BE49-F238E27FC236}">
                <a16:creationId xmlns:a16="http://schemas.microsoft.com/office/drawing/2014/main" xmlns="" id="{18BAB7E1-BF45-44D6-AF7D-0E2F7A33BAE6}"/>
              </a:ext>
            </a:extLst>
          </p:cNvPr>
          <p:cNvSpPr txBox="1">
            <a:spLocks/>
          </p:cNvSpPr>
          <p:nvPr/>
        </p:nvSpPr>
        <p:spPr bwMode="auto">
          <a:xfrm>
            <a:off x="231457" y="764704"/>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solidFill>
                  <a:schemeClr val="tx1"/>
                </a:solidFill>
              </a:rPr>
              <a:t>3.3</a:t>
            </a:r>
            <a:r>
              <a:rPr lang="zh-CN" altLang="en-US" sz="2800" dirty="0">
                <a:solidFill>
                  <a:schemeClr val="tx1"/>
                </a:solidFill>
              </a:rPr>
              <a:t>单幅图三维交互场景构建</a:t>
            </a:r>
          </a:p>
        </p:txBody>
      </p:sp>
    </p:spTree>
    <p:extLst>
      <p:ext uri="{BB962C8B-B14F-4D97-AF65-F5344CB8AC3E}">
        <p14:creationId xmlns:p14="http://schemas.microsoft.com/office/powerpoint/2010/main" val="25206492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412776"/>
            <a:ext cx="9144000" cy="4032448"/>
          </a:xfrm>
          <a:prstGeom prst="rect">
            <a:avLst/>
          </a:prstGeom>
          <a:noFill/>
        </p:spPr>
        <p:txBody>
          <a:bodyPr lIns="0" tIns="0" rIns="0" bIns="0" anchor="ctr" anchorCtr="1">
            <a:noAutofit/>
          </a:bodyPr>
          <a:lstStyle/>
          <a:p>
            <a:pPr algn="ctr">
              <a:defRPr/>
            </a:pPr>
            <a:r>
              <a:rPr lang="en-US" altLang="zh-CN" sz="12000" b="1" dirty="0">
                <a:ln w="3175">
                  <a:solidFill>
                    <a:srgbClr val="FF0000"/>
                  </a:solidFill>
                </a:ln>
                <a:solidFill>
                  <a:srgbClr val="FF0000"/>
                </a:solidFill>
                <a:latin typeface="+mn-lt"/>
                <a:ea typeface="楷体" pitchFamily="49" charset="-122"/>
              </a:rPr>
              <a:t>TNANKS!</a:t>
            </a:r>
            <a:endParaRPr lang="zh-CN" altLang="en-US" sz="12000" b="1" dirty="0">
              <a:ln w="3175">
                <a:solidFill>
                  <a:srgbClr val="FF0000"/>
                </a:solidFill>
              </a:ln>
              <a:solidFill>
                <a:srgbClr val="FF0000"/>
              </a:solidFill>
              <a:latin typeface="+mn-lt"/>
              <a:ea typeface="楷体" pitchFamily="49" charset="-122"/>
            </a:endParaRPr>
          </a:p>
        </p:txBody>
      </p:sp>
    </p:spTree>
    <p:custDataLst>
      <p:tags r:id="rId1"/>
    </p:custDataLst>
    <p:extLst>
      <p:ext uri="{BB962C8B-B14F-4D97-AF65-F5344CB8AC3E}">
        <p14:creationId xmlns:p14="http://schemas.microsoft.com/office/powerpoint/2010/main" val="1665929261"/>
      </p:ext>
    </p:ext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5B724F1-B985-40AB-80D5-EBAC1E0DCB89}"/>
              </a:ext>
            </a:extLst>
          </p:cNvPr>
          <p:cNvSpPr>
            <a:spLocks noGrp="1"/>
          </p:cNvSpPr>
          <p:nvPr>
            <p:ph type="title"/>
          </p:nvPr>
        </p:nvSpPr>
        <p:spPr/>
        <p:txBody>
          <a:bodyPr/>
          <a:lstStyle/>
          <a:p>
            <a:r>
              <a:rPr lang="en-US" altLang="zh-CN" dirty="0"/>
              <a:t>Related work</a:t>
            </a:r>
            <a:endParaRPr lang="zh-CN" altLang="en-US" dirty="0"/>
          </a:p>
        </p:txBody>
      </p:sp>
      <p:sp>
        <p:nvSpPr>
          <p:cNvPr id="4" name="内容占位符 1">
            <a:extLst>
              <a:ext uri="{FF2B5EF4-FFF2-40B4-BE49-F238E27FC236}">
                <a16:creationId xmlns:a16="http://schemas.microsoft.com/office/drawing/2014/main" xmlns="" id="{7C680CA5-3296-46BD-AD92-3F9D78541A94}"/>
              </a:ext>
            </a:extLst>
          </p:cNvPr>
          <p:cNvSpPr txBox="1">
            <a:spLocks/>
          </p:cNvSpPr>
          <p:nvPr/>
        </p:nvSpPr>
        <p:spPr>
          <a:xfrm>
            <a:off x="382914" y="2096312"/>
            <a:ext cx="8488750" cy="1692752"/>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pPr marL="0" indent="0">
              <a:buNone/>
            </a:pPr>
            <a:r>
              <a:rPr lang="zh-CN" altLang="en-US" sz="1800" b="0" kern="0" dirty="0">
                <a:latin typeface="+mn-lt"/>
                <a:ea typeface="+mj-ea"/>
              </a:rPr>
              <a:t>输入：视频序列</a:t>
            </a:r>
            <a:endParaRPr lang="en-US" altLang="zh-CN" sz="1800" b="0" kern="0" dirty="0">
              <a:latin typeface="+mn-lt"/>
              <a:ea typeface="+mj-ea"/>
            </a:endParaRPr>
          </a:p>
          <a:p>
            <a:pPr marL="0" indent="0">
              <a:buNone/>
            </a:pPr>
            <a:r>
              <a:rPr lang="zh-CN" altLang="en-US" sz="1800" b="0" kern="0" dirty="0">
                <a:latin typeface="+mn-lt"/>
                <a:ea typeface="+mj-ea"/>
              </a:rPr>
              <a:t>输出 ：</a:t>
            </a:r>
            <a:r>
              <a:rPr lang="en-US" altLang="zh-CN" sz="1800" dirty="0">
                <a:solidFill>
                  <a:srgbClr val="C00000"/>
                </a:solidFill>
              </a:rPr>
              <a:t>object</a:t>
            </a:r>
            <a:r>
              <a:rPr lang="zh-CN" altLang="en-US" sz="1800" dirty="0">
                <a:solidFill>
                  <a:srgbClr val="C00000"/>
                </a:solidFill>
              </a:rPr>
              <a:t>分类，</a:t>
            </a:r>
            <a:r>
              <a:rPr lang="en-US" altLang="zh-CN" sz="1800" dirty="0">
                <a:solidFill>
                  <a:srgbClr val="C00000"/>
                </a:solidFill>
              </a:rPr>
              <a:t>action</a:t>
            </a:r>
            <a:r>
              <a:rPr lang="zh-CN" altLang="en-US" sz="1800" dirty="0">
                <a:solidFill>
                  <a:srgbClr val="C00000"/>
                </a:solidFill>
              </a:rPr>
              <a:t>分类 </a:t>
            </a:r>
            <a:r>
              <a:rPr lang="zh-CN" altLang="en-US" sz="1800" b="0" kern="0" dirty="0">
                <a:latin typeface="+mn-lt"/>
                <a:ea typeface="+mj-ea"/>
              </a:rPr>
              <a:t>，不同</a:t>
            </a:r>
            <a:r>
              <a:rPr lang="en-US" altLang="zh-CN" sz="1800" b="0" kern="0" dirty="0">
                <a:latin typeface="+mn-lt"/>
                <a:ea typeface="+mj-ea"/>
              </a:rPr>
              <a:t>object-action</a:t>
            </a:r>
            <a:r>
              <a:rPr lang="zh-CN" altLang="en-US" sz="1800" dirty="0">
                <a:solidFill>
                  <a:srgbClr val="C00000"/>
                </a:solidFill>
              </a:rPr>
              <a:t>组合的可能性</a:t>
            </a:r>
            <a:endParaRPr lang="zh-CN" altLang="en-US" sz="2400" dirty="0">
              <a:solidFill>
                <a:srgbClr val="C00000"/>
              </a:solidFill>
            </a:endParaRPr>
          </a:p>
          <a:p>
            <a:endParaRPr lang="en-US" altLang="zh-CN" sz="2000" kern="0" dirty="0"/>
          </a:p>
        </p:txBody>
      </p:sp>
      <p:sp>
        <p:nvSpPr>
          <p:cNvPr id="5" name="矩形 4">
            <a:extLst>
              <a:ext uri="{FF2B5EF4-FFF2-40B4-BE49-F238E27FC236}">
                <a16:creationId xmlns:a16="http://schemas.microsoft.com/office/drawing/2014/main" xmlns="" id="{C5FD4852-4297-4B7A-A17B-81A98F59C597}"/>
              </a:ext>
            </a:extLst>
          </p:cNvPr>
          <p:cNvSpPr/>
          <p:nvPr/>
        </p:nvSpPr>
        <p:spPr>
          <a:xfrm>
            <a:off x="0" y="6141971"/>
            <a:ext cx="12164831" cy="584775"/>
          </a:xfrm>
          <a:prstGeom prst="rect">
            <a:avLst/>
          </a:prstGeom>
          <a:solidFill>
            <a:schemeClr val="bg1"/>
          </a:solidFill>
        </p:spPr>
        <p:txBody>
          <a:bodyPr wrap="square">
            <a:spAutoFit/>
          </a:bodyPr>
          <a:lstStyle/>
          <a:p>
            <a:r>
              <a:rPr lang="en-US" altLang="zh-CN" sz="1600" dirty="0">
                <a:solidFill>
                  <a:schemeClr val="dk1"/>
                </a:solidFill>
                <a:latin typeface="+mj-lt"/>
              </a:rPr>
              <a:t>H. </a:t>
            </a:r>
            <a:r>
              <a:rPr lang="en-US" altLang="zh-CN" sz="1600" dirty="0" err="1">
                <a:solidFill>
                  <a:schemeClr val="dk1"/>
                </a:solidFill>
                <a:latin typeface="+mj-lt"/>
              </a:rPr>
              <a:t>Kjellstrom</a:t>
            </a:r>
            <a:r>
              <a:rPr lang="en-US" altLang="zh-CN" sz="1600" dirty="0">
                <a:solidFill>
                  <a:schemeClr val="dk1"/>
                </a:solidFill>
                <a:latin typeface="+mj-lt"/>
              </a:rPr>
              <a:t>, J. Romero, D. </a:t>
            </a:r>
            <a:r>
              <a:rPr lang="en-US" altLang="zh-CN" sz="1600" dirty="0" err="1">
                <a:solidFill>
                  <a:schemeClr val="dk1"/>
                </a:solidFill>
                <a:latin typeface="+mj-lt"/>
              </a:rPr>
              <a:t>Kragic</a:t>
            </a:r>
            <a:r>
              <a:rPr lang="en-US" altLang="zh-CN" sz="1600" dirty="0">
                <a:solidFill>
                  <a:schemeClr val="dk1"/>
                </a:solidFill>
                <a:latin typeface="+mj-lt"/>
              </a:rPr>
              <a:t>. </a:t>
            </a:r>
            <a:r>
              <a:rPr lang="en-US" altLang="zh-CN" sz="1600" b="1" dirty="0">
                <a:solidFill>
                  <a:schemeClr val="dk1"/>
                </a:solidFill>
                <a:latin typeface="+mj-lt"/>
              </a:rPr>
              <a:t>Visual </a:t>
            </a:r>
            <a:r>
              <a:rPr lang="en-US" altLang="zh-CN" sz="1600" b="1" dirty="0">
                <a:latin typeface="+mj-lt"/>
              </a:rPr>
              <a:t>object-action recognition: Inferring </a:t>
            </a:r>
            <a:r>
              <a:rPr lang="en-US" altLang="zh-CN" sz="1600" b="1" dirty="0">
                <a:solidFill>
                  <a:srgbClr val="FF0000"/>
                </a:solidFill>
                <a:latin typeface="+mj-lt"/>
              </a:rPr>
              <a:t>object affordances </a:t>
            </a:r>
            <a:r>
              <a:rPr lang="en-US" altLang="zh-CN" sz="1600" b="1" dirty="0">
                <a:latin typeface="+mj-lt"/>
              </a:rPr>
              <a:t>from human demo</a:t>
            </a:r>
            <a:r>
              <a:rPr lang="en-US" altLang="zh-CN" sz="1600" b="1" dirty="0">
                <a:solidFill>
                  <a:schemeClr val="dk1"/>
                </a:solidFill>
                <a:latin typeface="+mj-lt"/>
              </a:rPr>
              <a:t>nstration</a:t>
            </a:r>
            <a:r>
              <a:rPr lang="en-US" altLang="zh-CN" sz="1600" dirty="0">
                <a:solidFill>
                  <a:schemeClr val="dk1"/>
                </a:solidFill>
                <a:latin typeface="+mj-lt"/>
              </a:rPr>
              <a:t>.</a:t>
            </a:r>
          </a:p>
          <a:p>
            <a:r>
              <a:rPr lang="en-US" altLang="zh-CN" sz="1600" dirty="0">
                <a:latin typeface="+mn-lt"/>
              </a:rPr>
              <a:t>Computer Vision and Image Understanding(</a:t>
            </a:r>
            <a:r>
              <a:rPr lang="en-US" altLang="zh-CN" sz="1600" dirty="0">
                <a:solidFill>
                  <a:schemeClr val="dk1"/>
                </a:solidFill>
                <a:latin typeface="+mn-lt"/>
              </a:rPr>
              <a:t>CVIU) 2011.</a:t>
            </a:r>
          </a:p>
        </p:txBody>
      </p:sp>
      <p:sp>
        <p:nvSpPr>
          <p:cNvPr id="6" name="矩形 5">
            <a:extLst>
              <a:ext uri="{FF2B5EF4-FFF2-40B4-BE49-F238E27FC236}">
                <a16:creationId xmlns:a16="http://schemas.microsoft.com/office/drawing/2014/main" xmlns="" id="{F106C768-6127-41C5-BB1D-6BC5F60B2C94}"/>
              </a:ext>
            </a:extLst>
          </p:cNvPr>
          <p:cNvSpPr/>
          <p:nvPr/>
        </p:nvSpPr>
        <p:spPr>
          <a:xfrm>
            <a:off x="382914" y="1239824"/>
            <a:ext cx="11164255" cy="646331"/>
          </a:xfrm>
          <a:prstGeom prst="rect">
            <a:avLst/>
          </a:prstGeom>
        </p:spPr>
        <p:txBody>
          <a:bodyPr wrap="square">
            <a:spAutoFit/>
          </a:bodyPr>
          <a:lstStyle/>
          <a:p>
            <a:r>
              <a:rPr lang="zh-CN" altLang="en-US" dirty="0">
                <a:latin typeface="+mj-ea"/>
                <a:ea typeface="+mj-ea"/>
              </a:rPr>
              <a:t>本文</a:t>
            </a:r>
            <a:r>
              <a:rPr lang="zh-CN" altLang="en-US" dirty="0">
                <a:latin typeface="+mj-lt"/>
                <a:ea typeface="+mn-ea"/>
              </a:rPr>
              <a:t>从人类示范中学习对象的可供性</a:t>
            </a:r>
            <a:r>
              <a:rPr lang="zh-CN" altLang="en-US" dirty="0">
                <a:latin typeface="+mj-ea"/>
                <a:ea typeface="+mj-ea"/>
              </a:rPr>
              <a:t>，输入一个交互的视频，能够根据人的交互行为对对象进行分类，同时根据对象类别对人的动作进行分类。是一种</a:t>
            </a:r>
            <a:r>
              <a:rPr lang="zh-CN" altLang="en-US" dirty="0">
                <a:latin typeface="+mj-lt"/>
                <a:ea typeface="+mn-ea"/>
              </a:rPr>
              <a:t>模仿学习</a:t>
            </a:r>
            <a:r>
              <a:rPr lang="zh-CN" altLang="en-US" dirty="0">
                <a:latin typeface="+mj-ea"/>
                <a:ea typeface="+mj-ea"/>
              </a:rPr>
              <a:t>。</a:t>
            </a:r>
          </a:p>
        </p:txBody>
      </p:sp>
      <p:grpSp>
        <p:nvGrpSpPr>
          <p:cNvPr id="7" name="组合 6">
            <a:extLst>
              <a:ext uri="{FF2B5EF4-FFF2-40B4-BE49-F238E27FC236}">
                <a16:creationId xmlns:a16="http://schemas.microsoft.com/office/drawing/2014/main" xmlns="" id="{EF966937-1B5F-4BF6-B820-39DC5871FABA}"/>
              </a:ext>
            </a:extLst>
          </p:cNvPr>
          <p:cNvGrpSpPr/>
          <p:nvPr/>
        </p:nvGrpSpPr>
        <p:grpSpPr>
          <a:xfrm>
            <a:off x="1919536" y="3212976"/>
            <a:ext cx="7406927" cy="2526131"/>
            <a:chOff x="1580586" y="3682551"/>
            <a:chExt cx="7406927" cy="2647736"/>
          </a:xfrm>
        </p:grpSpPr>
        <p:pic>
          <p:nvPicPr>
            <p:cNvPr id="8" name="图片 7">
              <a:extLst>
                <a:ext uri="{FF2B5EF4-FFF2-40B4-BE49-F238E27FC236}">
                  <a16:creationId xmlns:a16="http://schemas.microsoft.com/office/drawing/2014/main" xmlns="" id="{EF6EF1A8-73AB-41C1-A687-F798238796E2}"/>
                </a:ext>
              </a:extLst>
            </p:cNvPr>
            <p:cNvPicPr>
              <a:picLocks noChangeAspect="1"/>
            </p:cNvPicPr>
            <p:nvPr/>
          </p:nvPicPr>
          <p:blipFill rotWithShape="1">
            <a:blip r:embed="rId4">
              <a:extLst>
                <a:ext uri="{28A0092B-C50C-407E-A947-70E740481C1C}">
                  <a14:useLocalDpi xmlns:a14="http://schemas.microsoft.com/office/drawing/2010/main" val="0"/>
                </a:ext>
              </a:extLst>
            </a:blip>
            <a:srcRect t="50000"/>
            <a:stretch/>
          </p:blipFill>
          <p:spPr>
            <a:xfrm>
              <a:off x="3981237" y="3682551"/>
              <a:ext cx="5006276" cy="1392444"/>
            </a:xfrm>
            <a:prstGeom prst="rect">
              <a:avLst/>
            </a:prstGeom>
          </p:spPr>
        </p:pic>
        <p:pic>
          <p:nvPicPr>
            <p:cNvPr id="9" name="图片 8">
              <a:extLst>
                <a:ext uri="{FF2B5EF4-FFF2-40B4-BE49-F238E27FC236}">
                  <a16:creationId xmlns:a16="http://schemas.microsoft.com/office/drawing/2014/main" xmlns="" id="{FFEE4546-A155-4369-B03C-16E401F6E4C5}"/>
                </a:ext>
              </a:extLst>
            </p:cNvPr>
            <p:cNvPicPr>
              <a:picLocks noChangeAspect="1"/>
            </p:cNvPicPr>
            <p:nvPr/>
          </p:nvPicPr>
          <p:blipFill rotWithShape="1">
            <a:blip r:embed="rId5">
              <a:extLst>
                <a:ext uri="{28A0092B-C50C-407E-A947-70E740481C1C}">
                  <a14:useLocalDpi xmlns:a14="http://schemas.microsoft.com/office/drawing/2010/main" val="0"/>
                </a:ext>
              </a:extLst>
            </a:blip>
            <a:srcRect t="19806"/>
            <a:stretch/>
          </p:blipFill>
          <p:spPr>
            <a:xfrm rot="10800000" flipV="1">
              <a:off x="1580586" y="4937842"/>
              <a:ext cx="7406927" cy="1392445"/>
            </a:xfrm>
            <a:prstGeom prst="rect">
              <a:avLst/>
            </a:prstGeom>
          </p:spPr>
        </p:pic>
      </p:grpSp>
      <p:sp>
        <p:nvSpPr>
          <p:cNvPr id="22" name="内容占位符 12">
            <a:extLst>
              <a:ext uri="{FF2B5EF4-FFF2-40B4-BE49-F238E27FC236}">
                <a16:creationId xmlns:a16="http://schemas.microsoft.com/office/drawing/2014/main" xmlns="" id="{2474AD88-42A7-4F17-9A33-D7A34EAF86A8}"/>
              </a:ext>
            </a:extLst>
          </p:cNvPr>
          <p:cNvSpPr>
            <a:spLocks noGrp="1"/>
          </p:cNvSpPr>
          <p:nvPr>
            <p:ph idx="1"/>
          </p:nvPr>
        </p:nvSpPr>
        <p:spPr>
          <a:xfrm>
            <a:off x="45201" y="826207"/>
            <a:ext cx="11501967" cy="512816"/>
          </a:xfrm>
        </p:spPr>
        <p:txBody>
          <a:bodyPr/>
          <a:lstStyle/>
          <a:p>
            <a:r>
              <a:rPr lang="en-US" altLang="zh-CN" sz="2400" dirty="0">
                <a:solidFill>
                  <a:srgbClr val="0000FF"/>
                </a:solidFill>
              </a:rPr>
              <a:t>2D Affordance from Image(s)</a:t>
            </a:r>
            <a:endParaRPr lang="zh-CN" altLang="en-US" sz="2400" dirty="0">
              <a:solidFill>
                <a:srgbClr val="0000FF"/>
              </a:solidFill>
            </a:endParaRPr>
          </a:p>
          <a:p>
            <a:pPr marL="0" indent="0">
              <a:buNone/>
            </a:pPr>
            <a:endParaRPr lang="zh-CN" altLang="en-US" sz="2400" dirty="0">
              <a:solidFill>
                <a:srgbClr val="0000FF"/>
              </a:solidFill>
            </a:endParaRPr>
          </a:p>
        </p:txBody>
      </p:sp>
    </p:spTree>
    <p:extLst>
      <p:ext uri="{BB962C8B-B14F-4D97-AF65-F5344CB8AC3E}">
        <p14:creationId xmlns:p14="http://schemas.microsoft.com/office/powerpoint/2010/main" val="1288077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69B90CE7-37EB-4C60-9641-3B942D8D0C8A}"/>
              </a:ext>
            </a:extLst>
          </p:cNvPr>
          <p:cNvSpPr>
            <a:spLocks noGrp="1"/>
          </p:cNvSpPr>
          <p:nvPr>
            <p:ph type="title"/>
          </p:nvPr>
        </p:nvSpPr>
        <p:spPr/>
        <p:txBody>
          <a:bodyPr/>
          <a:lstStyle/>
          <a:p>
            <a:r>
              <a:rPr lang="en-US" altLang="zh-CN" dirty="0"/>
              <a:t>Related work</a:t>
            </a:r>
            <a:endParaRPr lang="zh-CN" altLang="en-US" dirty="0"/>
          </a:p>
        </p:txBody>
      </p:sp>
      <p:sp>
        <p:nvSpPr>
          <p:cNvPr id="4" name="内容占位符 2">
            <a:extLst>
              <a:ext uri="{FF2B5EF4-FFF2-40B4-BE49-F238E27FC236}">
                <a16:creationId xmlns:a16="http://schemas.microsoft.com/office/drawing/2014/main" xmlns="" id="{F4AD2141-F688-40F3-961E-76E20E40C7C5}"/>
              </a:ext>
            </a:extLst>
          </p:cNvPr>
          <p:cNvSpPr>
            <a:spLocks noGrp="1"/>
          </p:cNvSpPr>
          <p:nvPr>
            <p:ph idx="1"/>
          </p:nvPr>
        </p:nvSpPr>
        <p:spPr>
          <a:xfrm>
            <a:off x="321735" y="1318951"/>
            <a:ext cx="11089232" cy="598125"/>
          </a:xfrm>
        </p:spPr>
        <p:txBody>
          <a:bodyPr/>
          <a:lstStyle/>
          <a:p>
            <a:pPr marL="0" indent="0" eaLnBrk="1" hangingPunct="1">
              <a:buNone/>
            </a:pPr>
            <a:r>
              <a:rPr lang="zh-CN" altLang="en-US" sz="1800" b="0" dirty="0"/>
              <a:t>本文提出了一种弱监督的方法来发现图片中交互对象（乐器）可能的功能，还可以根据人体姿势和接触点预测乐器种类</a:t>
            </a:r>
            <a:endParaRPr lang="zh-CN" altLang="en-US" sz="2400" b="0" dirty="0"/>
          </a:p>
        </p:txBody>
      </p:sp>
      <p:sp>
        <p:nvSpPr>
          <p:cNvPr id="5" name="矩形 4">
            <a:extLst>
              <a:ext uri="{FF2B5EF4-FFF2-40B4-BE49-F238E27FC236}">
                <a16:creationId xmlns:a16="http://schemas.microsoft.com/office/drawing/2014/main" xmlns="" id="{7FA0E173-0E2C-4B64-9BC6-E0C61126831D}"/>
              </a:ext>
            </a:extLst>
          </p:cNvPr>
          <p:cNvSpPr/>
          <p:nvPr/>
        </p:nvSpPr>
        <p:spPr>
          <a:xfrm>
            <a:off x="0" y="6195378"/>
            <a:ext cx="12192000" cy="338554"/>
          </a:xfrm>
          <a:prstGeom prst="rect">
            <a:avLst/>
          </a:prstGeom>
          <a:solidFill>
            <a:schemeClr val="bg1"/>
          </a:solidFill>
        </p:spPr>
        <p:txBody>
          <a:bodyPr wrap="square">
            <a:spAutoFit/>
          </a:bodyPr>
          <a:lstStyle/>
          <a:p>
            <a:r>
              <a:rPr lang="en-US" altLang="zh-CN" sz="1600" dirty="0" err="1"/>
              <a:t>Bangpeng</a:t>
            </a:r>
            <a:r>
              <a:rPr lang="en-US" altLang="zh-CN" sz="1600" dirty="0"/>
              <a:t> Yao ,  </a:t>
            </a:r>
            <a:r>
              <a:rPr lang="en-US" altLang="zh-CN" sz="1600" dirty="0" err="1"/>
              <a:t>Jiayuan</a:t>
            </a:r>
            <a:r>
              <a:rPr lang="en-US" altLang="zh-CN" sz="1600" dirty="0"/>
              <a:t> Ma , Li Fei-Fei. </a:t>
            </a:r>
            <a:r>
              <a:rPr lang="en-US" altLang="zh-CN" sz="1600" b="1" dirty="0"/>
              <a:t>Discovering Object Functionality.</a:t>
            </a:r>
            <a:r>
              <a:rPr lang="en-US" altLang="zh-CN" sz="1600" dirty="0"/>
              <a:t> (ICCV) 2013</a:t>
            </a:r>
            <a:r>
              <a:rPr lang="en-US" altLang="zh-CN" sz="1600" b="1" dirty="0"/>
              <a:t>.  </a:t>
            </a:r>
            <a:endParaRPr lang="zh-CN" altLang="en-US" sz="1600" dirty="0"/>
          </a:p>
        </p:txBody>
      </p:sp>
      <p:pic>
        <p:nvPicPr>
          <p:cNvPr id="6" name="图片 5">
            <a:extLst>
              <a:ext uri="{FF2B5EF4-FFF2-40B4-BE49-F238E27FC236}">
                <a16:creationId xmlns:a16="http://schemas.microsoft.com/office/drawing/2014/main" xmlns="" id="{4EC23423-8766-4399-BE8D-50C4CFCEE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156" y="2691746"/>
            <a:ext cx="5065730" cy="3391372"/>
          </a:xfrm>
          <a:prstGeom prst="rect">
            <a:avLst/>
          </a:prstGeom>
        </p:spPr>
      </p:pic>
      <p:sp>
        <p:nvSpPr>
          <p:cNvPr id="7" name="文本框 6">
            <a:extLst>
              <a:ext uri="{FF2B5EF4-FFF2-40B4-BE49-F238E27FC236}">
                <a16:creationId xmlns:a16="http://schemas.microsoft.com/office/drawing/2014/main" xmlns="" id="{0BA36C77-48E1-43F2-B6DD-7B41CC5B65B6}"/>
              </a:ext>
            </a:extLst>
          </p:cNvPr>
          <p:cNvSpPr txBox="1"/>
          <p:nvPr/>
        </p:nvSpPr>
        <p:spPr>
          <a:xfrm>
            <a:off x="7314744" y="1984898"/>
            <a:ext cx="3511826" cy="954107"/>
          </a:xfrm>
          <a:prstGeom prst="rect">
            <a:avLst/>
          </a:prstGeom>
          <a:noFill/>
          <a:ln>
            <a:noFill/>
          </a:ln>
        </p:spPr>
        <p:txBody>
          <a:bodyPr wrap="square" rtlCol="0">
            <a:spAutoFit/>
          </a:bodyPr>
          <a:lstStyle/>
          <a:p>
            <a:r>
              <a:rPr lang="zh-CN" altLang="en-US" sz="2000" b="1" kern="0" dirty="0">
                <a:solidFill>
                  <a:srgbClr val="0000FF"/>
                </a:solidFill>
                <a:latin typeface="+mj-lt"/>
                <a:ea typeface="+mn-ea"/>
              </a:rPr>
              <a:t>估计乐器种类：</a:t>
            </a:r>
            <a:endParaRPr lang="en-US" altLang="zh-CN" sz="2000" b="1" kern="0" dirty="0">
              <a:solidFill>
                <a:srgbClr val="0000FF"/>
              </a:solidFill>
              <a:latin typeface="+mj-lt"/>
              <a:ea typeface="+mn-ea"/>
            </a:endParaRPr>
          </a:p>
          <a:p>
            <a:r>
              <a:rPr lang="zh-CN" altLang="en-US" dirty="0">
                <a:latin typeface="+mj-ea"/>
                <a:ea typeface="+mj-ea"/>
              </a:rPr>
              <a:t>输入：人与乐器交互的图片</a:t>
            </a:r>
            <a:endParaRPr lang="en-US" altLang="zh-CN" dirty="0">
              <a:latin typeface="+mj-ea"/>
              <a:ea typeface="+mj-ea"/>
            </a:endParaRPr>
          </a:p>
          <a:p>
            <a:r>
              <a:rPr lang="zh-CN" altLang="en-US" dirty="0">
                <a:latin typeface="+mj-ea"/>
                <a:ea typeface="+mj-ea"/>
              </a:rPr>
              <a:t>输出：乐器类别</a:t>
            </a:r>
          </a:p>
        </p:txBody>
      </p:sp>
      <p:pic>
        <p:nvPicPr>
          <p:cNvPr id="8" name="图片 7">
            <a:extLst>
              <a:ext uri="{FF2B5EF4-FFF2-40B4-BE49-F238E27FC236}">
                <a16:creationId xmlns:a16="http://schemas.microsoft.com/office/drawing/2014/main" xmlns="" id="{168915AF-F622-4465-B821-DBC997B6B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8136" y="2976050"/>
            <a:ext cx="4165042" cy="3077734"/>
          </a:xfrm>
          <a:prstGeom prst="rect">
            <a:avLst/>
          </a:prstGeom>
        </p:spPr>
      </p:pic>
      <p:sp>
        <p:nvSpPr>
          <p:cNvPr id="9" name="内容占位符 12">
            <a:extLst>
              <a:ext uri="{FF2B5EF4-FFF2-40B4-BE49-F238E27FC236}">
                <a16:creationId xmlns:a16="http://schemas.microsoft.com/office/drawing/2014/main" xmlns="" id="{D8B8C36B-1299-4BCA-8A4D-BE2FBD075A72}"/>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2D Affordance from Image(s)</a:t>
            </a:r>
            <a:endParaRPr lang="zh-CN" altLang="en-US" sz="2400" kern="0" dirty="0">
              <a:solidFill>
                <a:srgbClr val="0000FF"/>
              </a:solidFill>
            </a:endParaRPr>
          </a:p>
          <a:p>
            <a:pPr marL="0" indent="0">
              <a:buFont typeface="Arial" panose="020B0604020202020204" pitchFamily="34" charset="0"/>
              <a:buNone/>
            </a:pPr>
            <a:endParaRPr lang="zh-CN" altLang="en-US" sz="1800" b="0" dirty="0"/>
          </a:p>
        </p:txBody>
      </p:sp>
      <p:sp>
        <p:nvSpPr>
          <p:cNvPr id="10" name="矩形 9">
            <a:extLst>
              <a:ext uri="{FF2B5EF4-FFF2-40B4-BE49-F238E27FC236}">
                <a16:creationId xmlns:a16="http://schemas.microsoft.com/office/drawing/2014/main" xmlns="" id="{ADF955E4-DF1F-4DDA-B7BE-33E832D8D79B}"/>
              </a:ext>
            </a:extLst>
          </p:cNvPr>
          <p:cNvSpPr/>
          <p:nvPr/>
        </p:nvSpPr>
        <p:spPr>
          <a:xfrm>
            <a:off x="1919536" y="1941372"/>
            <a:ext cx="3312368" cy="954107"/>
          </a:xfrm>
          <a:prstGeom prst="rect">
            <a:avLst/>
          </a:prstGeom>
        </p:spPr>
        <p:txBody>
          <a:bodyPr wrap="square">
            <a:spAutoFit/>
          </a:bodyPr>
          <a:lstStyle/>
          <a:p>
            <a:pPr marL="0" indent="0" eaLnBrk="1" hangingPunct="1">
              <a:buNone/>
            </a:pPr>
            <a:r>
              <a:rPr lang="zh-CN" altLang="en-US" sz="2000" b="1" kern="0" dirty="0">
                <a:solidFill>
                  <a:srgbClr val="0000FF"/>
                </a:solidFill>
                <a:latin typeface="+mj-lt"/>
                <a:ea typeface="+mn-ea"/>
              </a:rPr>
              <a:t>估计交互方式：</a:t>
            </a:r>
            <a:endParaRPr lang="en-US" altLang="zh-CN" sz="2000" b="1" kern="0" dirty="0">
              <a:solidFill>
                <a:srgbClr val="0000FF"/>
              </a:solidFill>
              <a:latin typeface="+mj-lt"/>
              <a:ea typeface="+mn-ea"/>
            </a:endParaRPr>
          </a:p>
          <a:p>
            <a:pPr marL="0" indent="0" eaLnBrk="1" hangingPunct="1">
              <a:buNone/>
            </a:pPr>
            <a:r>
              <a:rPr lang="zh-CN" altLang="en-US" dirty="0">
                <a:latin typeface="+mj-ea"/>
                <a:ea typeface="+mj-ea"/>
              </a:rPr>
              <a:t>输入：人与乐器交互的图片</a:t>
            </a:r>
            <a:endParaRPr lang="en-US" altLang="zh-CN" dirty="0">
              <a:latin typeface="+mj-ea"/>
              <a:ea typeface="+mj-ea"/>
            </a:endParaRPr>
          </a:p>
          <a:p>
            <a:pPr marL="0" indent="0" eaLnBrk="1" hangingPunct="1">
              <a:buNone/>
            </a:pPr>
            <a:r>
              <a:rPr lang="zh-CN" altLang="en-US" dirty="0">
                <a:latin typeface="+mj-ea"/>
                <a:ea typeface="+mj-ea"/>
              </a:rPr>
              <a:t>输出：输出图像的聚类结果</a:t>
            </a:r>
          </a:p>
        </p:txBody>
      </p:sp>
    </p:spTree>
    <p:extLst>
      <p:ext uri="{BB962C8B-B14F-4D97-AF65-F5344CB8AC3E}">
        <p14:creationId xmlns:p14="http://schemas.microsoft.com/office/powerpoint/2010/main" val="3331776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94D1253B-DC7C-4F3B-8CF9-35B4C40A6AA6}"/>
              </a:ext>
            </a:extLst>
          </p:cNvPr>
          <p:cNvPicPr>
            <a:picLocks noChangeAspect="1"/>
          </p:cNvPicPr>
          <p:nvPr/>
        </p:nvPicPr>
        <p:blipFill>
          <a:blip r:embed="rId3"/>
          <a:stretch>
            <a:fillRect/>
          </a:stretch>
        </p:blipFill>
        <p:spPr>
          <a:xfrm>
            <a:off x="5087888" y="1729991"/>
            <a:ext cx="6216987" cy="2614519"/>
          </a:xfrm>
          <a:prstGeom prst="rect">
            <a:avLst/>
          </a:prstGeom>
        </p:spPr>
      </p:pic>
      <p:pic>
        <p:nvPicPr>
          <p:cNvPr id="9" name="图片 8">
            <a:extLst>
              <a:ext uri="{FF2B5EF4-FFF2-40B4-BE49-F238E27FC236}">
                <a16:creationId xmlns:a16="http://schemas.microsoft.com/office/drawing/2014/main" xmlns="" id="{0A0577DD-A700-46CB-811F-999C140F7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32" y="2735043"/>
            <a:ext cx="1387292" cy="1548606"/>
          </a:xfrm>
          <a:prstGeom prst="rect">
            <a:avLst/>
          </a:prstGeom>
        </p:spPr>
      </p:pic>
      <p:sp>
        <p:nvSpPr>
          <p:cNvPr id="3" name="标题 2">
            <a:extLst>
              <a:ext uri="{FF2B5EF4-FFF2-40B4-BE49-F238E27FC236}">
                <a16:creationId xmlns:a16="http://schemas.microsoft.com/office/drawing/2014/main" xmlns="" id="{836C96AA-0145-4305-8311-F5F0121CD85A}"/>
              </a:ext>
            </a:extLst>
          </p:cNvPr>
          <p:cNvSpPr>
            <a:spLocks noGrp="1"/>
          </p:cNvSpPr>
          <p:nvPr>
            <p:ph type="title"/>
          </p:nvPr>
        </p:nvSpPr>
        <p:spPr/>
        <p:txBody>
          <a:bodyPr/>
          <a:lstStyle/>
          <a:p>
            <a:r>
              <a:rPr lang="en-US" altLang="zh-CN" dirty="0"/>
              <a:t>Related work</a:t>
            </a:r>
            <a:endParaRPr lang="zh-CN" altLang="en-US" dirty="0"/>
          </a:p>
        </p:txBody>
      </p:sp>
      <p:sp>
        <p:nvSpPr>
          <p:cNvPr id="4" name="标题 1">
            <a:extLst>
              <a:ext uri="{FF2B5EF4-FFF2-40B4-BE49-F238E27FC236}">
                <a16:creationId xmlns:a16="http://schemas.microsoft.com/office/drawing/2014/main" xmlns="" id="{D1753024-94DA-41C6-AAE3-BFA019393C80}"/>
              </a:ext>
            </a:extLst>
          </p:cNvPr>
          <p:cNvSpPr txBox="1">
            <a:spLocks/>
          </p:cNvSpPr>
          <p:nvPr/>
        </p:nvSpPr>
        <p:spPr bwMode="auto">
          <a:xfrm>
            <a:off x="0" y="6069095"/>
            <a:ext cx="12192000" cy="425208"/>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1600" b="0" dirty="0">
                <a:solidFill>
                  <a:schemeClr val="tx1"/>
                </a:solidFill>
                <a:ea typeface="宋体" panose="02010600030101010101" pitchFamily="2" charset="-122"/>
                <a:cs typeface="+mn-cs"/>
              </a:rPr>
              <a:t>Y. Zhu, A. </a:t>
            </a:r>
            <a:r>
              <a:rPr lang="en-US" altLang="zh-CN" sz="1600" b="0" dirty="0" err="1">
                <a:solidFill>
                  <a:schemeClr val="tx1"/>
                </a:solidFill>
                <a:ea typeface="宋体" panose="02010600030101010101" pitchFamily="2" charset="-122"/>
                <a:cs typeface="+mn-cs"/>
              </a:rPr>
              <a:t>Fathi</a:t>
            </a:r>
            <a:r>
              <a:rPr lang="en-US" altLang="zh-CN" sz="1600" b="0" dirty="0">
                <a:solidFill>
                  <a:schemeClr val="tx1"/>
                </a:solidFill>
                <a:ea typeface="宋体" panose="02010600030101010101" pitchFamily="2" charset="-122"/>
                <a:cs typeface="+mn-cs"/>
              </a:rPr>
              <a:t>, L. Fei-Fei. </a:t>
            </a:r>
            <a:r>
              <a:rPr lang="en-US" altLang="zh-CN" sz="1600" dirty="0">
                <a:solidFill>
                  <a:schemeClr val="tx1"/>
                </a:solidFill>
                <a:ea typeface="宋体" panose="02010600030101010101" pitchFamily="2" charset="-122"/>
                <a:cs typeface="+mn-cs"/>
              </a:rPr>
              <a:t>Reasoning about object affordances in a knowledge base representation. </a:t>
            </a:r>
            <a:r>
              <a:rPr lang="en-US" altLang="zh-CN" sz="1600" b="0" dirty="0">
                <a:solidFill>
                  <a:schemeClr val="tx1"/>
                </a:solidFill>
                <a:ea typeface="宋体" panose="02010600030101010101" pitchFamily="2" charset="-122"/>
                <a:cs typeface="+mn-cs"/>
              </a:rPr>
              <a:t>ECCV 2014</a:t>
            </a:r>
            <a:r>
              <a:rPr lang="en-US" altLang="zh-CN" sz="1600" dirty="0">
                <a:solidFill>
                  <a:schemeClr val="tx1"/>
                </a:solidFill>
                <a:ea typeface="宋体" panose="02010600030101010101" pitchFamily="2" charset="-122"/>
                <a:cs typeface="+mn-cs"/>
              </a:rPr>
              <a:t>.</a:t>
            </a:r>
            <a:endParaRPr lang="zh-CN" altLang="en-US" sz="1600" dirty="0">
              <a:solidFill>
                <a:schemeClr val="tx1"/>
              </a:solidFill>
              <a:ea typeface="宋体" panose="02010600030101010101" pitchFamily="2" charset="-122"/>
              <a:cs typeface="+mn-cs"/>
            </a:endParaRPr>
          </a:p>
        </p:txBody>
      </p:sp>
      <p:pic>
        <p:nvPicPr>
          <p:cNvPr id="6" name="图片 5">
            <a:extLst>
              <a:ext uri="{FF2B5EF4-FFF2-40B4-BE49-F238E27FC236}">
                <a16:creationId xmlns:a16="http://schemas.microsoft.com/office/drawing/2014/main" xmlns="" id="{1C7841CA-B0D7-48C7-886E-B210D1FE5202}"/>
              </a:ext>
            </a:extLst>
          </p:cNvPr>
          <p:cNvPicPr>
            <a:picLocks noChangeAspect="1"/>
          </p:cNvPicPr>
          <p:nvPr/>
        </p:nvPicPr>
        <p:blipFill>
          <a:blip r:embed="rId5"/>
          <a:stretch>
            <a:fillRect/>
          </a:stretch>
        </p:blipFill>
        <p:spPr>
          <a:xfrm>
            <a:off x="1177706" y="4235849"/>
            <a:ext cx="9790024" cy="1767928"/>
          </a:xfrm>
          <a:prstGeom prst="rect">
            <a:avLst/>
          </a:prstGeom>
        </p:spPr>
      </p:pic>
      <p:pic>
        <p:nvPicPr>
          <p:cNvPr id="7" name="图片 6">
            <a:extLst>
              <a:ext uri="{FF2B5EF4-FFF2-40B4-BE49-F238E27FC236}">
                <a16:creationId xmlns:a16="http://schemas.microsoft.com/office/drawing/2014/main" xmlns="" id="{72DEFA79-3D1A-4A18-9550-F95825D1164F}"/>
              </a:ext>
            </a:extLst>
          </p:cNvPr>
          <p:cNvPicPr>
            <a:picLocks noChangeAspect="1"/>
          </p:cNvPicPr>
          <p:nvPr/>
        </p:nvPicPr>
        <p:blipFill rotWithShape="1">
          <a:blip r:embed="rId6">
            <a:extLst>
              <a:ext uri="{28A0092B-C50C-407E-A947-70E740481C1C}">
                <a14:useLocalDpi xmlns:a14="http://schemas.microsoft.com/office/drawing/2010/main" val="0"/>
              </a:ext>
            </a:extLst>
          </a:blip>
          <a:srcRect b="13645"/>
          <a:stretch/>
        </p:blipFill>
        <p:spPr>
          <a:xfrm>
            <a:off x="1667723" y="2540155"/>
            <a:ext cx="2908382" cy="1743494"/>
          </a:xfrm>
          <a:prstGeom prst="rect">
            <a:avLst/>
          </a:prstGeom>
        </p:spPr>
      </p:pic>
      <p:sp>
        <p:nvSpPr>
          <p:cNvPr id="10" name="内容占位符 12">
            <a:extLst>
              <a:ext uri="{FF2B5EF4-FFF2-40B4-BE49-F238E27FC236}">
                <a16:creationId xmlns:a16="http://schemas.microsoft.com/office/drawing/2014/main" xmlns="" id="{67745BB5-F18F-4F19-8A7C-700DD5422F20}"/>
              </a:ext>
            </a:extLst>
          </p:cNvPr>
          <p:cNvSpPr>
            <a:spLocks noGrp="1"/>
          </p:cNvSpPr>
          <p:nvPr>
            <p:ph idx="1"/>
          </p:nvPr>
        </p:nvSpPr>
        <p:spPr>
          <a:xfrm>
            <a:off x="27169" y="826206"/>
            <a:ext cx="11520000" cy="557213"/>
          </a:xfrm>
        </p:spPr>
        <p:txBody>
          <a:bodyPr/>
          <a:lstStyle/>
          <a:p>
            <a:r>
              <a:rPr lang="en-US" altLang="zh-CN" sz="2400" dirty="0">
                <a:solidFill>
                  <a:srgbClr val="0000FF"/>
                </a:solidFill>
              </a:rPr>
              <a:t>2D Affordance from Image(s)</a:t>
            </a:r>
            <a:endParaRPr lang="zh-CN" altLang="en-US" sz="2400" dirty="0">
              <a:solidFill>
                <a:srgbClr val="0000FF"/>
              </a:solidFill>
            </a:endParaRPr>
          </a:p>
        </p:txBody>
      </p:sp>
      <p:sp>
        <p:nvSpPr>
          <p:cNvPr id="5" name="文本框 4">
            <a:extLst>
              <a:ext uri="{FF2B5EF4-FFF2-40B4-BE49-F238E27FC236}">
                <a16:creationId xmlns:a16="http://schemas.microsoft.com/office/drawing/2014/main" xmlns="" id="{831C6D76-13F2-47CC-BEC0-E426734AFCA3}"/>
              </a:ext>
            </a:extLst>
          </p:cNvPr>
          <p:cNvSpPr txBox="1"/>
          <p:nvPr/>
        </p:nvSpPr>
        <p:spPr>
          <a:xfrm>
            <a:off x="351932" y="1401557"/>
            <a:ext cx="10441160" cy="1323439"/>
          </a:xfrm>
          <a:prstGeom prst="rect">
            <a:avLst/>
          </a:prstGeom>
          <a:noFill/>
        </p:spPr>
        <p:txBody>
          <a:bodyPr wrap="square" rtlCol="0">
            <a:spAutoFit/>
          </a:bodyPr>
          <a:lstStyle/>
          <a:p>
            <a:r>
              <a:rPr lang="zh-CN" altLang="en-US" sz="2000" dirty="0">
                <a:latin typeface="+mj-lt"/>
                <a:ea typeface="+mj-ea"/>
              </a:rPr>
              <a:t>使用</a:t>
            </a:r>
            <a:r>
              <a:rPr lang="en-US" altLang="zh-CN" sz="2000" dirty="0">
                <a:latin typeface="+mj-lt"/>
                <a:ea typeface="+mj-ea"/>
              </a:rPr>
              <a:t>Markov Logic Network</a:t>
            </a:r>
            <a:r>
              <a:rPr lang="zh-CN" altLang="en-US" sz="2000" dirty="0">
                <a:latin typeface="+mj-lt"/>
                <a:ea typeface="+mj-ea"/>
              </a:rPr>
              <a:t>学习知识库，输入一张图片，判断对象的可能的交互方式，人最可能的二维姿势以及人与对象的相对位置。</a:t>
            </a:r>
            <a:endParaRPr lang="en-US" altLang="zh-CN" sz="2000" dirty="0">
              <a:latin typeface="+mj-lt"/>
              <a:ea typeface="+mj-ea"/>
            </a:endParaRPr>
          </a:p>
          <a:p>
            <a:r>
              <a:rPr lang="zh-CN" altLang="en-US" sz="2000" dirty="0">
                <a:latin typeface="+mj-lt"/>
                <a:ea typeface="+mj-ea"/>
              </a:rPr>
              <a:t>输入：</a:t>
            </a:r>
            <a:r>
              <a:rPr lang="en-US" altLang="zh-CN" sz="2000" dirty="0">
                <a:latin typeface="+mj-lt"/>
                <a:ea typeface="+mj-ea"/>
              </a:rPr>
              <a:t>image of object</a:t>
            </a:r>
          </a:p>
          <a:p>
            <a:r>
              <a:rPr lang="zh-CN" altLang="en-US" sz="2000" dirty="0">
                <a:latin typeface="+mj-lt"/>
                <a:ea typeface="+mj-ea"/>
              </a:rPr>
              <a:t>输出：人体二维姿势和对象的相对位置</a:t>
            </a:r>
          </a:p>
        </p:txBody>
      </p:sp>
    </p:spTree>
    <p:extLst>
      <p:ext uri="{BB962C8B-B14F-4D97-AF65-F5344CB8AC3E}">
        <p14:creationId xmlns:p14="http://schemas.microsoft.com/office/powerpoint/2010/main" val="682401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effectLst/>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TotalTime>
  <Words>6376</Words>
  <Application>Microsoft Office PowerPoint</Application>
  <PresentationFormat>自定义</PresentationFormat>
  <Paragraphs>766</Paragraphs>
  <Slides>67</Slides>
  <Notes>35</Notes>
  <HiddenSlides>0</HiddenSlides>
  <MMClips>12</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69" baseType="lpstr">
      <vt:lpstr>默认设计模板</vt:lpstr>
      <vt:lpstr>Equation</vt:lpstr>
      <vt:lpstr>PowerPoint 演示文稿</vt:lpstr>
      <vt:lpstr>Outline</vt:lpstr>
      <vt:lpstr>Motivation</vt:lpstr>
      <vt:lpstr>Motivation</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Pipeline</vt:lpstr>
      <vt:lpstr>pipeline</vt:lpstr>
      <vt:lpstr>pipeline</vt:lpstr>
      <vt:lpstr>pipeline</vt:lpstr>
      <vt:lpstr>pipeline</vt:lpstr>
      <vt:lpstr>Previous work</vt:lpstr>
      <vt:lpstr>Previous 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BUAA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A</cp:lastModifiedBy>
  <cp:revision>1320</cp:revision>
  <cp:lastPrinted>2017-04-03T03:42:35Z</cp:lastPrinted>
  <dcterms:created xsi:type="dcterms:W3CDTF">2014-10-19T13:03:19Z</dcterms:created>
  <dcterms:modified xsi:type="dcterms:W3CDTF">2018-11-09T08:52:01Z</dcterms:modified>
</cp:coreProperties>
</file>